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4" r:id="rId4"/>
    <p:sldMasterId id="2147483668" r:id="rId5"/>
    <p:sldMasterId id="2147483672" r:id="rId6"/>
    <p:sldMasterId id="2147483676" r:id="rId7"/>
    <p:sldMasterId id="2147483680" r:id="rId8"/>
    <p:sldMasterId id="2147483684" r:id="rId9"/>
    <p:sldMasterId id="2147483688" r:id="rId10"/>
    <p:sldMasterId id="2147483692" r:id="rId11"/>
  </p:sldMasterIdLst>
  <p:notesMasterIdLst>
    <p:notesMasterId r:id="rId13"/>
  </p:notesMasterIdLst>
  <p:sldIdLst>
    <p:sldId id="349" r:id="rId12"/>
    <p:sldId id="350" r:id="rId14"/>
    <p:sldId id="351" r:id="rId15"/>
    <p:sldId id="692" r:id="rId16"/>
    <p:sldId id="856" r:id="rId17"/>
    <p:sldId id="847" r:id="rId18"/>
    <p:sldId id="695" r:id="rId19"/>
    <p:sldId id="855" r:id="rId20"/>
    <p:sldId id="848" r:id="rId21"/>
    <p:sldId id="697" r:id="rId22"/>
    <p:sldId id="1033" r:id="rId23"/>
    <p:sldId id="851" r:id="rId24"/>
    <p:sldId id="699" r:id="rId25"/>
    <p:sldId id="852" r:id="rId26"/>
    <p:sldId id="849" r:id="rId27"/>
    <p:sldId id="698" r:id="rId28"/>
    <p:sldId id="854" r:id="rId29"/>
    <p:sldId id="693" r:id="rId30"/>
    <p:sldId id="705" r:id="rId31"/>
    <p:sldId id="706" r:id="rId32"/>
    <p:sldId id="707" r:id="rId33"/>
    <p:sldId id="708" r:id="rId34"/>
    <p:sldId id="709" r:id="rId35"/>
    <p:sldId id="711" r:id="rId36"/>
    <p:sldId id="712" r:id="rId37"/>
    <p:sldId id="713" r:id="rId38"/>
    <p:sldId id="714" r:id="rId39"/>
    <p:sldId id="715" r:id="rId40"/>
    <p:sldId id="716" r:id="rId41"/>
    <p:sldId id="717" r:id="rId42"/>
    <p:sldId id="719" r:id="rId43"/>
    <p:sldId id="721" r:id="rId44"/>
    <p:sldId id="722" r:id="rId45"/>
    <p:sldId id="723" r:id="rId46"/>
    <p:sldId id="724" r:id="rId47"/>
    <p:sldId id="725" r:id="rId48"/>
    <p:sldId id="726" r:id="rId49"/>
    <p:sldId id="728" r:id="rId50"/>
    <p:sldId id="729" r:id="rId51"/>
    <p:sldId id="730" r:id="rId52"/>
    <p:sldId id="731" r:id="rId53"/>
    <p:sldId id="732" r:id="rId54"/>
    <p:sldId id="733" r:id="rId55"/>
    <p:sldId id="742" r:id="rId56"/>
    <p:sldId id="743" r:id="rId57"/>
    <p:sldId id="315" r:id="rId58"/>
    <p:sldId id="318" r:id="rId59"/>
    <p:sldId id="983" r:id="rId60"/>
    <p:sldId id="319" r:id="rId61"/>
    <p:sldId id="984" r:id="rId62"/>
    <p:sldId id="985" r:id="rId63"/>
    <p:sldId id="987" r:id="rId64"/>
    <p:sldId id="988" r:id="rId65"/>
    <p:sldId id="989" r:id="rId66"/>
    <p:sldId id="320" r:id="rId67"/>
    <p:sldId id="936" r:id="rId68"/>
    <p:sldId id="321" r:id="rId69"/>
    <p:sldId id="937" r:id="rId70"/>
    <p:sldId id="938" r:id="rId71"/>
    <p:sldId id="939" r:id="rId72"/>
    <p:sldId id="940" r:id="rId73"/>
    <p:sldId id="322" r:id="rId74"/>
    <p:sldId id="949" r:id="rId75"/>
    <p:sldId id="950" r:id="rId76"/>
    <p:sldId id="325" r:id="rId77"/>
    <p:sldId id="324" r:id="rId78"/>
    <p:sldId id="326" r:id="rId79"/>
    <p:sldId id="327" r:id="rId80"/>
    <p:sldId id="328" r:id="rId81"/>
    <p:sldId id="329" r:id="rId82"/>
    <p:sldId id="330" r:id="rId83"/>
    <p:sldId id="585" r:id="rId84"/>
    <p:sldId id="331" r:id="rId85"/>
    <p:sldId id="333" r:id="rId86"/>
    <p:sldId id="991" r:id="rId87"/>
    <p:sldId id="1031" r:id="rId88"/>
    <p:sldId id="1016" r:id="rId89"/>
    <p:sldId id="1017" r:id="rId90"/>
    <p:sldId id="1018" r:id="rId91"/>
    <p:sldId id="1019" r:id="rId92"/>
    <p:sldId id="1020" r:id="rId93"/>
    <p:sldId id="1021" r:id="rId94"/>
    <p:sldId id="1022" r:id="rId95"/>
    <p:sldId id="1024" r:id="rId96"/>
    <p:sldId id="1025" r:id="rId97"/>
    <p:sldId id="1026" r:id="rId98"/>
    <p:sldId id="1027" r:id="rId99"/>
    <p:sldId id="1028" r:id="rId100"/>
    <p:sldId id="1029" r:id="rId101"/>
    <p:sldId id="294" r:id="rId10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未知用户1" initials="未" lastIdx="10" clrIdx="0"/>
  <p:cmAuthor id="2" name="作者" initials="A" lastIdx="0" clrIdx="1"/>
  <p:cmAuthor id="3" name="green" initials="g"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68A1"/>
    <a:srgbClr val="00B0F0"/>
    <a:srgbClr val="B95F95"/>
    <a:srgbClr val="4DCEB8"/>
    <a:srgbClr val="F79E5A"/>
    <a:srgbClr val="673977"/>
    <a:srgbClr val="F07474"/>
    <a:srgbClr val="FFBC54"/>
    <a:srgbClr val="009A00"/>
    <a:srgbClr val="004C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94" autoAdjust="0"/>
    <p:restoredTop sz="89963" autoAdjust="0"/>
  </p:normalViewPr>
  <p:slideViewPr>
    <p:cSldViewPr snapToGrid="0" showGuides="1">
      <p:cViewPr varScale="1">
        <p:scale>
          <a:sx n="102" d="100"/>
          <a:sy n="102" d="100"/>
        </p:scale>
        <p:origin x="-504" y="-96"/>
      </p:cViewPr>
      <p:guideLst>
        <p:guide orient="horz" pos="2216"/>
        <p:guide pos="379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87.xml"/><Relationship Id="rId98" Type="http://schemas.openxmlformats.org/officeDocument/2006/relationships/slide" Target="slides/slide86.xml"/><Relationship Id="rId97" Type="http://schemas.openxmlformats.org/officeDocument/2006/relationships/slide" Target="slides/slide85.xml"/><Relationship Id="rId96" Type="http://schemas.openxmlformats.org/officeDocument/2006/relationships/slide" Target="slides/slide84.xml"/><Relationship Id="rId95" Type="http://schemas.openxmlformats.org/officeDocument/2006/relationships/slide" Target="slides/slide83.xml"/><Relationship Id="rId94" Type="http://schemas.openxmlformats.org/officeDocument/2006/relationships/slide" Target="slides/slide82.xml"/><Relationship Id="rId93" Type="http://schemas.openxmlformats.org/officeDocument/2006/relationships/slide" Target="slides/slide81.xml"/><Relationship Id="rId92" Type="http://schemas.openxmlformats.org/officeDocument/2006/relationships/slide" Target="slides/slide80.xml"/><Relationship Id="rId91" Type="http://schemas.openxmlformats.org/officeDocument/2006/relationships/slide" Target="slides/slide79.xml"/><Relationship Id="rId90" Type="http://schemas.openxmlformats.org/officeDocument/2006/relationships/slide" Target="slides/slide78.xml"/><Relationship Id="rId9" Type="http://schemas.openxmlformats.org/officeDocument/2006/relationships/slideMaster" Target="slideMasters/slideMaster8.xml"/><Relationship Id="rId89" Type="http://schemas.openxmlformats.org/officeDocument/2006/relationships/slide" Target="slides/slide77.xml"/><Relationship Id="rId88" Type="http://schemas.openxmlformats.org/officeDocument/2006/relationships/slide" Target="slides/slide76.xml"/><Relationship Id="rId87" Type="http://schemas.openxmlformats.org/officeDocument/2006/relationships/slide" Target="slides/slide75.xml"/><Relationship Id="rId86" Type="http://schemas.openxmlformats.org/officeDocument/2006/relationships/slide" Target="slides/slide74.xml"/><Relationship Id="rId85" Type="http://schemas.openxmlformats.org/officeDocument/2006/relationships/slide" Target="slides/slide73.xml"/><Relationship Id="rId84" Type="http://schemas.openxmlformats.org/officeDocument/2006/relationships/slide" Target="slides/slide72.xml"/><Relationship Id="rId83" Type="http://schemas.openxmlformats.org/officeDocument/2006/relationships/slide" Target="slides/slide71.xml"/><Relationship Id="rId82" Type="http://schemas.openxmlformats.org/officeDocument/2006/relationships/slide" Target="slides/slide70.xml"/><Relationship Id="rId81" Type="http://schemas.openxmlformats.org/officeDocument/2006/relationships/slide" Target="slides/slide69.xml"/><Relationship Id="rId80" Type="http://schemas.openxmlformats.org/officeDocument/2006/relationships/slide" Target="slides/slide68.xml"/><Relationship Id="rId8" Type="http://schemas.openxmlformats.org/officeDocument/2006/relationships/slideMaster" Target="slideMasters/slideMaster7.xml"/><Relationship Id="rId79" Type="http://schemas.openxmlformats.org/officeDocument/2006/relationships/slide" Target="slides/slide67.xml"/><Relationship Id="rId78" Type="http://schemas.openxmlformats.org/officeDocument/2006/relationships/slide" Target="slides/slide66.xml"/><Relationship Id="rId77" Type="http://schemas.openxmlformats.org/officeDocument/2006/relationships/slide" Target="slides/slide65.xml"/><Relationship Id="rId76" Type="http://schemas.openxmlformats.org/officeDocument/2006/relationships/slide" Target="slides/slide64.xml"/><Relationship Id="rId75" Type="http://schemas.openxmlformats.org/officeDocument/2006/relationships/slide" Target="slides/slide63.xml"/><Relationship Id="rId74" Type="http://schemas.openxmlformats.org/officeDocument/2006/relationships/slide" Target="slides/slide62.xml"/><Relationship Id="rId73" Type="http://schemas.openxmlformats.org/officeDocument/2006/relationships/slide" Target="slides/slide61.xml"/><Relationship Id="rId72" Type="http://schemas.openxmlformats.org/officeDocument/2006/relationships/slide" Target="slides/slide60.xml"/><Relationship Id="rId71" Type="http://schemas.openxmlformats.org/officeDocument/2006/relationships/slide" Target="slides/slide59.xml"/><Relationship Id="rId70" Type="http://schemas.openxmlformats.org/officeDocument/2006/relationships/slide" Target="slides/slide58.xml"/><Relationship Id="rId7" Type="http://schemas.openxmlformats.org/officeDocument/2006/relationships/slideMaster" Target="slideMasters/slideMaster6.xml"/><Relationship Id="rId69" Type="http://schemas.openxmlformats.org/officeDocument/2006/relationships/slide" Target="slides/slide57.xml"/><Relationship Id="rId68" Type="http://schemas.openxmlformats.org/officeDocument/2006/relationships/slide" Target="slides/slide56.xml"/><Relationship Id="rId67" Type="http://schemas.openxmlformats.org/officeDocument/2006/relationships/slide" Target="slides/slide55.xml"/><Relationship Id="rId66" Type="http://schemas.openxmlformats.org/officeDocument/2006/relationships/slide" Target="slides/slide54.xml"/><Relationship Id="rId65" Type="http://schemas.openxmlformats.org/officeDocument/2006/relationships/slide" Target="slides/slide53.xml"/><Relationship Id="rId64" Type="http://schemas.openxmlformats.org/officeDocument/2006/relationships/slide" Target="slides/slide52.xml"/><Relationship Id="rId63" Type="http://schemas.openxmlformats.org/officeDocument/2006/relationships/slide" Target="slides/slide51.xml"/><Relationship Id="rId62" Type="http://schemas.openxmlformats.org/officeDocument/2006/relationships/slide" Target="slides/slide50.xml"/><Relationship Id="rId61" Type="http://schemas.openxmlformats.org/officeDocument/2006/relationships/slide" Target="slides/slide49.xml"/><Relationship Id="rId60" Type="http://schemas.openxmlformats.org/officeDocument/2006/relationships/slide" Target="slides/slide48.xml"/><Relationship Id="rId6" Type="http://schemas.openxmlformats.org/officeDocument/2006/relationships/slideMaster" Target="slideMasters/slideMaster5.xml"/><Relationship Id="rId59" Type="http://schemas.openxmlformats.org/officeDocument/2006/relationships/slide" Target="slides/slide47.xml"/><Relationship Id="rId58" Type="http://schemas.openxmlformats.org/officeDocument/2006/relationships/slide" Target="slides/slide46.xml"/><Relationship Id="rId57" Type="http://schemas.openxmlformats.org/officeDocument/2006/relationships/slide" Target="slides/slide45.xml"/><Relationship Id="rId56" Type="http://schemas.openxmlformats.org/officeDocument/2006/relationships/slide" Target="slides/slide44.xml"/><Relationship Id="rId55" Type="http://schemas.openxmlformats.org/officeDocument/2006/relationships/slide" Target="slides/slide43.xml"/><Relationship Id="rId54" Type="http://schemas.openxmlformats.org/officeDocument/2006/relationships/slide" Target="slides/slide42.xml"/><Relationship Id="rId53" Type="http://schemas.openxmlformats.org/officeDocument/2006/relationships/slide" Target="slides/slide41.xml"/><Relationship Id="rId52" Type="http://schemas.openxmlformats.org/officeDocument/2006/relationships/slide" Target="slides/slide40.xml"/><Relationship Id="rId51" Type="http://schemas.openxmlformats.org/officeDocument/2006/relationships/slide" Target="slides/slide39.xml"/><Relationship Id="rId50" Type="http://schemas.openxmlformats.org/officeDocument/2006/relationships/slide" Target="slides/slide38.xml"/><Relationship Id="rId5" Type="http://schemas.openxmlformats.org/officeDocument/2006/relationships/slideMaster" Target="slideMasters/slideMaster4.xml"/><Relationship Id="rId49" Type="http://schemas.openxmlformats.org/officeDocument/2006/relationships/slide" Target="slides/slide37.xml"/><Relationship Id="rId48" Type="http://schemas.openxmlformats.org/officeDocument/2006/relationships/slide" Target="slides/slide36.xml"/><Relationship Id="rId47" Type="http://schemas.openxmlformats.org/officeDocument/2006/relationships/slide" Target="slides/slide35.xml"/><Relationship Id="rId46" Type="http://schemas.openxmlformats.org/officeDocument/2006/relationships/slide" Target="slides/slide34.xml"/><Relationship Id="rId45" Type="http://schemas.openxmlformats.org/officeDocument/2006/relationships/slide" Target="slides/slide33.xml"/><Relationship Id="rId44" Type="http://schemas.openxmlformats.org/officeDocument/2006/relationships/slide" Target="slides/slide32.xml"/><Relationship Id="rId43" Type="http://schemas.openxmlformats.org/officeDocument/2006/relationships/slide" Target="slides/slide31.xml"/><Relationship Id="rId42" Type="http://schemas.openxmlformats.org/officeDocument/2006/relationships/slide" Target="slides/slide30.xml"/><Relationship Id="rId41" Type="http://schemas.openxmlformats.org/officeDocument/2006/relationships/slide" Target="slides/slide29.xml"/><Relationship Id="rId40" Type="http://schemas.openxmlformats.org/officeDocument/2006/relationships/slide" Target="slides/slide28.xml"/><Relationship Id="rId4" Type="http://schemas.openxmlformats.org/officeDocument/2006/relationships/slideMaster" Target="slideMasters/slideMaster3.xml"/><Relationship Id="rId39" Type="http://schemas.openxmlformats.org/officeDocument/2006/relationships/slide" Target="slides/slide27.xml"/><Relationship Id="rId38" Type="http://schemas.openxmlformats.org/officeDocument/2006/relationships/slide" Target="slides/slide26.xml"/><Relationship Id="rId37" Type="http://schemas.openxmlformats.org/officeDocument/2006/relationships/slide" Target="slides/slide25.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notesMaster" Target="notesMasters/notesMaster1.xml"/><Relationship Id="rId12" Type="http://schemas.openxmlformats.org/officeDocument/2006/relationships/slide" Target="slides/slide1.xml"/><Relationship Id="rId11" Type="http://schemas.openxmlformats.org/officeDocument/2006/relationships/slideMaster" Target="slideMasters/slideMaster10.xml"/><Relationship Id="rId106" Type="http://schemas.openxmlformats.org/officeDocument/2006/relationships/commentAuthors" Target="commentAuthors.xml"/><Relationship Id="rId105" Type="http://schemas.openxmlformats.org/officeDocument/2006/relationships/tableStyles" Target="tableStyles.xml"/><Relationship Id="rId104" Type="http://schemas.openxmlformats.org/officeDocument/2006/relationships/viewProps" Target="viewProps.xml"/><Relationship Id="rId103" Type="http://schemas.openxmlformats.org/officeDocument/2006/relationships/presProps" Target="presProps.xml"/><Relationship Id="rId102" Type="http://schemas.openxmlformats.org/officeDocument/2006/relationships/slide" Target="slides/slide90.xml"/><Relationship Id="rId101" Type="http://schemas.openxmlformats.org/officeDocument/2006/relationships/slide" Target="slides/slide89.xml"/><Relationship Id="rId100" Type="http://schemas.openxmlformats.org/officeDocument/2006/relationships/slide" Target="slides/slide88.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我们在学习的过程中，可能都会遇到一个这样的问题，下了几百篇文献，找文献极为困难！如何避免我们在管理、阅读文献中的混乱，做到仅仅有条呢？这里给大家介绍一个软件，</a:t>
            </a:r>
            <a:r>
              <a:rPr lang="en-US" altLang="zh-CN"/>
              <a:t>E-study</a:t>
            </a:r>
            <a:r>
              <a:rPr lang="zh-CN" altLang="en-US"/>
              <a:t>，接下来我们看看怎么使用</a:t>
            </a:r>
            <a:r>
              <a:rPr lang="en-US" altLang="zh-CN"/>
              <a:t>E-study</a:t>
            </a:r>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12715C-60D8-4442-95C1-470452B8606C}" type="slidenum">
              <a:rPr kumimoji="1" lang="zh-CN" altLang="en-US" smtClean="0"/>
            </a:fld>
            <a:endParaRPr kumimoji="1"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12715C-60D8-4442-95C1-470452B8606C}" type="slidenum">
              <a:rPr kumimoji="1" lang="zh-CN" altLang="en-US" smtClean="0"/>
            </a:fld>
            <a:endParaRPr kumimoji="1"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12715C-60D8-4442-95C1-470452B8606C}" type="slidenum">
              <a:rPr kumimoji="1" lang="zh-CN" altLang="en-US" smtClean="0"/>
            </a:fld>
            <a:endParaRPr kumimoji="1"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12715C-60D8-4442-95C1-470452B8606C}" type="slidenum">
              <a:rPr kumimoji="1" lang="zh-CN" altLang="en-US" smtClean="0"/>
            </a:fld>
            <a:endParaRPr kumimoji="1"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幻灯片图像占位符 1"/>
          <p:cNvSpPr>
            <a:spLocks noGrp="1" noRot="1" noChangeAspect="1" noTextEdit="1"/>
          </p:cNvSpPr>
          <p:nvPr>
            <p:ph type="sldImg"/>
          </p:nvPr>
        </p:nvSpPr>
        <p:spPr>
          <a:xfrm>
            <a:off x="685800" y="1143000"/>
            <a:ext cx="5486400" cy="3086100"/>
          </a:xfrm>
          <a:ln>
            <a:miter/>
          </a:ln>
        </p:spPr>
      </p:sp>
      <p:sp>
        <p:nvSpPr>
          <p:cNvPr id="96258" name="备注占位符 2"/>
          <p:cNvSpPr>
            <a:spLocks noGrp="1"/>
          </p:cNvSpPr>
          <p:nvPr>
            <p:ph type="body"/>
          </p:nvPr>
        </p:nvSpPr>
        <p:spPr/>
        <p:txBody>
          <a:bodyPr wrap="square" lIns="91440" tIns="45720" rIns="91440" bIns="45720" anchor="t"/>
          <a:lstStyle/>
          <a:p>
            <a:pPr lvl="0" eaLnBrk="1" hangingPunct="1"/>
            <a:endParaRPr lang="zh-CN" altLang="en-US" dirty="0"/>
          </a:p>
        </p:txBody>
      </p:sp>
      <p:sp>
        <p:nvSpPr>
          <p:cNvPr id="96259" name="灯片编号占位符 3"/>
          <p:cNvSpPr txBox="1">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fontAlgn="base"/>
            <a:fld id="{9A0DB2DC-4C9A-4742-B13C-FB6460FD3503}" type="slidenum">
              <a:rPr lang="en-US" altLang="en-US" sz="1200" dirty="0">
                <a:solidFill>
                  <a:srgbClr val="000000"/>
                </a:solidFill>
                <a:latin typeface="Calibri" panose="020F0502020204030204" pitchFamily="34" charset="0"/>
                <a:ea typeface="微软雅黑" panose="020B0503020204020204" pitchFamily="34" charset="-122"/>
                <a:sym typeface="+mn-ea"/>
              </a:rPr>
            </a:fld>
            <a:endParaRPr lang="en-US" altLang="en-US" sz="1200" dirty="0">
              <a:solidFill>
                <a:srgbClr val="000000"/>
              </a:solidFill>
              <a:latin typeface="Calibri" panose="020F0502020204030204" pitchFamily="34" charset="0"/>
              <a:ea typeface="微软雅黑" panose="020B0503020204020204" pitchFamily="34" charset="-122"/>
              <a:sym typeface="+mn-ea"/>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出版报告就此完成</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6A56CAD-6EE7-44C3-9BDA-506B74854F69}"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学术不端检测系统是</a:t>
            </a:r>
            <a:r>
              <a:rPr lang="zh-CN" altLang="en-US">
                <a:solidFill>
                  <a:srgbClr val="000000"/>
                </a:solidFill>
                <a:latin typeface="微软雅黑" panose="020B0503020204020204" pitchFamily="34" charset="-122"/>
                <a:ea typeface="微软雅黑" panose="020B0503020204020204" pitchFamily="34" charset="-122"/>
                <a:cs typeface="+mn-ea"/>
                <a:sym typeface="Gill Sans" charset="0"/>
              </a:rPr>
              <a:t>基于</a:t>
            </a:r>
            <a:r>
              <a:rPr lang="zh-CN" altLang="en-US">
                <a:latin typeface="微软雅黑" panose="020B0503020204020204" pitchFamily="34" charset="-122"/>
                <a:ea typeface="微软雅黑" panose="020B0503020204020204" pitchFamily="34" charset="-122"/>
                <a:cs typeface="+mn-ea"/>
                <a:sym typeface="Arial" panose="020B0604020202020204" pitchFamily="34" charset="0"/>
              </a:rPr>
              <a:t>自适应</a:t>
            </a:r>
            <a:r>
              <a:rPr lang="zh-CN" altLang="en-US">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Arial" panose="020B0604020202020204" pitchFamily="34" charset="0"/>
              </a:rPr>
              <a:t>多阶</a:t>
            </a:r>
            <a:r>
              <a:rPr lang="zh-CN" altLang="en-US">
                <a:latin typeface="微软雅黑" panose="020B0503020204020204" pitchFamily="34" charset="-122"/>
                <a:ea typeface="微软雅黑" panose="020B0503020204020204" pitchFamily="34" charset="-122"/>
                <a:cs typeface="+mn-ea"/>
                <a:sym typeface="Arial" panose="020B0604020202020204" pitchFamily="34" charset="0"/>
              </a:rPr>
              <a:t>指纹分析技术，</a:t>
            </a:r>
            <a:r>
              <a:rPr lang="zh-CN" altLang="en-US"/>
              <a:t>通过语义分析原理，将被检测论文与比对资源进行比对，查找出论文中存在的学术不端问题</a:t>
            </a:r>
            <a:endParaRPr lang="zh-CN" altLang="en-US"/>
          </a:p>
        </p:txBody>
      </p:sp>
      <p:sp>
        <p:nvSpPr>
          <p:cNvPr id="4" name="灯片编号占位符 3"/>
          <p:cNvSpPr>
            <a:spLocks noGrp="1"/>
          </p:cNvSpPr>
          <p:nvPr>
            <p:ph type="sldNum" sz="quarter" idx="10"/>
          </p:nvPr>
        </p:nvSpPr>
        <p:spPr/>
        <p:txBody>
          <a:bodyPr/>
          <a:lstStyle/>
          <a:p>
            <a:fld id="{C6A56CAD-6EE7-44C3-9BDA-506B74854F69}"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6A56CAD-6EE7-44C3-9BDA-506B74854F69}"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6A56CAD-6EE7-44C3-9BDA-506B74854F69}"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幻灯片图像占位符 1"/>
          <p:cNvSpPr>
            <a:spLocks noGrp="1" noRot="1" noChangeAspect="1" noTextEdit="1"/>
          </p:cNvSpPr>
          <p:nvPr>
            <p:ph type="sldImg"/>
          </p:nvPr>
        </p:nvSpPr>
        <p:spPr>
          <a:ln>
            <a:miter/>
          </a:ln>
        </p:spPr>
      </p:sp>
      <p:sp>
        <p:nvSpPr>
          <p:cNvPr id="128002" name="备注占位符 2"/>
          <p:cNvSpPr>
            <a:spLocks noGrp="1"/>
          </p:cNvSpPr>
          <p:nvPr>
            <p:ph type="body"/>
          </p:nvPr>
        </p:nvSpPr>
        <p:spPr/>
        <p:txBody>
          <a:bodyPr wrap="square" lIns="91440" tIns="45720" rIns="91440" bIns="45720" anchor="t"/>
          <a:lstStyle/>
          <a:p>
            <a:pPr lvl="0" eaLnBrk="1" hangingPunct="1"/>
            <a:r>
              <a:rPr lang="zh-CN" altLang="en-US" dirty="0"/>
              <a:t>在撰写论文的过程中，遇到引用的地方就做出标注，并且要区别于正文的字体和格式。</a:t>
            </a:r>
            <a:endParaRPr lang="zh-CN" altLang="en-US" dirty="0"/>
          </a:p>
        </p:txBody>
      </p:sp>
      <p:sp>
        <p:nvSpPr>
          <p:cNvPr id="128003" name="灯片编号占位符 3"/>
          <p:cNvSpPr txBox="1">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indent="0" algn="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最后每当毕业季时，总会有很多学生会打电话问我们知网有没有针对个人的查重服务，对此我们的答案都是否定的。在这里郑重申明一下，在淘宝或其他网站上出现的任何学术不端检测系统均属于盗版，中国知网从未针对个人开放免费或收费检测！这些检测系统的后台极有可能是买卖论文的机构，其实如果大家能够规范科研过程、规范撰写论文，完全可以做到自检自查，查重系统最后只是所里最后把关的一个工具。</a:t>
            </a:r>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80435F3-CE51-FE47-901D-12AFFB0ECEA9}"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WWW.DESIGNERSPARADISE.COM</a:t>
            </a:r>
            <a:endParaRPr kumimoji="0" lang="en-US" sz="1600" b="0"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80435F3-CE51-FE47-901D-12AFFB0ECEA9}"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a:ln>
                  <a:noFill/>
                </a:ln>
                <a:solidFill>
                  <a:prstClr val="white">
                    <a:lumMod val="65000"/>
                  </a:prstClr>
                </a:solidFill>
                <a:effectLst/>
                <a:uLnTx/>
                <a:uFillTx/>
                <a:latin typeface="LiHei Pro" panose="020B0500000000000000" pitchFamily="34" charset="-122"/>
                <a:ea typeface="LiHei Pro" panose="020B0500000000000000" pitchFamily="34" charset="-122"/>
                <a:cs typeface="+mn-cs"/>
              </a:rPr>
              <a:t>xiaoer.yanj.cn</a:t>
            </a:r>
            <a:endParaRPr kumimoji="0" lang="en-US" sz="1600" b="0" i="0" u="none" strike="noStrike" kern="1200" cap="none" spc="0" normalizeH="0" baseline="0" noProof="0" dirty="0">
              <a:ln>
                <a:noFill/>
              </a:ln>
              <a:solidFill>
                <a:prstClr val="white">
                  <a:lumMod val="65000"/>
                </a:prstClr>
              </a:solidFill>
              <a:effectLst/>
              <a:uLnTx/>
              <a:uFillTx/>
              <a:latin typeface="LiHei Pro" panose="020B0500000000000000" pitchFamily="34" charset="-122"/>
              <a:ea typeface="LiHei Pro" panose="020B0500000000000000" pitchFamily="34" charset="-122"/>
              <a:cs typeface="+mn-cs"/>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fld id="{857B18ED-D931-45F4-8873-1BEDAB4DC03E}" type="slidenum">
              <a:rPr kumimoji="0" lang="en-US" sz="1400" b="0" i="0" u="none" strike="noStrike" kern="1200" cap="none" spc="0" normalizeH="0" baseline="0" noProof="0" smtClean="0">
                <a:ln>
                  <a:noFill/>
                </a:ln>
                <a:solidFill>
                  <a:prstClr val="black">
                    <a:lumMod val="50000"/>
                    <a:lumOff val="50000"/>
                  </a:prstClr>
                </a:solidFill>
                <a:effectLst/>
                <a:uLnTx/>
                <a:uFillTx/>
                <a:latin typeface="Impact" panose="020B0806030902050204" pitchFamily="34" charset="0"/>
              </a:rPr>
            </a:fld>
            <a:endParaRPr kumimoji="0" lang="en-US" sz="1400" b="0" i="0" u="none" strike="noStrike" kern="1200" cap="none" spc="0" normalizeH="0" baseline="0" noProof="0" dirty="0">
              <a:ln>
                <a:noFill/>
              </a:ln>
              <a:solidFill>
                <a:prstClr val="black">
                  <a:lumMod val="50000"/>
                  <a:lumOff val="50000"/>
                </a:prstClr>
              </a:solidFill>
              <a:effectLst/>
              <a:uLnTx/>
              <a:uFillTx/>
              <a:latin typeface="Impact" panose="020B0806030902050204" pitchFamily="34" charset="0"/>
            </a:endParaRPr>
          </a:p>
        </p:txBody>
      </p:sp>
      <p:cxnSp>
        <p:nvCxnSpPr>
          <p:cNvPr id="7" name="直接连接符 6"/>
          <p:cNvCxnSpPr/>
          <p:nvPr userDrawn="1"/>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0" y="195105"/>
            <a:ext cx="3126179" cy="569433"/>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3800" y="175628"/>
            <a:ext cx="838200" cy="743862"/>
            <a:chOff x="39833" y="101457"/>
            <a:chExt cx="838200" cy="74386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12" y="206333"/>
            <a:ext cx="3050788" cy="546975"/>
          </a:xfrm>
          <a:prstGeom prst="rect">
            <a:avLst/>
          </a:prstGeom>
        </p:spPr>
        <p:txBody>
          <a:bodyPr vert="horz" lIns="91440" tIns="45720" rIns="91440" bIns="45720"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7" y="0"/>
            <a:ext cx="12203875" cy="6858000"/>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A6620504-D840-6A40-90BC-6F3747762FA2}"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80435F3-CE51-FE47-901D-12AFFB0ECEA9}"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WWW.DESIGNERSPARADISE.COM</a:t>
            </a:r>
            <a:endParaRPr kumimoji="0" lang="en-US" sz="1600" b="0"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80435F3-CE51-FE47-901D-12AFFB0ECEA9}"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a:ln>
                  <a:noFill/>
                </a:ln>
                <a:solidFill>
                  <a:prstClr val="white">
                    <a:lumMod val="65000"/>
                  </a:prstClr>
                </a:solidFill>
                <a:effectLst/>
                <a:uLnTx/>
                <a:uFillTx/>
                <a:latin typeface="LiHei Pro" panose="020B0500000000000000" pitchFamily="34" charset="-122"/>
                <a:ea typeface="LiHei Pro" panose="020B0500000000000000" pitchFamily="34" charset="-122"/>
                <a:cs typeface="+mn-cs"/>
              </a:rPr>
              <a:t>xiaoer.yanj.cn</a:t>
            </a:r>
            <a:endParaRPr kumimoji="0" lang="en-US" sz="1600" b="0" i="0" u="none" strike="noStrike" kern="1200" cap="none" spc="0" normalizeH="0" baseline="0" noProof="0" dirty="0">
              <a:ln>
                <a:noFill/>
              </a:ln>
              <a:solidFill>
                <a:prstClr val="white">
                  <a:lumMod val="65000"/>
                </a:prstClr>
              </a:solidFill>
              <a:effectLst/>
              <a:uLnTx/>
              <a:uFillTx/>
              <a:latin typeface="LiHei Pro" panose="020B0500000000000000" pitchFamily="34" charset="-122"/>
              <a:ea typeface="LiHei Pro" panose="020B0500000000000000" pitchFamily="34" charset="-122"/>
              <a:cs typeface="+mn-cs"/>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fld id="{857B18ED-D931-45F4-8873-1BEDAB4DC03E}" type="slidenum">
              <a:rPr kumimoji="0" lang="en-US" sz="1400" b="0" i="0" u="none" strike="noStrike" kern="1200" cap="none" spc="0" normalizeH="0" baseline="0" noProof="0" smtClean="0">
                <a:ln>
                  <a:noFill/>
                </a:ln>
                <a:solidFill>
                  <a:prstClr val="black">
                    <a:lumMod val="50000"/>
                    <a:lumOff val="50000"/>
                  </a:prstClr>
                </a:solidFill>
                <a:effectLst/>
                <a:uLnTx/>
                <a:uFillTx/>
                <a:latin typeface="Impact" panose="020B0806030902050204" pitchFamily="34" charset="0"/>
              </a:rPr>
            </a:fld>
            <a:endParaRPr kumimoji="0" lang="en-US" sz="1400" b="0" i="0" u="none" strike="noStrike" kern="1200" cap="none" spc="0" normalizeH="0" baseline="0" noProof="0" dirty="0">
              <a:ln>
                <a:noFill/>
              </a:ln>
              <a:solidFill>
                <a:prstClr val="black">
                  <a:lumMod val="50000"/>
                  <a:lumOff val="50000"/>
                </a:prstClr>
              </a:solidFill>
              <a:effectLst/>
              <a:uLnTx/>
              <a:uFillTx/>
              <a:latin typeface="Impact" panose="020B0806030902050204" pitchFamily="34" charset="0"/>
            </a:endParaRPr>
          </a:p>
        </p:txBody>
      </p:sp>
      <p:cxnSp>
        <p:nvCxnSpPr>
          <p:cNvPr id="7" name="直接连接符 6"/>
          <p:cNvCxnSpPr/>
          <p:nvPr userDrawn="1"/>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0" y="195105"/>
            <a:ext cx="3126179" cy="569433"/>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3800" y="175628"/>
            <a:ext cx="838200" cy="743862"/>
            <a:chOff x="39833" y="101457"/>
            <a:chExt cx="838200" cy="74386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12" y="206333"/>
            <a:ext cx="3050788" cy="546975"/>
          </a:xfrm>
          <a:prstGeom prst="rect">
            <a:avLst/>
          </a:prstGeom>
        </p:spPr>
        <p:txBody>
          <a:bodyPr vert="horz" lIns="91440" tIns="45720" rIns="91440" bIns="45720"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7" y="0"/>
            <a:ext cx="12203875" cy="6858000"/>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A6620504-D840-6A40-90BC-6F3747762FA2}"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80435F3-CE51-FE47-901D-12AFFB0ECEA9}"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WWW.DESIGNERSPARADISE.COM</a:t>
            </a:r>
            <a:endParaRPr kumimoji="0" lang="en-US" sz="1600" b="0"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80435F3-CE51-FE47-901D-12AFFB0ECEA9}"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a:ln>
                  <a:noFill/>
                </a:ln>
                <a:solidFill>
                  <a:prstClr val="white">
                    <a:lumMod val="65000"/>
                  </a:prstClr>
                </a:solidFill>
                <a:effectLst/>
                <a:uLnTx/>
                <a:uFillTx/>
                <a:latin typeface="LiHei Pro" panose="020B0500000000000000" pitchFamily="34" charset="-122"/>
                <a:ea typeface="LiHei Pro" panose="020B0500000000000000" pitchFamily="34" charset="-122"/>
                <a:cs typeface="+mn-cs"/>
              </a:rPr>
              <a:t>xiaoer.yanj.cn</a:t>
            </a:r>
            <a:endParaRPr kumimoji="0" lang="en-US" sz="1600" b="0" i="0" u="none" strike="noStrike" kern="1200" cap="none" spc="0" normalizeH="0" baseline="0" noProof="0" dirty="0">
              <a:ln>
                <a:noFill/>
              </a:ln>
              <a:solidFill>
                <a:prstClr val="white">
                  <a:lumMod val="65000"/>
                </a:prstClr>
              </a:solidFill>
              <a:effectLst/>
              <a:uLnTx/>
              <a:uFillTx/>
              <a:latin typeface="LiHei Pro" panose="020B0500000000000000" pitchFamily="34" charset="-122"/>
              <a:ea typeface="LiHei Pro" panose="020B0500000000000000" pitchFamily="34" charset="-122"/>
              <a:cs typeface="+mn-cs"/>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fld id="{857B18ED-D931-45F4-8873-1BEDAB4DC03E}" type="slidenum">
              <a:rPr kumimoji="0" lang="en-US" sz="1400" b="0" i="0" u="none" strike="noStrike" kern="1200" cap="none" spc="0" normalizeH="0" baseline="0" noProof="0" smtClean="0">
                <a:ln>
                  <a:noFill/>
                </a:ln>
                <a:solidFill>
                  <a:prstClr val="black">
                    <a:lumMod val="50000"/>
                    <a:lumOff val="50000"/>
                  </a:prstClr>
                </a:solidFill>
                <a:effectLst/>
                <a:uLnTx/>
                <a:uFillTx/>
                <a:latin typeface="Impact" panose="020B0806030902050204" pitchFamily="34" charset="0"/>
              </a:rPr>
            </a:fld>
            <a:endParaRPr kumimoji="0" lang="en-US" sz="1400" b="0" i="0" u="none" strike="noStrike" kern="1200" cap="none" spc="0" normalizeH="0" baseline="0" noProof="0" dirty="0">
              <a:ln>
                <a:noFill/>
              </a:ln>
              <a:solidFill>
                <a:prstClr val="black">
                  <a:lumMod val="50000"/>
                  <a:lumOff val="50000"/>
                </a:prstClr>
              </a:solidFill>
              <a:effectLst/>
              <a:uLnTx/>
              <a:uFillTx/>
              <a:latin typeface="Impact" panose="020B0806030902050204" pitchFamily="34" charset="0"/>
            </a:endParaRPr>
          </a:p>
        </p:txBody>
      </p:sp>
      <p:cxnSp>
        <p:nvCxnSpPr>
          <p:cNvPr id="7" name="直接连接符 6"/>
          <p:cNvCxnSpPr/>
          <p:nvPr userDrawn="1"/>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0" y="195105"/>
            <a:ext cx="3126179" cy="569433"/>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3800" y="175628"/>
            <a:ext cx="838200" cy="743862"/>
            <a:chOff x="39833" y="101457"/>
            <a:chExt cx="838200" cy="74386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12" y="206333"/>
            <a:ext cx="3050788" cy="546975"/>
          </a:xfrm>
          <a:prstGeom prst="rect">
            <a:avLst/>
          </a:prstGeom>
        </p:spPr>
        <p:txBody>
          <a:bodyPr vert="horz" lIns="91440" tIns="45720" rIns="91440" bIns="45720"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7" y="0"/>
            <a:ext cx="12203875" cy="6858000"/>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A6620504-D840-6A40-90BC-6F3747762FA2}"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80435F3-CE51-FE47-901D-12AFFB0ECEA9}"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WWW.DESIGNERSPARADISE.COM</a:t>
            </a:r>
            <a:endParaRPr kumimoji="0" lang="en-US" sz="1600" b="0"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80435F3-CE51-FE47-901D-12AFFB0ECEA9}"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a:ln>
                  <a:noFill/>
                </a:ln>
                <a:solidFill>
                  <a:prstClr val="white">
                    <a:lumMod val="65000"/>
                  </a:prstClr>
                </a:solidFill>
                <a:effectLst/>
                <a:uLnTx/>
                <a:uFillTx/>
                <a:latin typeface="LiHei Pro" panose="020B0500000000000000" pitchFamily="34" charset="-122"/>
                <a:ea typeface="LiHei Pro" panose="020B0500000000000000" pitchFamily="34" charset="-122"/>
                <a:cs typeface="+mn-cs"/>
              </a:rPr>
              <a:t>xiaoer.yanj.cn</a:t>
            </a:r>
            <a:endParaRPr kumimoji="0" lang="en-US" sz="1600" b="0" i="0" u="none" strike="noStrike" kern="1200" cap="none" spc="0" normalizeH="0" baseline="0" noProof="0" dirty="0">
              <a:ln>
                <a:noFill/>
              </a:ln>
              <a:solidFill>
                <a:prstClr val="white">
                  <a:lumMod val="65000"/>
                </a:prstClr>
              </a:solidFill>
              <a:effectLst/>
              <a:uLnTx/>
              <a:uFillTx/>
              <a:latin typeface="LiHei Pro" panose="020B0500000000000000" pitchFamily="34" charset="-122"/>
              <a:ea typeface="LiHei Pro" panose="020B0500000000000000" pitchFamily="34" charset="-122"/>
              <a:cs typeface="+mn-cs"/>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fld id="{857B18ED-D931-45F4-8873-1BEDAB4DC03E}" type="slidenum">
              <a:rPr kumimoji="0" lang="en-US" sz="1400" b="0" i="0" u="none" strike="noStrike" kern="1200" cap="none" spc="0" normalizeH="0" baseline="0" noProof="0" smtClean="0">
                <a:ln>
                  <a:noFill/>
                </a:ln>
                <a:solidFill>
                  <a:prstClr val="black">
                    <a:lumMod val="50000"/>
                    <a:lumOff val="50000"/>
                  </a:prstClr>
                </a:solidFill>
                <a:effectLst/>
                <a:uLnTx/>
                <a:uFillTx/>
                <a:latin typeface="Impact" panose="020B0806030902050204" pitchFamily="34" charset="0"/>
              </a:rPr>
            </a:fld>
            <a:endParaRPr kumimoji="0" lang="en-US" sz="1400" b="0" i="0" u="none" strike="noStrike" kern="1200" cap="none" spc="0" normalizeH="0" baseline="0" noProof="0" dirty="0">
              <a:ln>
                <a:noFill/>
              </a:ln>
              <a:solidFill>
                <a:prstClr val="black">
                  <a:lumMod val="50000"/>
                  <a:lumOff val="50000"/>
                </a:prstClr>
              </a:solidFill>
              <a:effectLst/>
              <a:uLnTx/>
              <a:uFillTx/>
              <a:latin typeface="Impact" panose="020B0806030902050204" pitchFamily="34" charset="0"/>
            </a:endParaRPr>
          </a:p>
        </p:txBody>
      </p:sp>
      <p:cxnSp>
        <p:nvCxnSpPr>
          <p:cNvPr id="7" name="直接连接符 6"/>
          <p:cNvCxnSpPr/>
          <p:nvPr userDrawn="1"/>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0" y="195105"/>
            <a:ext cx="3126179" cy="569433"/>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3800" y="175628"/>
            <a:ext cx="838200" cy="743862"/>
            <a:chOff x="39833" y="101457"/>
            <a:chExt cx="838200" cy="74386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12" y="206333"/>
            <a:ext cx="3050788" cy="546975"/>
          </a:xfrm>
          <a:prstGeom prst="rect">
            <a:avLst/>
          </a:prstGeom>
        </p:spPr>
        <p:txBody>
          <a:bodyPr vert="horz" lIns="91440" tIns="45720" rIns="91440" bIns="45720"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7" y="0"/>
            <a:ext cx="12203875" cy="6858000"/>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A6620504-D840-6A40-90BC-6F3747762FA2}"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80435F3-CE51-FE47-901D-12AFFB0ECEA9}"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WWW.DESIGNERSPARADISE.COM</a:t>
            </a:r>
            <a:endParaRPr kumimoji="0" lang="en-US" sz="1600" b="0"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80435F3-CE51-FE47-901D-12AFFB0ECEA9}"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a:ln>
                  <a:noFill/>
                </a:ln>
                <a:solidFill>
                  <a:prstClr val="white">
                    <a:lumMod val="65000"/>
                  </a:prstClr>
                </a:solidFill>
                <a:effectLst/>
                <a:uLnTx/>
                <a:uFillTx/>
                <a:latin typeface="LiHei Pro" panose="020B0500000000000000" pitchFamily="34" charset="-122"/>
                <a:ea typeface="LiHei Pro" panose="020B0500000000000000" pitchFamily="34" charset="-122"/>
                <a:cs typeface="+mn-cs"/>
              </a:rPr>
              <a:t>xiaoer.yanj.cn</a:t>
            </a:r>
            <a:endParaRPr kumimoji="0" lang="en-US" sz="1600" b="0" i="0" u="none" strike="noStrike" kern="1200" cap="none" spc="0" normalizeH="0" baseline="0" noProof="0" dirty="0">
              <a:ln>
                <a:noFill/>
              </a:ln>
              <a:solidFill>
                <a:prstClr val="white">
                  <a:lumMod val="65000"/>
                </a:prstClr>
              </a:solidFill>
              <a:effectLst/>
              <a:uLnTx/>
              <a:uFillTx/>
              <a:latin typeface="LiHei Pro" panose="020B0500000000000000" pitchFamily="34" charset="-122"/>
              <a:ea typeface="LiHei Pro" panose="020B0500000000000000" pitchFamily="34" charset="-122"/>
              <a:cs typeface="+mn-cs"/>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fld id="{857B18ED-D931-45F4-8873-1BEDAB4DC03E}" type="slidenum">
              <a:rPr kumimoji="0" lang="en-US" sz="1400" b="0" i="0" u="none" strike="noStrike" kern="1200" cap="none" spc="0" normalizeH="0" baseline="0" noProof="0" smtClean="0">
                <a:ln>
                  <a:noFill/>
                </a:ln>
                <a:solidFill>
                  <a:prstClr val="black">
                    <a:lumMod val="50000"/>
                    <a:lumOff val="50000"/>
                  </a:prstClr>
                </a:solidFill>
                <a:effectLst/>
                <a:uLnTx/>
                <a:uFillTx/>
                <a:latin typeface="Impact" panose="020B0806030902050204" pitchFamily="34" charset="0"/>
              </a:rPr>
            </a:fld>
            <a:endParaRPr kumimoji="0" lang="en-US" sz="1400" b="0" i="0" u="none" strike="noStrike" kern="1200" cap="none" spc="0" normalizeH="0" baseline="0" noProof="0" dirty="0">
              <a:ln>
                <a:noFill/>
              </a:ln>
              <a:solidFill>
                <a:prstClr val="black">
                  <a:lumMod val="50000"/>
                  <a:lumOff val="50000"/>
                </a:prstClr>
              </a:solidFill>
              <a:effectLst/>
              <a:uLnTx/>
              <a:uFillTx/>
              <a:latin typeface="Impact" panose="020B0806030902050204" pitchFamily="34" charset="0"/>
            </a:endParaRPr>
          </a:p>
        </p:txBody>
      </p:sp>
      <p:cxnSp>
        <p:nvCxnSpPr>
          <p:cNvPr id="7" name="直接连接符 6"/>
          <p:cNvCxnSpPr/>
          <p:nvPr userDrawn="1"/>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0" y="195105"/>
            <a:ext cx="3126179" cy="569433"/>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3800" y="175628"/>
            <a:ext cx="838200" cy="743862"/>
            <a:chOff x="39833" y="101457"/>
            <a:chExt cx="838200" cy="74386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12" y="206333"/>
            <a:ext cx="3050788" cy="546975"/>
          </a:xfrm>
          <a:prstGeom prst="rect">
            <a:avLst/>
          </a:prstGeom>
        </p:spPr>
        <p:txBody>
          <a:bodyPr vert="horz" lIns="91440" tIns="45720" rIns="91440" bIns="45720"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7" y="0"/>
            <a:ext cx="12203875" cy="6858000"/>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A6620504-D840-6A40-90BC-6F3747762FA2}"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80435F3-CE51-FE47-901D-12AFFB0ECEA9}"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WWW.DESIGNERSPARADISE.COM</a:t>
            </a:r>
            <a:endParaRPr kumimoji="0" lang="en-US" sz="1600" b="0"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80435F3-CE51-FE47-901D-12AFFB0ECEA9}"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a:ln>
                  <a:noFill/>
                </a:ln>
                <a:solidFill>
                  <a:prstClr val="white">
                    <a:lumMod val="65000"/>
                  </a:prstClr>
                </a:solidFill>
                <a:effectLst/>
                <a:uLnTx/>
                <a:uFillTx/>
                <a:latin typeface="LiHei Pro" panose="020B0500000000000000" pitchFamily="34" charset="-122"/>
                <a:ea typeface="LiHei Pro" panose="020B0500000000000000" pitchFamily="34" charset="-122"/>
                <a:cs typeface="+mn-cs"/>
              </a:rPr>
              <a:t>xiaoer.yanj.cn</a:t>
            </a:r>
            <a:endParaRPr kumimoji="0" lang="en-US" sz="1600" b="0" i="0" u="none" strike="noStrike" kern="1200" cap="none" spc="0" normalizeH="0" baseline="0" noProof="0" dirty="0">
              <a:ln>
                <a:noFill/>
              </a:ln>
              <a:solidFill>
                <a:prstClr val="white">
                  <a:lumMod val="65000"/>
                </a:prstClr>
              </a:solidFill>
              <a:effectLst/>
              <a:uLnTx/>
              <a:uFillTx/>
              <a:latin typeface="LiHei Pro" panose="020B0500000000000000" pitchFamily="34" charset="-122"/>
              <a:ea typeface="LiHei Pro" panose="020B0500000000000000" pitchFamily="34" charset="-122"/>
              <a:cs typeface="+mn-cs"/>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fld id="{857B18ED-D931-45F4-8873-1BEDAB4DC03E}" type="slidenum">
              <a:rPr kumimoji="0" lang="en-US" sz="1400" b="0" i="0" u="none" strike="noStrike" kern="1200" cap="none" spc="0" normalizeH="0" baseline="0" noProof="0" smtClean="0">
                <a:ln>
                  <a:noFill/>
                </a:ln>
                <a:solidFill>
                  <a:prstClr val="black">
                    <a:lumMod val="50000"/>
                    <a:lumOff val="50000"/>
                  </a:prstClr>
                </a:solidFill>
                <a:effectLst/>
                <a:uLnTx/>
                <a:uFillTx/>
                <a:latin typeface="Impact" panose="020B0806030902050204" pitchFamily="34" charset="0"/>
              </a:rPr>
            </a:fld>
            <a:endParaRPr kumimoji="0" lang="en-US" sz="1400" b="0" i="0" u="none" strike="noStrike" kern="1200" cap="none" spc="0" normalizeH="0" baseline="0" noProof="0" dirty="0">
              <a:ln>
                <a:noFill/>
              </a:ln>
              <a:solidFill>
                <a:prstClr val="black">
                  <a:lumMod val="50000"/>
                  <a:lumOff val="50000"/>
                </a:prstClr>
              </a:solidFill>
              <a:effectLst/>
              <a:uLnTx/>
              <a:uFillTx/>
              <a:latin typeface="Impact" panose="020B0806030902050204" pitchFamily="34" charset="0"/>
            </a:endParaRPr>
          </a:p>
        </p:txBody>
      </p:sp>
      <p:cxnSp>
        <p:nvCxnSpPr>
          <p:cNvPr id="7" name="直接连接符 6"/>
          <p:cNvCxnSpPr/>
          <p:nvPr userDrawn="1"/>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0" y="195105"/>
            <a:ext cx="3126179" cy="569433"/>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3800" y="175628"/>
            <a:ext cx="838200" cy="743862"/>
            <a:chOff x="39833" y="101457"/>
            <a:chExt cx="838200" cy="74386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12" y="206333"/>
            <a:ext cx="3050788" cy="546975"/>
          </a:xfrm>
          <a:prstGeom prst="rect">
            <a:avLst/>
          </a:prstGeom>
        </p:spPr>
        <p:txBody>
          <a:bodyPr vert="horz" lIns="91440" tIns="45720" rIns="91440" bIns="45720"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7" y="0"/>
            <a:ext cx="12203875" cy="6858000"/>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A6620504-D840-6A40-90BC-6F3747762FA2}"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80435F3-CE51-FE47-901D-12AFFB0ECEA9}"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WWW.DESIGNERSPARADISE.COM</a:t>
            </a:r>
            <a:endParaRPr kumimoji="0" lang="en-US" sz="1600" b="0"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80435F3-CE51-FE47-901D-12AFFB0ECEA9}"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a:ln>
                  <a:noFill/>
                </a:ln>
                <a:solidFill>
                  <a:prstClr val="white">
                    <a:lumMod val="65000"/>
                  </a:prstClr>
                </a:solidFill>
                <a:effectLst/>
                <a:uLnTx/>
                <a:uFillTx/>
                <a:latin typeface="LiHei Pro" panose="020B0500000000000000" pitchFamily="34" charset="-122"/>
                <a:ea typeface="LiHei Pro" panose="020B0500000000000000" pitchFamily="34" charset="-122"/>
                <a:cs typeface="+mn-cs"/>
              </a:rPr>
              <a:t>xiaoer.yanj.cn</a:t>
            </a:r>
            <a:endParaRPr kumimoji="0" lang="en-US" sz="1600" b="0" i="0" u="none" strike="noStrike" kern="1200" cap="none" spc="0" normalizeH="0" baseline="0" noProof="0" dirty="0">
              <a:ln>
                <a:noFill/>
              </a:ln>
              <a:solidFill>
                <a:prstClr val="white">
                  <a:lumMod val="65000"/>
                </a:prstClr>
              </a:solidFill>
              <a:effectLst/>
              <a:uLnTx/>
              <a:uFillTx/>
              <a:latin typeface="LiHei Pro" panose="020B0500000000000000" pitchFamily="34" charset="-122"/>
              <a:ea typeface="LiHei Pro" panose="020B0500000000000000" pitchFamily="34" charset="-122"/>
              <a:cs typeface="+mn-cs"/>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fld id="{857B18ED-D931-45F4-8873-1BEDAB4DC03E}" type="slidenum">
              <a:rPr kumimoji="0" lang="en-US" sz="1400" b="0" i="0" u="none" strike="noStrike" kern="1200" cap="none" spc="0" normalizeH="0" baseline="0" noProof="0" smtClean="0">
                <a:ln>
                  <a:noFill/>
                </a:ln>
                <a:solidFill>
                  <a:prstClr val="black">
                    <a:lumMod val="50000"/>
                    <a:lumOff val="50000"/>
                  </a:prstClr>
                </a:solidFill>
                <a:effectLst/>
                <a:uLnTx/>
                <a:uFillTx/>
                <a:latin typeface="Impact" panose="020B0806030902050204" pitchFamily="34" charset="0"/>
              </a:rPr>
            </a:fld>
            <a:endParaRPr kumimoji="0" lang="en-US" sz="1400" b="0" i="0" u="none" strike="noStrike" kern="1200" cap="none" spc="0" normalizeH="0" baseline="0" noProof="0" dirty="0">
              <a:ln>
                <a:noFill/>
              </a:ln>
              <a:solidFill>
                <a:prstClr val="black">
                  <a:lumMod val="50000"/>
                  <a:lumOff val="50000"/>
                </a:prstClr>
              </a:solidFill>
              <a:effectLst/>
              <a:uLnTx/>
              <a:uFillTx/>
              <a:latin typeface="Impact" panose="020B0806030902050204" pitchFamily="34" charset="0"/>
            </a:endParaRPr>
          </a:p>
        </p:txBody>
      </p:sp>
      <p:cxnSp>
        <p:nvCxnSpPr>
          <p:cNvPr id="7" name="直接连接符 6"/>
          <p:cNvCxnSpPr/>
          <p:nvPr userDrawn="1"/>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0" y="195105"/>
            <a:ext cx="3126179" cy="569433"/>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3800" y="175628"/>
            <a:ext cx="838200" cy="743862"/>
            <a:chOff x="39833" y="101457"/>
            <a:chExt cx="838200" cy="74386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12" y="206333"/>
            <a:ext cx="3050788" cy="546975"/>
          </a:xfrm>
          <a:prstGeom prst="rect">
            <a:avLst/>
          </a:prstGeom>
        </p:spPr>
        <p:txBody>
          <a:bodyPr vert="horz" lIns="91440" tIns="45720" rIns="91440" bIns="45720"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7" y="0"/>
            <a:ext cx="12203875" cy="6858000"/>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A6620504-D840-6A40-90BC-6F3747762FA2}"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80435F3-CE51-FE47-901D-12AFFB0ECEA9}"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WWW.DESIGNERSPARADISE.COM</a:t>
            </a:r>
            <a:endParaRPr kumimoji="0" lang="en-US" sz="1600" b="0"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80435F3-CE51-FE47-901D-12AFFB0ECEA9}"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a:ln>
                  <a:noFill/>
                </a:ln>
                <a:solidFill>
                  <a:prstClr val="white">
                    <a:lumMod val="65000"/>
                  </a:prstClr>
                </a:solidFill>
                <a:effectLst/>
                <a:uLnTx/>
                <a:uFillTx/>
                <a:latin typeface="LiHei Pro" panose="020B0500000000000000" pitchFamily="34" charset="-122"/>
                <a:ea typeface="LiHei Pro" panose="020B0500000000000000" pitchFamily="34" charset="-122"/>
                <a:cs typeface="+mn-cs"/>
              </a:rPr>
              <a:t>xiaoer.yanj.cn</a:t>
            </a:r>
            <a:endParaRPr kumimoji="0" lang="en-US" sz="1600" b="0" i="0" u="none" strike="noStrike" kern="1200" cap="none" spc="0" normalizeH="0" baseline="0" noProof="0" dirty="0">
              <a:ln>
                <a:noFill/>
              </a:ln>
              <a:solidFill>
                <a:prstClr val="white">
                  <a:lumMod val="65000"/>
                </a:prstClr>
              </a:solidFill>
              <a:effectLst/>
              <a:uLnTx/>
              <a:uFillTx/>
              <a:latin typeface="LiHei Pro" panose="020B0500000000000000" pitchFamily="34" charset="-122"/>
              <a:ea typeface="LiHei Pro" panose="020B0500000000000000" pitchFamily="34" charset="-122"/>
              <a:cs typeface="+mn-cs"/>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fld id="{857B18ED-D931-45F4-8873-1BEDAB4DC03E}" type="slidenum">
              <a:rPr kumimoji="0" lang="en-US" sz="1400" b="0" i="0" u="none" strike="noStrike" kern="1200" cap="none" spc="0" normalizeH="0" baseline="0" noProof="0" smtClean="0">
                <a:ln>
                  <a:noFill/>
                </a:ln>
                <a:solidFill>
                  <a:prstClr val="black">
                    <a:lumMod val="50000"/>
                    <a:lumOff val="50000"/>
                  </a:prstClr>
                </a:solidFill>
                <a:effectLst/>
                <a:uLnTx/>
                <a:uFillTx/>
                <a:latin typeface="Impact" panose="020B0806030902050204" pitchFamily="34" charset="0"/>
              </a:rPr>
            </a:fld>
            <a:endParaRPr kumimoji="0" lang="en-US" sz="1400" b="0" i="0" u="none" strike="noStrike" kern="1200" cap="none" spc="0" normalizeH="0" baseline="0" noProof="0" dirty="0">
              <a:ln>
                <a:noFill/>
              </a:ln>
              <a:solidFill>
                <a:prstClr val="black">
                  <a:lumMod val="50000"/>
                  <a:lumOff val="50000"/>
                </a:prstClr>
              </a:solidFill>
              <a:effectLst/>
              <a:uLnTx/>
              <a:uFillTx/>
              <a:latin typeface="Impact" panose="020B0806030902050204" pitchFamily="34" charset="0"/>
            </a:endParaRPr>
          </a:p>
        </p:txBody>
      </p:sp>
      <p:cxnSp>
        <p:nvCxnSpPr>
          <p:cNvPr id="7" name="直接连接符 6"/>
          <p:cNvCxnSpPr/>
          <p:nvPr userDrawn="1"/>
        </p:nvCxnSpPr>
        <p:spPr>
          <a:xfrm flipV="1">
            <a:off x="3025297"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0" y="195105"/>
            <a:ext cx="3126179" cy="569433"/>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3800" y="175628"/>
            <a:ext cx="838200" cy="743862"/>
            <a:chOff x="39833" y="101457"/>
            <a:chExt cx="838200" cy="74386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print">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12" y="206333"/>
            <a:ext cx="3050788" cy="546975"/>
          </a:xfrm>
          <a:prstGeom prst="rect">
            <a:avLst/>
          </a:prstGeom>
        </p:spPr>
        <p:txBody>
          <a:bodyPr vert="horz" lIns="91440" tIns="45720" rIns="91440" bIns="45720"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7" y="0"/>
            <a:ext cx="12203875" cy="6858000"/>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A6620504-D840-6A40-90BC-6F3747762FA2}"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06E9206-D2D6-4057-92D4-39C87A03E66D}" type="datetime1">
              <a:rPr kumimoji="0" lang="en-US" altLang="zh-CN" sz="16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052E9E1-D97D-4C90-BB96-FA1ED58B786F}" type="datetime1">
              <a:rPr kumimoji="0" lang="en-US" altLang="zh-CN" sz="16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5" b="1" cap="all"/>
            </a:lvl1pPr>
          </a:lstStyle>
          <a:p>
            <a:r>
              <a:rPr lang="en-US"/>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814779EE-1E16-4CC5-A459-C716090F6017}" type="datetime1">
              <a:rPr kumimoji="0" lang="en-US" altLang="zh-CN" sz="16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A3311C9F-D64E-4824-A709-CF61DE4E0BDD}" type="datetime1">
              <a:rPr kumimoji="0" lang="en-US" altLang="zh-CN" sz="16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en-US"/>
              <a:t>Click to edit Master text styles</a:t>
            </a:r>
            <a:endParaRPr lang="en-US"/>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3372"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en-US"/>
              <a:t>Click to edit Master text styles</a:t>
            </a:r>
            <a:endParaRPr lang="en-US"/>
          </a:p>
        </p:txBody>
      </p:sp>
      <p:sp>
        <p:nvSpPr>
          <p:cNvPr id="6" name="Content Placeholder 5"/>
          <p:cNvSpPr>
            <a:spLocks noGrp="1"/>
          </p:cNvSpPr>
          <p:nvPr>
            <p:ph sz="quarter" idx="4"/>
          </p:nvPr>
        </p:nvSpPr>
        <p:spPr>
          <a:xfrm>
            <a:off x="6193372"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0A4318BD-B3C6-4D4B-B871-C29490A2E55A}" type="datetime1">
              <a:rPr kumimoji="0" lang="en-US" altLang="zh-CN" sz="16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E14CAFC4-799C-4CDE-B92B-8C262F06CF3E}" type="datetime1">
              <a:rPr kumimoji="0" lang="en-US" altLang="zh-CN" sz="16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3"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900056" y="6451898"/>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3E729073-8FFE-4F18-B513-07581FC6638E}" type="datetime1">
              <a:rPr kumimoji="0" lang="en-US" altLang="zh-CN" sz="16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灯片编号占位符 8"/>
          <p:cNvSpPr>
            <a:spLocks noGrp="1"/>
          </p:cNvSpPr>
          <p:nvPr>
            <p:ph type="sldNum" sz="quarter" idx="12"/>
          </p:nvPr>
        </p:nvSpPr>
        <p:spPr>
          <a:xfrm>
            <a:off x="4673600" y="6396226"/>
            <a:ext cx="2844800" cy="365125"/>
          </a:xfrm>
        </p:spPr>
        <p:txBody>
          <a:bodyPr/>
          <a:lstStyle>
            <a:lvl1pPr algn="ctr">
              <a:defRPr>
                <a:latin typeface="ITC Avant Garde Std Bk" panose="020B0502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ITC Avant Garde Std Bk" panose="020B0502020202020204" pitchFamily="34" charset="0"/>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ITC Avant Garde Std Bk" panose="020B0502020202020204" pitchFamily="34" charset="0"/>
              <a:ea typeface="+mn-ea"/>
              <a:cs typeface="+mn-cs"/>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665" b="1"/>
            </a:lvl1pPr>
          </a:lstStyle>
          <a:p>
            <a:r>
              <a:rPr lang="en-US"/>
              <a:t>Click to edit Master title style</a:t>
            </a:r>
            <a:endParaRPr lang="en-US"/>
          </a:p>
        </p:txBody>
      </p:sp>
      <p:sp>
        <p:nvSpPr>
          <p:cNvPr id="3" name="Content Placeholder 2"/>
          <p:cNvSpPr>
            <a:spLocks noGrp="1"/>
          </p:cNvSpPr>
          <p:nvPr>
            <p:ph idx="1"/>
          </p:nvPr>
        </p:nvSpPr>
        <p:spPr>
          <a:xfrm>
            <a:off x="4766733" y="273053"/>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43C7FCF6-76BD-4495-B08F-4C059D2BA31F}" type="datetime1">
              <a:rPr kumimoji="0" lang="en-US" altLang="zh-CN" sz="16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665" b="1"/>
            </a:lvl1pPr>
          </a:lstStyle>
          <a:p>
            <a:r>
              <a:rPr lang="en-US"/>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en-US"/>
          </a:p>
        </p:txBody>
      </p:sp>
      <p:sp>
        <p:nvSpPr>
          <p:cNvPr id="4" name="Text Placeholder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E257577C-F53D-4BB9-9408-EB84DEB3CD80}" type="datetime1">
              <a:rPr kumimoji="0" lang="en-US" altLang="zh-CN" sz="16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7D58058-BD14-4845-947D-4A9B79A00D09}" type="datetime1">
              <a:rPr kumimoji="0" lang="en-US" altLang="zh-CN" sz="16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18ECB469-C949-4E3F-B0CB-0C15DA7B7F92}" type="datetime1">
              <a:rPr kumimoji="0" lang="en-US" altLang="zh-CN" sz="16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标题和内容">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6" Type="http://schemas.openxmlformats.org/officeDocument/2006/relationships/theme" Target="../theme/theme10.xml"/><Relationship Id="rId15" Type="http://schemas.openxmlformats.org/officeDocument/2006/relationships/image" Target="../media/image1.jpeg"/><Relationship Id="rId14" Type="http://schemas.openxmlformats.org/officeDocument/2006/relationships/slideLayout" Target="../slideLayouts/slideLayout49.xml"/><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9196EC2F-0988-4314-AD4B-24FF16D7B45E}" type="datetime1">
              <a:rPr kumimoji="0" lang="en-US" altLang="zh-CN" sz="16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601EE9E8-4134-49B0-9AA7-3089E6521627}" type="slidenum">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Lst>
  <p:hf hdr="0" ftr="0" dt="0"/>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09600" y="355600"/>
            <a:ext cx="10972800" cy="1143000"/>
          </a:xfrm>
          <a:prstGeom prst="rect">
            <a:avLst/>
          </a:prstGeom>
        </p:spPr>
        <p:txBody>
          <a:bodyPr vert="horz" lIns="91440" tIns="45720" rIns="91440" bIns="45720"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600" y="1600202"/>
            <a:ext cx="10972800" cy="4165599"/>
          </a:xfrm>
          <a:prstGeom prst="rect">
            <a:avLst/>
          </a:prstGeom>
        </p:spPr>
        <p:txBody>
          <a:bodyPr vert="horz" lIns="91440" tIns="45720" rIns="91440" bIns="45720"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6809" y="6043601"/>
            <a:ext cx="541580" cy="4799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40800" y="177800"/>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A6620504-D840-6A40-90BC-6F3747762FA2}"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165600" y="6332538"/>
            <a:ext cx="3860800" cy="365125"/>
          </a:xfrm>
          <a:prstGeom prst="rect">
            <a:avLst/>
          </a:prstGeom>
        </p:spPr>
        <p:txBody>
          <a:bodyPr vert="horz" lIns="91440" tIns="45720" rIns="91440" bIns="45720" rtlCol="0" anchor="ctr"/>
          <a:lstStyle>
            <a:lvl1pPr algn="ctr">
              <a:defRPr sz="1600">
                <a:solidFill>
                  <a:schemeClr val="bg1">
                    <a:lumMod val="6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a:ln>
                  <a:noFill/>
                </a:ln>
                <a:solidFill>
                  <a:prstClr val="white">
                    <a:lumMod val="65000"/>
                  </a:prstClr>
                </a:solidFill>
                <a:effectLst/>
                <a:uLnTx/>
                <a:uFillTx/>
                <a:latin typeface="Calibri" panose="020F0502020204030204"/>
                <a:ea typeface="+mn-ea"/>
                <a:cs typeface="+mn-cs"/>
              </a:rPr>
              <a:t>WWW.DESIGNERSPARADISE.COM</a:t>
            </a:r>
            <a:endParaRPr kumimoji="0" lang="en-US" sz="1600" b="0" i="0" u="none" strike="noStrike" kern="1200" cap="none" spc="0" normalizeH="0" baseline="0" noProof="0">
              <a:ln>
                <a:noFill/>
              </a:ln>
              <a:solidFill>
                <a:prstClr val="white">
                  <a:lumMod val="65000"/>
                </a:prstClr>
              </a:solidFill>
              <a:effectLst/>
              <a:uLnTx/>
              <a:uFillTx/>
              <a:latin typeface="Calibri" panose="020F0502020204030204"/>
              <a:ea typeface="+mn-ea"/>
              <a:cs typeface="+mn-cs"/>
            </a:endParaRPr>
          </a:p>
        </p:txBody>
      </p:sp>
      <p:cxnSp>
        <p:nvCxnSpPr>
          <p:cNvPr id="9" name="Straight Connector 8"/>
          <p:cNvCxnSpPr/>
          <p:nvPr userDrawn="1"/>
        </p:nvCxnSpPr>
        <p:spPr>
          <a:xfrm>
            <a:off x="812800" y="6273801"/>
            <a:ext cx="10464800" cy="19599"/>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2884" y="6144296"/>
            <a:ext cx="480000" cy="304800"/>
          </a:xfrm>
          <a:prstGeom prst="rect">
            <a:avLst/>
          </a:prstGeom>
        </p:spPr>
        <p:txBody>
          <a:bodyPr vert="horz" lIns="91440" tIns="45720" rIns="91440" bIns="45720"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fld id="{857B18ED-D931-45F4-8873-1BEDAB4DC03E}" type="slidenum">
              <a:rPr kumimoji="0" lang="en-US" sz="1600" b="0" i="0" u="none" strike="noStrike" kern="1200" cap="none" spc="0" normalizeH="0" baseline="0" noProof="0" smtClean="0">
                <a:ln>
                  <a:noFill/>
                </a:ln>
                <a:solidFill>
                  <a:prstClr val="black">
                    <a:lumMod val="50000"/>
                    <a:lumOff val="50000"/>
                  </a:prstClr>
                </a:solidFill>
                <a:effectLst/>
                <a:uLnTx/>
                <a:uFillTx/>
                <a:latin typeface="Impact" panose="020B0806030902050204" pitchFamily="34" charset="0"/>
              </a:rPr>
            </a:fld>
            <a:endParaRPr kumimoji="0" lang="en-US" sz="1600" b="0" i="0" u="none" strike="noStrike" kern="1200" cap="none" spc="0" normalizeH="0" baseline="0" noProof="0" dirty="0">
              <a:ln>
                <a:noFill/>
              </a:ln>
              <a:solidFill>
                <a:prstClr val="black">
                  <a:lumMod val="50000"/>
                  <a:lumOff val="50000"/>
                </a:prstClr>
              </a:solidFill>
              <a:effectLst/>
              <a:uLnTx/>
              <a:uFillTx/>
              <a:latin typeface="Impact" panose="020B080603090205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8565"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09600" y="355600"/>
            <a:ext cx="10972800" cy="1143000"/>
          </a:xfrm>
          <a:prstGeom prst="rect">
            <a:avLst/>
          </a:prstGeom>
        </p:spPr>
        <p:txBody>
          <a:bodyPr vert="horz" lIns="91440" tIns="45720" rIns="91440" bIns="45720"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600" y="1600202"/>
            <a:ext cx="10972800" cy="4165599"/>
          </a:xfrm>
          <a:prstGeom prst="rect">
            <a:avLst/>
          </a:prstGeom>
        </p:spPr>
        <p:txBody>
          <a:bodyPr vert="horz" lIns="91440" tIns="45720" rIns="91440" bIns="45720"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6809" y="6043601"/>
            <a:ext cx="541580" cy="4799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40800" y="177800"/>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A6620504-D840-6A40-90BC-6F3747762FA2}"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165600" y="6332538"/>
            <a:ext cx="3860800" cy="365125"/>
          </a:xfrm>
          <a:prstGeom prst="rect">
            <a:avLst/>
          </a:prstGeom>
        </p:spPr>
        <p:txBody>
          <a:bodyPr vert="horz" lIns="91440" tIns="45720" rIns="91440" bIns="45720" rtlCol="0" anchor="ctr"/>
          <a:lstStyle>
            <a:lvl1pPr algn="ctr">
              <a:defRPr sz="1600">
                <a:solidFill>
                  <a:schemeClr val="bg1">
                    <a:lumMod val="6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a:ln>
                  <a:noFill/>
                </a:ln>
                <a:solidFill>
                  <a:prstClr val="white">
                    <a:lumMod val="65000"/>
                  </a:prstClr>
                </a:solidFill>
                <a:effectLst/>
                <a:uLnTx/>
                <a:uFillTx/>
                <a:latin typeface="Calibri" panose="020F0502020204030204"/>
                <a:ea typeface="+mn-ea"/>
                <a:cs typeface="+mn-cs"/>
              </a:rPr>
              <a:t>WWW.DESIGNERSPARADISE.COM</a:t>
            </a:r>
            <a:endParaRPr kumimoji="0" lang="en-US" sz="1600" b="0" i="0" u="none" strike="noStrike" kern="1200" cap="none" spc="0" normalizeH="0" baseline="0" noProof="0">
              <a:ln>
                <a:noFill/>
              </a:ln>
              <a:solidFill>
                <a:prstClr val="white">
                  <a:lumMod val="65000"/>
                </a:prstClr>
              </a:solidFill>
              <a:effectLst/>
              <a:uLnTx/>
              <a:uFillTx/>
              <a:latin typeface="Calibri" panose="020F0502020204030204"/>
              <a:ea typeface="+mn-ea"/>
              <a:cs typeface="+mn-cs"/>
            </a:endParaRPr>
          </a:p>
        </p:txBody>
      </p:sp>
      <p:cxnSp>
        <p:nvCxnSpPr>
          <p:cNvPr id="9" name="Straight Connector 8"/>
          <p:cNvCxnSpPr/>
          <p:nvPr userDrawn="1"/>
        </p:nvCxnSpPr>
        <p:spPr>
          <a:xfrm>
            <a:off x="812800" y="6273801"/>
            <a:ext cx="10464800" cy="19599"/>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2884" y="6144296"/>
            <a:ext cx="480000" cy="304800"/>
          </a:xfrm>
          <a:prstGeom prst="rect">
            <a:avLst/>
          </a:prstGeom>
        </p:spPr>
        <p:txBody>
          <a:bodyPr vert="horz" lIns="91440" tIns="45720" rIns="91440" bIns="45720"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fld id="{857B18ED-D931-45F4-8873-1BEDAB4DC03E}" type="slidenum">
              <a:rPr kumimoji="0" lang="en-US" sz="1600" b="0" i="0" u="none" strike="noStrike" kern="1200" cap="none" spc="0" normalizeH="0" baseline="0" noProof="0" smtClean="0">
                <a:ln>
                  <a:noFill/>
                </a:ln>
                <a:solidFill>
                  <a:prstClr val="black">
                    <a:lumMod val="50000"/>
                    <a:lumOff val="50000"/>
                  </a:prstClr>
                </a:solidFill>
                <a:effectLst/>
                <a:uLnTx/>
                <a:uFillTx/>
                <a:latin typeface="Impact" panose="020B0806030902050204" pitchFamily="34" charset="0"/>
              </a:rPr>
            </a:fld>
            <a:endParaRPr kumimoji="0" lang="en-US" sz="1600" b="0" i="0" u="none" strike="noStrike" kern="1200" cap="none" spc="0" normalizeH="0" baseline="0" noProof="0" dirty="0">
              <a:ln>
                <a:noFill/>
              </a:ln>
              <a:solidFill>
                <a:prstClr val="black">
                  <a:lumMod val="50000"/>
                  <a:lumOff val="50000"/>
                </a:prstClr>
              </a:solidFill>
              <a:effectLst/>
              <a:uLnTx/>
              <a:uFillTx/>
              <a:latin typeface="Impact" panose="020B0806030902050204" pitchFamily="34" charset="0"/>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8565"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09600" y="355600"/>
            <a:ext cx="10972800" cy="1143000"/>
          </a:xfrm>
          <a:prstGeom prst="rect">
            <a:avLst/>
          </a:prstGeom>
        </p:spPr>
        <p:txBody>
          <a:bodyPr vert="horz" lIns="91440" tIns="45720" rIns="91440" bIns="45720"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600" y="1600202"/>
            <a:ext cx="10972800" cy="4165599"/>
          </a:xfrm>
          <a:prstGeom prst="rect">
            <a:avLst/>
          </a:prstGeom>
        </p:spPr>
        <p:txBody>
          <a:bodyPr vert="horz" lIns="91440" tIns="45720" rIns="91440" bIns="45720"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6809" y="6043601"/>
            <a:ext cx="541580" cy="4799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40800" y="177800"/>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A6620504-D840-6A40-90BC-6F3747762FA2}"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165600" y="6332538"/>
            <a:ext cx="3860800" cy="365125"/>
          </a:xfrm>
          <a:prstGeom prst="rect">
            <a:avLst/>
          </a:prstGeom>
        </p:spPr>
        <p:txBody>
          <a:bodyPr vert="horz" lIns="91440" tIns="45720" rIns="91440" bIns="45720" rtlCol="0" anchor="ctr"/>
          <a:lstStyle>
            <a:lvl1pPr algn="ctr">
              <a:defRPr sz="1600">
                <a:solidFill>
                  <a:schemeClr val="bg1">
                    <a:lumMod val="6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a:ln>
                  <a:noFill/>
                </a:ln>
                <a:solidFill>
                  <a:prstClr val="white">
                    <a:lumMod val="65000"/>
                  </a:prstClr>
                </a:solidFill>
                <a:effectLst/>
                <a:uLnTx/>
                <a:uFillTx/>
                <a:latin typeface="Calibri" panose="020F0502020204030204"/>
                <a:ea typeface="+mn-ea"/>
                <a:cs typeface="+mn-cs"/>
              </a:rPr>
              <a:t>WWW.DESIGNERSPARADISE.COM</a:t>
            </a:r>
            <a:endParaRPr kumimoji="0" lang="en-US" sz="1600" b="0" i="0" u="none" strike="noStrike" kern="1200" cap="none" spc="0" normalizeH="0" baseline="0" noProof="0">
              <a:ln>
                <a:noFill/>
              </a:ln>
              <a:solidFill>
                <a:prstClr val="white">
                  <a:lumMod val="65000"/>
                </a:prstClr>
              </a:solidFill>
              <a:effectLst/>
              <a:uLnTx/>
              <a:uFillTx/>
              <a:latin typeface="Calibri" panose="020F0502020204030204"/>
              <a:ea typeface="+mn-ea"/>
              <a:cs typeface="+mn-cs"/>
            </a:endParaRPr>
          </a:p>
        </p:txBody>
      </p:sp>
      <p:cxnSp>
        <p:nvCxnSpPr>
          <p:cNvPr id="9" name="Straight Connector 8"/>
          <p:cNvCxnSpPr/>
          <p:nvPr userDrawn="1"/>
        </p:nvCxnSpPr>
        <p:spPr>
          <a:xfrm>
            <a:off x="812800" y="6273801"/>
            <a:ext cx="10464800" cy="19599"/>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2884" y="6144296"/>
            <a:ext cx="480000" cy="304800"/>
          </a:xfrm>
          <a:prstGeom prst="rect">
            <a:avLst/>
          </a:prstGeom>
        </p:spPr>
        <p:txBody>
          <a:bodyPr vert="horz" lIns="91440" tIns="45720" rIns="91440" bIns="45720"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fld id="{857B18ED-D931-45F4-8873-1BEDAB4DC03E}" type="slidenum">
              <a:rPr kumimoji="0" lang="en-US" sz="1600" b="0" i="0" u="none" strike="noStrike" kern="1200" cap="none" spc="0" normalizeH="0" baseline="0" noProof="0" smtClean="0">
                <a:ln>
                  <a:noFill/>
                </a:ln>
                <a:solidFill>
                  <a:prstClr val="black">
                    <a:lumMod val="50000"/>
                    <a:lumOff val="50000"/>
                  </a:prstClr>
                </a:solidFill>
                <a:effectLst/>
                <a:uLnTx/>
                <a:uFillTx/>
                <a:latin typeface="Impact" panose="020B0806030902050204" pitchFamily="34" charset="0"/>
              </a:rPr>
            </a:fld>
            <a:endParaRPr kumimoji="0" lang="en-US" sz="1600" b="0" i="0" u="none" strike="noStrike" kern="1200" cap="none" spc="0" normalizeH="0" baseline="0" noProof="0" dirty="0">
              <a:ln>
                <a:noFill/>
              </a:ln>
              <a:solidFill>
                <a:prstClr val="black">
                  <a:lumMod val="50000"/>
                  <a:lumOff val="50000"/>
                </a:prstClr>
              </a:solidFill>
              <a:effectLst/>
              <a:uLnTx/>
              <a:uFillTx/>
              <a:latin typeface="Impact" panose="020B0806030902050204" pitchFamily="34" charset="0"/>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8565"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09600" y="355600"/>
            <a:ext cx="10972800" cy="1143000"/>
          </a:xfrm>
          <a:prstGeom prst="rect">
            <a:avLst/>
          </a:prstGeom>
        </p:spPr>
        <p:txBody>
          <a:bodyPr vert="horz" lIns="91440" tIns="45720" rIns="91440" bIns="45720"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600" y="1600202"/>
            <a:ext cx="10972800" cy="4165599"/>
          </a:xfrm>
          <a:prstGeom prst="rect">
            <a:avLst/>
          </a:prstGeom>
        </p:spPr>
        <p:txBody>
          <a:bodyPr vert="horz" lIns="91440" tIns="45720" rIns="91440" bIns="45720"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6809" y="6043601"/>
            <a:ext cx="541580" cy="4799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40800" y="177800"/>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A6620504-D840-6A40-90BC-6F3747762FA2}"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165600" y="6332538"/>
            <a:ext cx="3860800" cy="365125"/>
          </a:xfrm>
          <a:prstGeom prst="rect">
            <a:avLst/>
          </a:prstGeom>
        </p:spPr>
        <p:txBody>
          <a:bodyPr vert="horz" lIns="91440" tIns="45720" rIns="91440" bIns="45720" rtlCol="0" anchor="ctr"/>
          <a:lstStyle>
            <a:lvl1pPr algn="ctr">
              <a:defRPr sz="1600">
                <a:solidFill>
                  <a:schemeClr val="bg1">
                    <a:lumMod val="6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a:ln>
                  <a:noFill/>
                </a:ln>
                <a:solidFill>
                  <a:prstClr val="white">
                    <a:lumMod val="65000"/>
                  </a:prstClr>
                </a:solidFill>
                <a:effectLst/>
                <a:uLnTx/>
                <a:uFillTx/>
                <a:latin typeface="Calibri" panose="020F0502020204030204"/>
                <a:ea typeface="+mn-ea"/>
                <a:cs typeface="+mn-cs"/>
              </a:rPr>
              <a:t>WWW.DESIGNERSPARADISE.COM</a:t>
            </a:r>
            <a:endParaRPr kumimoji="0" lang="en-US" sz="1600" b="0" i="0" u="none" strike="noStrike" kern="1200" cap="none" spc="0" normalizeH="0" baseline="0" noProof="0">
              <a:ln>
                <a:noFill/>
              </a:ln>
              <a:solidFill>
                <a:prstClr val="white">
                  <a:lumMod val="65000"/>
                </a:prstClr>
              </a:solidFill>
              <a:effectLst/>
              <a:uLnTx/>
              <a:uFillTx/>
              <a:latin typeface="Calibri" panose="020F0502020204030204"/>
              <a:ea typeface="+mn-ea"/>
              <a:cs typeface="+mn-cs"/>
            </a:endParaRPr>
          </a:p>
        </p:txBody>
      </p:sp>
      <p:cxnSp>
        <p:nvCxnSpPr>
          <p:cNvPr id="9" name="Straight Connector 8"/>
          <p:cNvCxnSpPr/>
          <p:nvPr userDrawn="1"/>
        </p:nvCxnSpPr>
        <p:spPr>
          <a:xfrm>
            <a:off x="812800" y="6273801"/>
            <a:ext cx="10464800" cy="19599"/>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2884" y="6144296"/>
            <a:ext cx="480000" cy="304800"/>
          </a:xfrm>
          <a:prstGeom prst="rect">
            <a:avLst/>
          </a:prstGeom>
        </p:spPr>
        <p:txBody>
          <a:bodyPr vert="horz" lIns="91440" tIns="45720" rIns="91440" bIns="45720"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fld id="{857B18ED-D931-45F4-8873-1BEDAB4DC03E}" type="slidenum">
              <a:rPr kumimoji="0" lang="en-US" sz="1600" b="0" i="0" u="none" strike="noStrike" kern="1200" cap="none" spc="0" normalizeH="0" baseline="0" noProof="0" smtClean="0">
                <a:ln>
                  <a:noFill/>
                </a:ln>
                <a:solidFill>
                  <a:prstClr val="black">
                    <a:lumMod val="50000"/>
                    <a:lumOff val="50000"/>
                  </a:prstClr>
                </a:solidFill>
                <a:effectLst/>
                <a:uLnTx/>
                <a:uFillTx/>
                <a:latin typeface="Impact" panose="020B0806030902050204" pitchFamily="34" charset="0"/>
              </a:rPr>
            </a:fld>
            <a:endParaRPr kumimoji="0" lang="en-US" sz="1600" b="0" i="0" u="none" strike="noStrike" kern="1200" cap="none" spc="0" normalizeH="0" baseline="0" noProof="0" dirty="0">
              <a:ln>
                <a:noFill/>
              </a:ln>
              <a:solidFill>
                <a:prstClr val="black">
                  <a:lumMod val="50000"/>
                  <a:lumOff val="50000"/>
                </a:prstClr>
              </a:solidFill>
              <a:effectLst/>
              <a:uLnTx/>
              <a:uFillTx/>
              <a:latin typeface="Impact" panose="020B080603090205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8565"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09600" y="355600"/>
            <a:ext cx="10972800" cy="1143000"/>
          </a:xfrm>
          <a:prstGeom prst="rect">
            <a:avLst/>
          </a:prstGeom>
        </p:spPr>
        <p:txBody>
          <a:bodyPr vert="horz" lIns="91440" tIns="45720" rIns="91440" bIns="45720"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600" y="1600202"/>
            <a:ext cx="10972800" cy="4165599"/>
          </a:xfrm>
          <a:prstGeom prst="rect">
            <a:avLst/>
          </a:prstGeom>
        </p:spPr>
        <p:txBody>
          <a:bodyPr vert="horz" lIns="91440" tIns="45720" rIns="91440" bIns="45720"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6809" y="6043601"/>
            <a:ext cx="541580" cy="4799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40800" y="177800"/>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A6620504-D840-6A40-90BC-6F3747762FA2}"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165600" y="6332538"/>
            <a:ext cx="3860800" cy="365125"/>
          </a:xfrm>
          <a:prstGeom prst="rect">
            <a:avLst/>
          </a:prstGeom>
        </p:spPr>
        <p:txBody>
          <a:bodyPr vert="horz" lIns="91440" tIns="45720" rIns="91440" bIns="45720" rtlCol="0" anchor="ctr"/>
          <a:lstStyle>
            <a:lvl1pPr algn="ctr">
              <a:defRPr sz="1600">
                <a:solidFill>
                  <a:schemeClr val="bg1">
                    <a:lumMod val="6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a:ln>
                  <a:noFill/>
                </a:ln>
                <a:solidFill>
                  <a:prstClr val="white">
                    <a:lumMod val="65000"/>
                  </a:prstClr>
                </a:solidFill>
                <a:effectLst/>
                <a:uLnTx/>
                <a:uFillTx/>
                <a:latin typeface="Calibri" panose="020F0502020204030204"/>
                <a:ea typeface="+mn-ea"/>
                <a:cs typeface="+mn-cs"/>
              </a:rPr>
              <a:t>WWW.DESIGNERSPARADISE.COM</a:t>
            </a:r>
            <a:endParaRPr kumimoji="0" lang="en-US" sz="1600" b="0" i="0" u="none" strike="noStrike" kern="1200" cap="none" spc="0" normalizeH="0" baseline="0" noProof="0">
              <a:ln>
                <a:noFill/>
              </a:ln>
              <a:solidFill>
                <a:prstClr val="white">
                  <a:lumMod val="65000"/>
                </a:prstClr>
              </a:solidFill>
              <a:effectLst/>
              <a:uLnTx/>
              <a:uFillTx/>
              <a:latin typeface="Calibri" panose="020F0502020204030204"/>
              <a:ea typeface="+mn-ea"/>
              <a:cs typeface="+mn-cs"/>
            </a:endParaRPr>
          </a:p>
        </p:txBody>
      </p:sp>
      <p:cxnSp>
        <p:nvCxnSpPr>
          <p:cNvPr id="9" name="Straight Connector 8"/>
          <p:cNvCxnSpPr/>
          <p:nvPr userDrawn="1"/>
        </p:nvCxnSpPr>
        <p:spPr>
          <a:xfrm>
            <a:off x="812800" y="6273801"/>
            <a:ext cx="10464800" cy="19599"/>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2884" y="6144296"/>
            <a:ext cx="480000" cy="304800"/>
          </a:xfrm>
          <a:prstGeom prst="rect">
            <a:avLst/>
          </a:prstGeom>
        </p:spPr>
        <p:txBody>
          <a:bodyPr vert="horz" lIns="91440" tIns="45720" rIns="91440" bIns="45720"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fld id="{857B18ED-D931-45F4-8873-1BEDAB4DC03E}" type="slidenum">
              <a:rPr kumimoji="0" lang="en-US" sz="1600" b="0" i="0" u="none" strike="noStrike" kern="1200" cap="none" spc="0" normalizeH="0" baseline="0" noProof="0" smtClean="0">
                <a:ln>
                  <a:noFill/>
                </a:ln>
                <a:solidFill>
                  <a:prstClr val="black">
                    <a:lumMod val="50000"/>
                    <a:lumOff val="50000"/>
                  </a:prstClr>
                </a:solidFill>
                <a:effectLst/>
                <a:uLnTx/>
                <a:uFillTx/>
                <a:latin typeface="Impact" panose="020B0806030902050204" pitchFamily="34" charset="0"/>
              </a:rPr>
            </a:fld>
            <a:endParaRPr kumimoji="0" lang="en-US" sz="1600" b="0" i="0" u="none" strike="noStrike" kern="1200" cap="none" spc="0" normalizeH="0" baseline="0" noProof="0" dirty="0">
              <a:ln>
                <a:noFill/>
              </a:ln>
              <a:solidFill>
                <a:prstClr val="black">
                  <a:lumMod val="50000"/>
                  <a:lumOff val="50000"/>
                </a:prstClr>
              </a:solidFill>
              <a:effectLst/>
              <a:uLnTx/>
              <a:uFillTx/>
              <a:latin typeface="Impact" panose="020B0806030902050204" pitchFamily="34" charset="0"/>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8565"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09600" y="355600"/>
            <a:ext cx="10972800" cy="1143000"/>
          </a:xfrm>
          <a:prstGeom prst="rect">
            <a:avLst/>
          </a:prstGeom>
        </p:spPr>
        <p:txBody>
          <a:bodyPr vert="horz" lIns="91440" tIns="45720" rIns="91440" bIns="45720"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600" y="1600202"/>
            <a:ext cx="10972800" cy="4165599"/>
          </a:xfrm>
          <a:prstGeom prst="rect">
            <a:avLst/>
          </a:prstGeom>
        </p:spPr>
        <p:txBody>
          <a:bodyPr vert="horz" lIns="91440" tIns="45720" rIns="91440" bIns="45720"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6809" y="6043601"/>
            <a:ext cx="541580" cy="4799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40800" y="177800"/>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A6620504-D840-6A40-90BC-6F3747762FA2}"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165600" y="6332538"/>
            <a:ext cx="3860800" cy="365125"/>
          </a:xfrm>
          <a:prstGeom prst="rect">
            <a:avLst/>
          </a:prstGeom>
        </p:spPr>
        <p:txBody>
          <a:bodyPr vert="horz" lIns="91440" tIns="45720" rIns="91440" bIns="45720" rtlCol="0" anchor="ctr"/>
          <a:lstStyle>
            <a:lvl1pPr algn="ctr">
              <a:defRPr sz="1600">
                <a:solidFill>
                  <a:schemeClr val="bg1">
                    <a:lumMod val="6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a:ln>
                  <a:noFill/>
                </a:ln>
                <a:solidFill>
                  <a:prstClr val="white">
                    <a:lumMod val="65000"/>
                  </a:prstClr>
                </a:solidFill>
                <a:effectLst/>
                <a:uLnTx/>
                <a:uFillTx/>
                <a:latin typeface="Calibri" panose="020F0502020204030204"/>
                <a:ea typeface="+mn-ea"/>
                <a:cs typeface="+mn-cs"/>
              </a:rPr>
              <a:t>WWW.DESIGNERSPARADISE.COM</a:t>
            </a:r>
            <a:endParaRPr kumimoji="0" lang="en-US" sz="1600" b="0" i="0" u="none" strike="noStrike" kern="1200" cap="none" spc="0" normalizeH="0" baseline="0" noProof="0">
              <a:ln>
                <a:noFill/>
              </a:ln>
              <a:solidFill>
                <a:prstClr val="white">
                  <a:lumMod val="65000"/>
                </a:prstClr>
              </a:solidFill>
              <a:effectLst/>
              <a:uLnTx/>
              <a:uFillTx/>
              <a:latin typeface="Calibri" panose="020F0502020204030204"/>
              <a:ea typeface="+mn-ea"/>
              <a:cs typeface="+mn-cs"/>
            </a:endParaRPr>
          </a:p>
        </p:txBody>
      </p:sp>
      <p:cxnSp>
        <p:nvCxnSpPr>
          <p:cNvPr id="9" name="Straight Connector 8"/>
          <p:cNvCxnSpPr/>
          <p:nvPr userDrawn="1"/>
        </p:nvCxnSpPr>
        <p:spPr>
          <a:xfrm>
            <a:off x="812800" y="6273801"/>
            <a:ext cx="10464800" cy="19599"/>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2884" y="6144296"/>
            <a:ext cx="480000" cy="304800"/>
          </a:xfrm>
          <a:prstGeom prst="rect">
            <a:avLst/>
          </a:prstGeom>
        </p:spPr>
        <p:txBody>
          <a:bodyPr vert="horz" lIns="91440" tIns="45720" rIns="91440" bIns="45720"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fld id="{857B18ED-D931-45F4-8873-1BEDAB4DC03E}" type="slidenum">
              <a:rPr kumimoji="0" lang="en-US" sz="1600" b="0" i="0" u="none" strike="noStrike" kern="1200" cap="none" spc="0" normalizeH="0" baseline="0" noProof="0" smtClean="0">
                <a:ln>
                  <a:noFill/>
                </a:ln>
                <a:solidFill>
                  <a:prstClr val="black">
                    <a:lumMod val="50000"/>
                    <a:lumOff val="50000"/>
                  </a:prstClr>
                </a:solidFill>
                <a:effectLst/>
                <a:uLnTx/>
                <a:uFillTx/>
                <a:latin typeface="Impact" panose="020B0806030902050204" pitchFamily="34" charset="0"/>
              </a:rPr>
            </a:fld>
            <a:endParaRPr kumimoji="0" lang="en-US" sz="1600" b="0" i="0" u="none" strike="noStrike" kern="1200" cap="none" spc="0" normalizeH="0" baseline="0" noProof="0" dirty="0">
              <a:ln>
                <a:noFill/>
              </a:ln>
              <a:solidFill>
                <a:prstClr val="black">
                  <a:lumMod val="50000"/>
                  <a:lumOff val="50000"/>
                </a:prstClr>
              </a:solidFill>
              <a:effectLst/>
              <a:uLnTx/>
              <a:uFillTx/>
              <a:latin typeface="Impact" panose="020B0806030902050204" pitchFamily="34" charset="0"/>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8565"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09600" y="355600"/>
            <a:ext cx="10972800" cy="1143000"/>
          </a:xfrm>
          <a:prstGeom prst="rect">
            <a:avLst/>
          </a:prstGeom>
        </p:spPr>
        <p:txBody>
          <a:bodyPr vert="horz" lIns="91440" tIns="45720" rIns="91440" bIns="45720"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600" y="1600202"/>
            <a:ext cx="10972800" cy="4165599"/>
          </a:xfrm>
          <a:prstGeom prst="rect">
            <a:avLst/>
          </a:prstGeom>
        </p:spPr>
        <p:txBody>
          <a:bodyPr vert="horz" lIns="91440" tIns="45720" rIns="91440" bIns="45720"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6809" y="6043601"/>
            <a:ext cx="541580" cy="4799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40800" y="177800"/>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A6620504-D840-6A40-90BC-6F3747762FA2}"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165600" y="6332538"/>
            <a:ext cx="3860800" cy="365125"/>
          </a:xfrm>
          <a:prstGeom prst="rect">
            <a:avLst/>
          </a:prstGeom>
        </p:spPr>
        <p:txBody>
          <a:bodyPr vert="horz" lIns="91440" tIns="45720" rIns="91440" bIns="45720" rtlCol="0" anchor="ctr"/>
          <a:lstStyle>
            <a:lvl1pPr algn="ctr">
              <a:defRPr sz="1600">
                <a:solidFill>
                  <a:schemeClr val="bg1">
                    <a:lumMod val="6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a:ln>
                  <a:noFill/>
                </a:ln>
                <a:solidFill>
                  <a:prstClr val="white">
                    <a:lumMod val="65000"/>
                  </a:prstClr>
                </a:solidFill>
                <a:effectLst/>
                <a:uLnTx/>
                <a:uFillTx/>
                <a:latin typeface="Calibri" panose="020F0502020204030204"/>
                <a:ea typeface="+mn-ea"/>
                <a:cs typeface="+mn-cs"/>
              </a:rPr>
              <a:t>WWW.DESIGNERSPARADISE.COM</a:t>
            </a:r>
            <a:endParaRPr kumimoji="0" lang="en-US" sz="1600" b="0" i="0" u="none" strike="noStrike" kern="1200" cap="none" spc="0" normalizeH="0" baseline="0" noProof="0">
              <a:ln>
                <a:noFill/>
              </a:ln>
              <a:solidFill>
                <a:prstClr val="white">
                  <a:lumMod val="65000"/>
                </a:prstClr>
              </a:solidFill>
              <a:effectLst/>
              <a:uLnTx/>
              <a:uFillTx/>
              <a:latin typeface="Calibri" panose="020F0502020204030204"/>
              <a:ea typeface="+mn-ea"/>
              <a:cs typeface="+mn-cs"/>
            </a:endParaRPr>
          </a:p>
        </p:txBody>
      </p:sp>
      <p:cxnSp>
        <p:nvCxnSpPr>
          <p:cNvPr id="9" name="Straight Connector 8"/>
          <p:cNvCxnSpPr/>
          <p:nvPr userDrawn="1"/>
        </p:nvCxnSpPr>
        <p:spPr>
          <a:xfrm>
            <a:off x="812800" y="6273801"/>
            <a:ext cx="10464800" cy="19599"/>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2884" y="6144296"/>
            <a:ext cx="480000" cy="304800"/>
          </a:xfrm>
          <a:prstGeom prst="rect">
            <a:avLst/>
          </a:prstGeom>
        </p:spPr>
        <p:txBody>
          <a:bodyPr vert="horz" lIns="91440" tIns="45720" rIns="91440" bIns="45720"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fld id="{857B18ED-D931-45F4-8873-1BEDAB4DC03E}" type="slidenum">
              <a:rPr kumimoji="0" lang="en-US" sz="1600" b="0" i="0" u="none" strike="noStrike" kern="1200" cap="none" spc="0" normalizeH="0" baseline="0" noProof="0" smtClean="0">
                <a:ln>
                  <a:noFill/>
                </a:ln>
                <a:solidFill>
                  <a:prstClr val="black">
                    <a:lumMod val="50000"/>
                    <a:lumOff val="50000"/>
                  </a:prstClr>
                </a:solidFill>
                <a:effectLst/>
                <a:uLnTx/>
                <a:uFillTx/>
                <a:latin typeface="Impact" panose="020B0806030902050204" pitchFamily="34" charset="0"/>
              </a:rPr>
            </a:fld>
            <a:endParaRPr kumimoji="0" lang="en-US" sz="1600" b="0" i="0" u="none" strike="noStrike" kern="1200" cap="none" spc="0" normalizeH="0" baseline="0" noProof="0" dirty="0">
              <a:ln>
                <a:noFill/>
              </a:ln>
              <a:solidFill>
                <a:prstClr val="black">
                  <a:lumMod val="50000"/>
                  <a:lumOff val="50000"/>
                </a:prstClr>
              </a:solidFill>
              <a:effectLst/>
              <a:uLnTx/>
              <a:uFillTx/>
              <a:latin typeface="Impact" panose="020B0806030902050204"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8565"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09600" y="355600"/>
            <a:ext cx="10972800" cy="1143000"/>
          </a:xfrm>
          <a:prstGeom prst="rect">
            <a:avLst/>
          </a:prstGeom>
        </p:spPr>
        <p:txBody>
          <a:bodyPr vert="horz" lIns="91440" tIns="45720" rIns="91440" bIns="45720"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600" y="1600202"/>
            <a:ext cx="10972800" cy="4165599"/>
          </a:xfrm>
          <a:prstGeom prst="rect">
            <a:avLst/>
          </a:prstGeom>
        </p:spPr>
        <p:txBody>
          <a:bodyPr vert="horz" lIns="91440" tIns="45720" rIns="91440" bIns="45720"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6809" y="6043601"/>
            <a:ext cx="541580" cy="4799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40800" y="177800"/>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A6620504-D840-6A40-90BC-6F3747762FA2}" type="datetime1">
              <a:rPr kumimoji="0" lang="en-US"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fld>
            <a:endParaRPr kumimoji="0" lang="en-US"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165600" y="6332538"/>
            <a:ext cx="3860800" cy="365125"/>
          </a:xfrm>
          <a:prstGeom prst="rect">
            <a:avLst/>
          </a:prstGeom>
        </p:spPr>
        <p:txBody>
          <a:bodyPr vert="horz" lIns="91440" tIns="45720" rIns="91440" bIns="45720" rtlCol="0" anchor="ctr"/>
          <a:lstStyle>
            <a:lvl1pPr algn="ctr">
              <a:defRPr sz="1600">
                <a:solidFill>
                  <a:schemeClr val="bg1">
                    <a:lumMod val="6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a:ln>
                  <a:noFill/>
                </a:ln>
                <a:solidFill>
                  <a:prstClr val="white">
                    <a:lumMod val="65000"/>
                  </a:prstClr>
                </a:solidFill>
                <a:effectLst/>
                <a:uLnTx/>
                <a:uFillTx/>
                <a:latin typeface="Calibri" panose="020F0502020204030204"/>
                <a:ea typeface="+mn-ea"/>
                <a:cs typeface="+mn-cs"/>
              </a:rPr>
              <a:t>WWW.DESIGNERSPARADISE.COM</a:t>
            </a:r>
            <a:endParaRPr kumimoji="0" lang="en-US" sz="1600" b="0" i="0" u="none" strike="noStrike" kern="1200" cap="none" spc="0" normalizeH="0" baseline="0" noProof="0">
              <a:ln>
                <a:noFill/>
              </a:ln>
              <a:solidFill>
                <a:prstClr val="white">
                  <a:lumMod val="65000"/>
                </a:prstClr>
              </a:solidFill>
              <a:effectLst/>
              <a:uLnTx/>
              <a:uFillTx/>
              <a:latin typeface="Calibri" panose="020F0502020204030204"/>
              <a:ea typeface="+mn-ea"/>
              <a:cs typeface="+mn-cs"/>
            </a:endParaRPr>
          </a:p>
        </p:txBody>
      </p:sp>
      <p:cxnSp>
        <p:nvCxnSpPr>
          <p:cNvPr id="9" name="Straight Connector 8"/>
          <p:cNvCxnSpPr/>
          <p:nvPr userDrawn="1"/>
        </p:nvCxnSpPr>
        <p:spPr>
          <a:xfrm>
            <a:off x="812800" y="6273801"/>
            <a:ext cx="10464800" cy="19599"/>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2884" y="6144296"/>
            <a:ext cx="480000" cy="304800"/>
          </a:xfrm>
          <a:prstGeom prst="rect">
            <a:avLst/>
          </a:prstGeom>
        </p:spPr>
        <p:txBody>
          <a:bodyPr vert="horz" lIns="91440" tIns="45720" rIns="91440" bIns="45720"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fld id="{857B18ED-D931-45F4-8873-1BEDAB4DC03E}" type="slidenum">
              <a:rPr kumimoji="0" lang="en-US" sz="1600" b="0" i="0" u="none" strike="noStrike" kern="1200" cap="none" spc="0" normalizeH="0" baseline="0" noProof="0" smtClean="0">
                <a:ln>
                  <a:noFill/>
                </a:ln>
                <a:solidFill>
                  <a:prstClr val="black">
                    <a:lumMod val="50000"/>
                    <a:lumOff val="50000"/>
                  </a:prstClr>
                </a:solidFill>
                <a:effectLst/>
                <a:uLnTx/>
                <a:uFillTx/>
                <a:latin typeface="Impact" panose="020B0806030902050204" pitchFamily="34" charset="0"/>
              </a:rPr>
            </a:fld>
            <a:endParaRPr kumimoji="0" lang="en-US" sz="1600" b="0" i="0" u="none" strike="noStrike" kern="1200" cap="none" spc="0" normalizeH="0" baseline="0" noProof="0" dirty="0">
              <a:ln>
                <a:noFill/>
              </a:ln>
              <a:solidFill>
                <a:prstClr val="black">
                  <a:lumMod val="50000"/>
                  <a:lumOff val="50000"/>
                </a:prstClr>
              </a:solidFill>
              <a:effectLst/>
              <a:uLnTx/>
              <a:uFillTx/>
              <a:latin typeface="Impact" panose="020B0806030902050204" pitchFamily="34" charset="0"/>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8565"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3.xml"/><Relationship Id="rId1" Type="http://schemas.openxmlformats.org/officeDocument/2006/relationships/image" Target="../media/image7.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43.xml"/><Relationship Id="rId2" Type="http://schemas.openxmlformats.org/officeDocument/2006/relationships/image" Target="../media/image15.jpeg"/><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43.xml"/><Relationship Id="rId2" Type="http://schemas.openxmlformats.org/officeDocument/2006/relationships/image" Target="../media/image16.png"/><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43.xml"/><Relationship Id="rId2" Type="http://schemas.openxmlformats.org/officeDocument/2006/relationships/image" Target="../media/image17.jpeg"/><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43.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3.xml"/><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4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43.xml"/><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image" Target="../media/image7.jpe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4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43.xml"/><Relationship Id="rId2" Type="http://schemas.openxmlformats.org/officeDocument/2006/relationships/image" Target="../media/image34.png"/><Relationship Id="rId1" Type="http://schemas.openxmlformats.org/officeDocument/2006/relationships/image" Target="../media/image3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7" Type="http://schemas.openxmlformats.org/officeDocument/2006/relationships/notesSlide" Target="../notesSlides/notesSlide16.xml"/><Relationship Id="rId56" Type="http://schemas.openxmlformats.org/officeDocument/2006/relationships/slideLayout" Target="../slideLayouts/slideLayout43.xml"/><Relationship Id="rId55" Type="http://schemas.openxmlformats.org/officeDocument/2006/relationships/tags" Target="../tags/tag55.xml"/><Relationship Id="rId54" Type="http://schemas.openxmlformats.org/officeDocument/2006/relationships/tags" Target="../tags/tag54.xml"/><Relationship Id="rId53" Type="http://schemas.openxmlformats.org/officeDocument/2006/relationships/tags" Target="../tags/tag53.xml"/><Relationship Id="rId52" Type="http://schemas.openxmlformats.org/officeDocument/2006/relationships/tags" Target="../tags/tag52.xml"/><Relationship Id="rId51" Type="http://schemas.openxmlformats.org/officeDocument/2006/relationships/tags" Target="../tags/tag51.xml"/><Relationship Id="rId50" Type="http://schemas.openxmlformats.org/officeDocument/2006/relationships/tags" Target="../tags/tag50.xml"/><Relationship Id="rId5" Type="http://schemas.openxmlformats.org/officeDocument/2006/relationships/tags" Target="../tags/tag5.xml"/><Relationship Id="rId49" Type="http://schemas.openxmlformats.org/officeDocument/2006/relationships/tags" Target="../tags/tag49.xml"/><Relationship Id="rId48" Type="http://schemas.openxmlformats.org/officeDocument/2006/relationships/tags" Target="../tags/tag48.xml"/><Relationship Id="rId47" Type="http://schemas.openxmlformats.org/officeDocument/2006/relationships/tags" Target="../tags/tag47.xml"/><Relationship Id="rId46" Type="http://schemas.openxmlformats.org/officeDocument/2006/relationships/tags" Target="../tags/tag46.xml"/><Relationship Id="rId45" Type="http://schemas.openxmlformats.org/officeDocument/2006/relationships/tags" Target="../tags/tag45.xml"/><Relationship Id="rId44" Type="http://schemas.openxmlformats.org/officeDocument/2006/relationships/tags" Target="../tags/tag44.xml"/><Relationship Id="rId43" Type="http://schemas.openxmlformats.org/officeDocument/2006/relationships/tags" Target="../tags/tag43.xml"/><Relationship Id="rId42" Type="http://schemas.openxmlformats.org/officeDocument/2006/relationships/tags" Target="../tags/tag42.xml"/><Relationship Id="rId41" Type="http://schemas.openxmlformats.org/officeDocument/2006/relationships/tags" Target="../tags/tag41.xml"/><Relationship Id="rId40" Type="http://schemas.openxmlformats.org/officeDocument/2006/relationships/tags" Target="../tags/tag40.xml"/><Relationship Id="rId4" Type="http://schemas.openxmlformats.org/officeDocument/2006/relationships/tags" Target="../tags/tag4.xml"/><Relationship Id="rId39" Type="http://schemas.openxmlformats.org/officeDocument/2006/relationships/tags" Target="../tags/tag39.xml"/><Relationship Id="rId38" Type="http://schemas.openxmlformats.org/officeDocument/2006/relationships/tags" Target="../tags/tag38.xml"/><Relationship Id="rId37" Type="http://schemas.openxmlformats.org/officeDocument/2006/relationships/tags" Target="../tags/tag37.xml"/><Relationship Id="rId36" Type="http://schemas.openxmlformats.org/officeDocument/2006/relationships/tags" Target="../tags/tag36.xml"/><Relationship Id="rId35" Type="http://schemas.openxmlformats.org/officeDocument/2006/relationships/tags" Target="../tags/tag35.xml"/><Relationship Id="rId34" Type="http://schemas.openxmlformats.org/officeDocument/2006/relationships/tags" Target="../tags/tag34.xml"/><Relationship Id="rId33" Type="http://schemas.openxmlformats.org/officeDocument/2006/relationships/tags" Target="../tags/tag33.xml"/><Relationship Id="rId32" Type="http://schemas.openxmlformats.org/officeDocument/2006/relationships/tags" Target="../tags/tag32.xml"/><Relationship Id="rId31" Type="http://schemas.openxmlformats.org/officeDocument/2006/relationships/tags" Target="../tags/tag31.xml"/><Relationship Id="rId30" Type="http://schemas.openxmlformats.org/officeDocument/2006/relationships/tags" Target="../tags/tag30.xml"/><Relationship Id="rId3" Type="http://schemas.openxmlformats.org/officeDocument/2006/relationships/tags" Target="../tags/tag3.xml"/><Relationship Id="rId29" Type="http://schemas.openxmlformats.org/officeDocument/2006/relationships/tags" Target="../tags/tag29.xml"/><Relationship Id="rId28" Type="http://schemas.openxmlformats.org/officeDocument/2006/relationships/tags" Target="../tags/tag28.xml"/><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3.xml"/><Relationship Id="rId1" Type="http://schemas.openxmlformats.org/officeDocument/2006/relationships/image" Target="../media/image7.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7.xml"/><Relationship Id="rId1" Type="http://schemas.openxmlformats.org/officeDocument/2006/relationships/image" Target="../media/image35.png"/></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43.xml"/><Relationship Id="rId5" Type="http://schemas.openxmlformats.org/officeDocument/2006/relationships/image" Target="../media/image40.png"/><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20.xml"/><Relationship Id="rId8" Type="http://schemas.openxmlformats.org/officeDocument/2006/relationships/slideLayout" Target="../slideLayouts/slideLayout37.xml"/><Relationship Id="rId7" Type="http://schemas.openxmlformats.org/officeDocument/2006/relationships/tags" Target="../tags/tag56.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21.xml"/><Relationship Id="rId8" Type="http://schemas.openxmlformats.org/officeDocument/2006/relationships/slideLayout" Target="../slideLayouts/slideLayout43.xml"/><Relationship Id="rId7" Type="http://schemas.openxmlformats.org/officeDocument/2006/relationships/image" Target="../media/image53.png"/><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47.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3.xml"/><Relationship Id="rId1" Type="http://schemas.openxmlformats.org/officeDocument/2006/relationships/image" Target="../media/image5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3.xml"/><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37.xml"/><Relationship Id="rId6" Type="http://schemas.openxmlformats.org/officeDocument/2006/relationships/tags" Target="../tags/tag57.xml"/><Relationship Id="rId5" Type="http://schemas.openxmlformats.org/officeDocument/2006/relationships/image" Target="../media/image59.png"/><Relationship Id="rId4" Type="http://schemas.openxmlformats.org/officeDocument/2006/relationships/image" Target="../media/image58.png"/><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image" Target="../media/image5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49.xml"/><Relationship Id="rId2" Type="http://schemas.openxmlformats.org/officeDocument/2006/relationships/image" Target="../media/image61.png"/><Relationship Id="rId1" Type="http://schemas.openxmlformats.org/officeDocument/2006/relationships/image" Target="../media/image6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9.xml"/><Relationship Id="rId1" Type="http://schemas.openxmlformats.org/officeDocument/2006/relationships/image" Target="../media/image62.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49.xml"/><Relationship Id="rId2" Type="http://schemas.openxmlformats.org/officeDocument/2006/relationships/image" Target="../media/image64.png"/><Relationship Id="rId1" Type="http://schemas.openxmlformats.org/officeDocument/2006/relationships/image" Target="../media/image63.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49.xml"/><Relationship Id="rId2" Type="http://schemas.openxmlformats.org/officeDocument/2006/relationships/image" Target="../media/image66.png"/><Relationship Id="rId1" Type="http://schemas.openxmlformats.org/officeDocument/2006/relationships/image" Target="../media/image65.png"/></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49.xml"/><Relationship Id="rId7" Type="http://schemas.openxmlformats.org/officeDocument/2006/relationships/image" Target="../media/image73.png"/><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image" Target="../media/image67.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3.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49.xml"/><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image" Target="../media/image7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9.png"/><Relationship Id="rId1" Type="http://schemas.openxmlformats.org/officeDocument/2006/relationships/image" Target="../media/image8.pn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37.xml"/><Relationship Id="rId4" Type="http://schemas.openxmlformats.org/officeDocument/2006/relationships/image" Target="../media/image80.png"/><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image" Target="../media/image77.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9.xml"/><Relationship Id="rId1" Type="http://schemas.openxmlformats.org/officeDocument/2006/relationships/image" Target="../media/image81.png"/></Relationships>
</file>

<file path=ppt/slides/_rels/slide42.xml.rels><?xml version="1.0" encoding="UTF-8" standalone="yes"?>
<Relationships xmlns="http://schemas.openxmlformats.org/package/2006/relationships"><Relationship Id="rId8" Type="http://schemas.openxmlformats.org/officeDocument/2006/relationships/notesSlide" Target="../notesSlides/notesSlide32.xml"/><Relationship Id="rId7" Type="http://schemas.openxmlformats.org/officeDocument/2006/relationships/slideLayout" Target="../slideLayouts/slideLayout43.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image" Target="../media/image82.png"/></Relationships>
</file>

<file path=ppt/slides/_rels/slide43.xml.rels><?xml version="1.0" encoding="UTF-8" standalone="yes"?>
<Relationships xmlns="http://schemas.openxmlformats.org/package/2006/relationships"><Relationship Id="rId8" Type="http://schemas.openxmlformats.org/officeDocument/2006/relationships/notesSlide" Target="../notesSlides/notesSlide33.xml"/><Relationship Id="rId7" Type="http://schemas.openxmlformats.org/officeDocument/2006/relationships/slideLayout" Target="../slideLayouts/slideLayout37.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image" Target="../media/image88.png"/></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43.xml"/><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image" Target="../media/image94.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3.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3.xml"/><Relationship Id="rId1" Type="http://schemas.openxmlformats.org/officeDocument/2006/relationships/image" Target="../media/image7.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6.xml"/></Relationships>
</file>

<file path=ppt/slides/_rels/slide49.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1" Type="http://schemas.openxmlformats.org/officeDocument/2006/relationships/slideLayout" Target="../slideLayouts/slideLayout43.xml"/><Relationship Id="rId30" Type="http://schemas.openxmlformats.org/officeDocument/2006/relationships/tags" Target="../tags/tag87.xml"/><Relationship Id="rId3" Type="http://schemas.openxmlformats.org/officeDocument/2006/relationships/tags" Target="../tags/tag60.xml"/><Relationship Id="rId29" Type="http://schemas.openxmlformats.org/officeDocument/2006/relationships/tags" Target="../tags/tag86.xml"/><Relationship Id="rId28" Type="http://schemas.openxmlformats.org/officeDocument/2006/relationships/tags" Target="../tags/tag85.xml"/><Relationship Id="rId27" Type="http://schemas.openxmlformats.org/officeDocument/2006/relationships/tags" Target="../tags/tag84.xml"/><Relationship Id="rId26" Type="http://schemas.openxmlformats.org/officeDocument/2006/relationships/tags" Target="../tags/tag83.xml"/><Relationship Id="rId25" Type="http://schemas.openxmlformats.org/officeDocument/2006/relationships/tags" Target="../tags/tag82.xml"/><Relationship Id="rId24" Type="http://schemas.openxmlformats.org/officeDocument/2006/relationships/tags" Target="../tags/tag81.xml"/><Relationship Id="rId23" Type="http://schemas.openxmlformats.org/officeDocument/2006/relationships/tags" Target="../tags/tag80.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tags" Target="../tags/tag77.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3.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4.xml"/></Relationships>
</file>

<file path=ppt/slides/_rels/slide62.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image" Target="../media/image104.png"/><Relationship Id="rId7" Type="http://schemas.openxmlformats.org/officeDocument/2006/relationships/image" Target="../media/image103.png"/><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 Id="rId3" Type="http://schemas.openxmlformats.org/officeDocument/2006/relationships/image" Target="../media/image99.png"/><Relationship Id="rId2" Type="http://schemas.openxmlformats.org/officeDocument/2006/relationships/image" Target="../media/image98.png"/><Relationship Id="rId11" Type="http://schemas.openxmlformats.org/officeDocument/2006/relationships/notesSlide" Target="../notesSlides/notesSlide48.xml"/><Relationship Id="rId10" Type="http://schemas.openxmlformats.org/officeDocument/2006/relationships/slideLayout" Target="../slideLayouts/slideLayout48.xml"/><Relationship Id="rId1" Type="http://schemas.openxmlformats.org/officeDocument/2006/relationships/image" Target="../media/image97.png"/></Relationships>
</file>

<file path=ppt/slides/_rels/slide63.xml.rels><?xml version="1.0" encoding="UTF-8" standalone="yes"?>
<Relationships xmlns="http://schemas.openxmlformats.org/package/2006/relationships"><Relationship Id="rId9" Type="http://schemas.openxmlformats.org/officeDocument/2006/relationships/image" Target="../media/image113.png"/><Relationship Id="rId8" Type="http://schemas.openxmlformats.org/officeDocument/2006/relationships/image" Target="../media/image112.png"/><Relationship Id="rId7" Type="http://schemas.openxmlformats.org/officeDocument/2006/relationships/image" Target="../media/image111.png"/><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 Id="rId3" Type="http://schemas.openxmlformats.org/officeDocument/2006/relationships/image" Target="../media/image107.png"/><Relationship Id="rId2" Type="http://schemas.openxmlformats.org/officeDocument/2006/relationships/image" Target="../media/image106.png"/><Relationship Id="rId13" Type="http://schemas.openxmlformats.org/officeDocument/2006/relationships/slideLayout" Target="../slideLayouts/slideLayout42.xml"/><Relationship Id="rId12" Type="http://schemas.openxmlformats.org/officeDocument/2006/relationships/image" Target="../media/image116.png"/><Relationship Id="rId11" Type="http://schemas.openxmlformats.org/officeDocument/2006/relationships/image" Target="../media/image115.png"/><Relationship Id="rId10" Type="http://schemas.openxmlformats.org/officeDocument/2006/relationships/image" Target="../media/image114.png"/><Relationship Id="rId1" Type="http://schemas.openxmlformats.org/officeDocument/2006/relationships/image" Target="../media/image105.png"/></Relationships>
</file>

<file path=ppt/slides/_rels/slide64.xml.rels><?xml version="1.0" encoding="UTF-8" standalone="yes"?>
<Relationships xmlns="http://schemas.openxmlformats.org/package/2006/relationships"><Relationship Id="rId8" Type="http://schemas.openxmlformats.org/officeDocument/2006/relationships/notesSlide" Target="../notesSlides/notesSlide49.xml"/><Relationship Id="rId7" Type="http://schemas.openxmlformats.org/officeDocument/2006/relationships/slideLayout" Target="../slideLayouts/slideLayout42.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image" Target="../media/image117.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tags" Target="../tags/tag89.xml"/></Relationships>
</file>

<file path=ppt/slides/_rels/slide66.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0" Type="http://schemas.openxmlformats.org/officeDocument/2006/relationships/slideLayout" Target="../slideLayouts/slideLayout48.xml"/><Relationship Id="rId2" Type="http://schemas.openxmlformats.org/officeDocument/2006/relationships/tags" Target="../tags/tag91.xml"/><Relationship Id="rId19" Type="http://schemas.openxmlformats.org/officeDocument/2006/relationships/tags" Target="../tags/tag108.xml"/><Relationship Id="rId18" Type="http://schemas.openxmlformats.org/officeDocument/2006/relationships/tags" Target="../tags/tag107.xml"/><Relationship Id="rId17" Type="http://schemas.openxmlformats.org/officeDocument/2006/relationships/tags" Target="../tags/tag106.xml"/><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8.xml"/><Relationship Id="rId1" Type="http://schemas.openxmlformats.org/officeDocument/2006/relationships/image" Target="../media/image123.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image" Target="../media/image125.png"/><Relationship Id="rId1" Type="http://schemas.openxmlformats.org/officeDocument/2006/relationships/image" Target="../media/image124.png"/></Relationships>
</file>

<file path=ppt/slides/_rels/slide69.xml.rels><?xml version="1.0" encoding="UTF-8" standalone="yes"?>
<Relationships xmlns="http://schemas.openxmlformats.org/package/2006/relationships"><Relationship Id="rId5" Type="http://schemas.openxmlformats.org/officeDocument/2006/relationships/slideLayout" Target="../slideLayouts/slideLayout48.xml"/><Relationship Id="rId4" Type="http://schemas.openxmlformats.org/officeDocument/2006/relationships/image" Target="../media/image129.png"/><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image" Target="../media/image126.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43.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jpeg"/></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48.xml"/><Relationship Id="rId3" Type="http://schemas.openxmlformats.org/officeDocument/2006/relationships/image" Target="../media/image130.png"/><Relationship Id="rId2" Type="http://schemas.openxmlformats.org/officeDocument/2006/relationships/image" Target="../media/image127.png"/><Relationship Id="rId1" Type="http://schemas.openxmlformats.org/officeDocument/2006/relationships/image" Target="../media/image124.png"/></Relationships>
</file>

<file path=ppt/slides/_rels/slide71.xml.rels><?xml version="1.0" encoding="UTF-8" standalone="yes"?>
<Relationships xmlns="http://schemas.openxmlformats.org/package/2006/relationships"><Relationship Id="rId7" Type="http://schemas.openxmlformats.org/officeDocument/2006/relationships/notesSlide" Target="../notesSlides/notesSlide51.xml"/><Relationship Id="rId6" Type="http://schemas.openxmlformats.org/officeDocument/2006/relationships/slideLayout" Target="../slideLayouts/slideLayout48.xml"/><Relationship Id="rId5" Type="http://schemas.openxmlformats.org/officeDocument/2006/relationships/image" Target="../media/image134.png"/><Relationship Id="rId4" Type="http://schemas.openxmlformats.org/officeDocument/2006/relationships/image" Target="../media/image133.png"/><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image" Target="../media/image123.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135.png"/></Relationships>
</file>

<file path=ppt/slides/_rels/slide73.xml.rels><?xml version="1.0" encoding="UTF-8" standalone="yes"?>
<Relationships xmlns="http://schemas.openxmlformats.org/package/2006/relationships"><Relationship Id="rId5" Type="http://schemas.openxmlformats.org/officeDocument/2006/relationships/slideLayout" Target="../slideLayouts/slideLayout48.xml"/><Relationship Id="rId4" Type="http://schemas.openxmlformats.org/officeDocument/2006/relationships/image" Target="../media/image139.png"/><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image" Target="../media/image136.png"/></Relationships>
</file>

<file path=ppt/slides/_rels/slide74.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48.xml"/><Relationship Id="rId2" Type="http://schemas.openxmlformats.org/officeDocument/2006/relationships/image" Target="../media/image141.png"/><Relationship Id="rId1" Type="http://schemas.openxmlformats.org/officeDocument/2006/relationships/image" Target="../media/image140.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3.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3.xml"/><Relationship Id="rId1" Type="http://schemas.openxmlformats.org/officeDocument/2006/relationships/image" Target="../media/image7.jpe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3.xml"/></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43.xml"/><Relationship Id="rId2" Type="http://schemas.openxmlformats.org/officeDocument/2006/relationships/image" Target="../media/image143.png"/><Relationship Id="rId1" Type="http://schemas.openxmlformats.org/officeDocument/2006/relationships/image" Target="../media/image142.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3.xml"/><Relationship Id="rId2" Type="http://schemas.openxmlformats.org/officeDocument/2006/relationships/image" Target="../media/image14.png"/><Relationship Id="rId1" Type="http://schemas.openxmlformats.org/officeDocument/2006/relationships/image" Target="../media/image12.png"/></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43.xml"/><Relationship Id="rId2" Type="http://schemas.openxmlformats.org/officeDocument/2006/relationships/image" Target="../media/image145.jpeg"/><Relationship Id="rId1" Type="http://schemas.openxmlformats.org/officeDocument/2006/relationships/image" Target="../media/image144.png"/></Relationships>
</file>

<file path=ppt/slides/_rels/slide81.xml.rels><?xml version="1.0" encoding="UTF-8" standalone="yes"?>
<Relationships xmlns="http://schemas.openxmlformats.org/package/2006/relationships"><Relationship Id="rId8" Type="http://schemas.openxmlformats.org/officeDocument/2006/relationships/notesSlide" Target="../notesSlides/notesSlide59.xml"/><Relationship Id="rId7" Type="http://schemas.openxmlformats.org/officeDocument/2006/relationships/slideLayout" Target="../slideLayouts/slideLayout43.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png"/><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image" Target="../media/image146.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3.xml"/><Relationship Id="rId1" Type="http://schemas.openxmlformats.org/officeDocument/2006/relationships/image" Target="../media/image152.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3.xml"/></Relationships>
</file>

<file path=ppt/slides/_rels/slide84.xml.rels><?xml version="1.0" encoding="UTF-8" standalone="yes"?>
<Relationships xmlns="http://schemas.openxmlformats.org/package/2006/relationships"><Relationship Id="rId6" Type="http://schemas.openxmlformats.org/officeDocument/2006/relationships/notesSlide" Target="../notesSlides/notesSlide62.xml"/><Relationship Id="rId5" Type="http://schemas.openxmlformats.org/officeDocument/2006/relationships/slideLayout" Target="../slideLayouts/slideLayout42.xml"/><Relationship Id="rId4" Type="http://schemas.openxmlformats.org/officeDocument/2006/relationships/image" Target="../media/image156.jpeg"/><Relationship Id="rId3" Type="http://schemas.openxmlformats.org/officeDocument/2006/relationships/image" Target="../media/image155.jpeg"/><Relationship Id="rId2" Type="http://schemas.openxmlformats.org/officeDocument/2006/relationships/image" Target="../media/image154.jpeg"/><Relationship Id="rId1" Type="http://schemas.openxmlformats.org/officeDocument/2006/relationships/image" Target="../media/image153.jpeg"/></Relationships>
</file>

<file path=ppt/slides/_rels/slide85.xml.rels><?xml version="1.0" encoding="UTF-8" standalone="yes"?>
<Relationships xmlns="http://schemas.openxmlformats.org/package/2006/relationships"><Relationship Id="rId9" Type="http://schemas.openxmlformats.org/officeDocument/2006/relationships/image" Target="../media/image161.png"/><Relationship Id="rId8" Type="http://schemas.openxmlformats.org/officeDocument/2006/relationships/hyperlink" Target="&#36229;&#38142;&#25509;/&#24341;&#29992;&#35268;&#33539;&#20030;&#20363;/&#32467;&#35770;&#37096;&#20998;&#26631;&#32418;&#25110;&#26631;&#40644;.png" TargetMode="External"/><Relationship Id="rId7" Type="http://schemas.openxmlformats.org/officeDocument/2006/relationships/image" Target="../media/image160.png"/><Relationship Id="rId6" Type="http://schemas.openxmlformats.org/officeDocument/2006/relationships/hyperlink" Target="&#36229;&#38142;&#25509;/&#24341;&#29992;&#35268;&#33539;&#20030;&#20363;/&#26684;&#24335;&#19981;&#35268;&#33539;&#23548;&#33268;&#30340;&#22797;&#21046;&#27604;.png" TargetMode="External"/><Relationship Id="rId5" Type="http://schemas.openxmlformats.org/officeDocument/2006/relationships/image" Target="../media/image159.png"/><Relationship Id="rId4" Type="http://schemas.openxmlformats.org/officeDocument/2006/relationships/hyperlink" Target="&#36229;&#38142;&#25509;/&#24341;&#29992;&#35268;&#33539;&#20030;&#20363;/&#26631;&#24341;&#19981;&#27491;&#30830;.png" TargetMode="External"/><Relationship Id="rId3" Type="http://schemas.openxmlformats.org/officeDocument/2006/relationships/image" Target="../media/image158.png"/><Relationship Id="rId20" Type="http://schemas.openxmlformats.org/officeDocument/2006/relationships/notesSlide" Target="../notesSlides/notesSlide63.xml"/><Relationship Id="rId2" Type="http://schemas.openxmlformats.org/officeDocument/2006/relationships/image" Target="../media/image157.png"/><Relationship Id="rId19" Type="http://schemas.openxmlformats.org/officeDocument/2006/relationships/slideLayout" Target="../slideLayouts/slideLayout43.xml"/><Relationship Id="rId18" Type="http://schemas.openxmlformats.org/officeDocument/2006/relationships/image" Target="../media/image170.png"/><Relationship Id="rId17" Type="http://schemas.openxmlformats.org/officeDocument/2006/relationships/image" Target="../media/image169.png"/><Relationship Id="rId16" Type="http://schemas.openxmlformats.org/officeDocument/2006/relationships/image" Target="../media/image168.png"/><Relationship Id="rId15" Type="http://schemas.openxmlformats.org/officeDocument/2006/relationships/image" Target="../media/image167.png"/><Relationship Id="rId14" Type="http://schemas.openxmlformats.org/officeDocument/2006/relationships/image" Target="../media/image166.png"/><Relationship Id="rId13" Type="http://schemas.openxmlformats.org/officeDocument/2006/relationships/image" Target="../media/image165.png"/><Relationship Id="rId12" Type="http://schemas.openxmlformats.org/officeDocument/2006/relationships/image" Target="../media/image164.png"/><Relationship Id="rId11" Type="http://schemas.openxmlformats.org/officeDocument/2006/relationships/image" Target="../media/image163.png"/><Relationship Id="rId10" Type="http://schemas.openxmlformats.org/officeDocument/2006/relationships/image" Target="../media/image162.png"/><Relationship Id="rId1" Type="http://schemas.openxmlformats.org/officeDocument/2006/relationships/hyperlink" Target="&#36229;&#38142;&#25509;/&#24341;&#29992;&#35268;&#33539;&#20030;&#20363;/&#22823;&#27573;&#22797;&#21046;&#32780;&#26410;&#26631;&#24341;&#23548;&#33268;&#26631;&#32418;.png" TargetMode="Externa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image" Target="../media/image172.jpeg"/><Relationship Id="rId1" Type="http://schemas.openxmlformats.org/officeDocument/2006/relationships/image" Target="../media/image171.jpeg"/></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image" Target="../media/image172.jpeg"/><Relationship Id="rId1" Type="http://schemas.openxmlformats.org/officeDocument/2006/relationships/image" Target="../media/image173.jpeg"/></Relationships>
</file>

<file path=ppt/slides/_rels/slide88.xml.rels><?xml version="1.0" encoding="UTF-8" standalone="yes"?>
<Relationships xmlns="http://schemas.openxmlformats.org/package/2006/relationships"><Relationship Id="rId6" Type="http://schemas.openxmlformats.org/officeDocument/2006/relationships/notesSlide" Target="../notesSlides/notesSlide64.xml"/><Relationship Id="rId5" Type="http://schemas.openxmlformats.org/officeDocument/2006/relationships/slideLayout" Target="../slideLayouts/slideLayout45.xml"/><Relationship Id="rId4" Type="http://schemas.openxmlformats.org/officeDocument/2006/relationships/image" Target="../media/image176.png"/><Relationship Id="rId3" Type="http://schemas.openxmlformats.org/officeDocument/2006/relationships/image" Target="../media/image175.png"/><Relationship Id="rId2" Type="http://schemas.openxmlformats.org/officeDocument/2006/relationships/image" Target="../media/image172.jpeg"/><Relationship Id="rId1" Type="http://schemas.openxmlformats.org/officeDocument/2006/relationships/image" Target="../media/image174.jpeg"/></Relationships>
</file>

<file path=ppt/slides/_rels/slide89.xml.rels><?xml version="1.0" encoding="UTF-8" standalone="yes"?>
<Relationships xmlns="http://schemas.openxmlformats.org/package/2006/relationships"><Relationship Id="rId6" Type="http://schemas.openxmlformats.org/officeDocument/2006/relationships/notesSlide" Target="../notesSlides/notesSlide65.xml"/><Relationship Id="rId5" Type="http://schemas.openxmlformats.org/officeDocument/2006/relationships/slideLayout" Target="../slideLayouts/slideLayout49.xml"/><Relationship Id="rId4" Type="http://schemas.openxmlformats.org/officeDocument/2006/relationships/image" Target="../media/image180.png"/><Relationship Id="rId3" Type="http://schemas.openxmlformats.org/officeDocument/2006/relationships/image" Target="../media/image179.png"/><Relationship Id="rId2" Type="http://schemas.openxmlformats.org/officeDocument/2006/relationships/image" Target="../media/image178.png"/><Relationship Id="rId1" Type="http://schemas.openxmlformats.org/officeDocument/2006/relationships/image" Target="../media/image17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66.xml"/><Relationship Id="rId3" Type="http://schemas.openxmlformats.org/officeDocument/2006/relationships/slideLayout" Target="../slideLayouts/slideLayout43.xml"/><Relationship Id="rId2" Type="http://schemas.openxmlformats.org/officeDocument/2006/relationships/image" Target="../media/image181.png"/><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9087" y="-14514"/>
            <a:ext cx="12215601" cy="4516906"/>
          </a:xfrm>
          <a:prstGeom prst="rect">
            <a:avLst/>
          </a:prstGeom>
          <a:blipFill>
            <a:blip r:embed="rId1" cstate="print"/>
            <a:tile tx="0" ty="0" sx="75000" sy="7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6"/>
          <p:cNvSpPr>
            <a:spLocks noChangeArrowheads="1"/>
          </p:cNvSpPr>
          <p:nvPr/>
        </p:nvSpPr>
        <p:spPr bwMode="auto">
          <a:xfrm>
            <a:off x="-9524" y="4318355"/>
            <a:ext cx="3256885" cy="246061"/>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 name="矩形 7"/>
          <p:cNvSpPr>
            <a:spLocks noChangeArrowheads="1"/>
          </p:cNvSpPr>
          <p:nvPr/>
        </p:nvSpPr>
        <p:spPr bwMode="auto">
          <a:xfrm>
            <a:off x="2969885" y="4318355"/>
            <a:ext cx="4590232" cy="246061"/>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1" name="矩形 8"/>
          <p:cNvSpPr>
            <a:spLocks noChangeArrowheads="1"/>
          </p:cNvSpPr>
          <p:nvPr/>
        </p:nvSpPr>
        <p:spPr bwMode="auto">
          <a:xfrm>
            <a:off x="6351816" y="4316927"/>
            <a:ext cx="3299888" cy="247490"/>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矩形 9"/>
          <p:cNvSpPr>
            <a:spLocks noChangeArrowheads="1"/>
          </p:cNvSpPr>
          <p:nvPr/>
        </p:nvSpPr>
        <p:spPr bwMode="auto">
          <a:xfrm>
            <a:off x="9582150" y="4316927"/>
            <a:ext cx="2623927" cy="247489"/>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13"/>
          <p:cNvSpPr/>
          <p:nvPr/>
        </p:nvSpPr>
        <p:spPr>
          <a:xfrm>
            <a:off x="1601470" y="1634490"/>
            <a:ext cx="9051290" cy="12192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1686539" y="1890792"/>
            <a:ext cx="8818880" cy="706755"/>
          </a:xfrm>
          <a:prstGeom prst="rect">
            <a:avLst/>
          </a:prstGeom>
          <a:noFill/>
        </p:spPr>
        <p:txBody>
          <a:bodyPr wrap="non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树立学术规范理念，促进科研知识创新</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6" name="椭圆 15"/>
          <p:cNvSpPr/>
          <p:nvPr/>
        </p:nvSpPr>
        <p:spPr>
          <a:xfrm flipV="1">
            <a:off x="4331883" y="735475"/>
            <a:ext cx="421488" cy="421488"/>
          </a:xfrm>
          <a:prstGeom prst="ellipse">
            <a:avLst/>
          </a:prstGeom>
          <a:solidFill>
            <a:srgbClr val="FFBC54"/>
          </a:solidFill>
          <a:ln w="19050">
            <a:solidFill>
              <a:schemeClr val="bg1"/>
            </a:solidFill>
          </a:ln>
          <a:effectLst>
            <a:outerShdw blurRad="203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17" name="椭圆 16"/>
          <p:cNvSpPr/>
          <p:nvPr/>
        </p:nvSpPr>
        <p:spPr>
          <a:xfrm>
            <a:off x="7318772" y="916964"/>
            <a:ext cx="506024" cy="506018"/>
          </a:xfrm>
          <a:prstGeom prst="ellipse">
            <a:avLst/>
          </a:prstGeom>
          <a:solidFill>
            <a:srgbClr val="00B0F0"/>
          </a:solidFill>
          <a:ln w="19050">
            <a:solidFill>
              <a:schemeClr val="bg1"/>
            </a:solidFill>
          </a:ln>
          <a:effectLst>
            <a:outerShdw blurRad="203200" dist="381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19" name="椭圆 18"/>
          <p:cNvSpPr/>
          <p:nvPr/>
        </p:nvSpPr>
        <p:spPr>
          <a:xfrm flipV="1">
            <a:off x="8474227" y="929582"/>
            <a:ext cx="266046" cy="266046"/>
          </a:xfrm>
          <a:prstGeom prst="ellipse">
            <a:avLst/>
          </a:prstGeom>
          <a:solidFill>
            <a:srgbClr val="F07474"/>
          </a:solidFill>
          <a:ln w="19050">
            <a:solidFill>
              <a:schemeClr val="bg1"/>
            </a:solidFill>
          </a:ln>
          <a:effectLst>
            <a:outerShdw blurRad="203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20" name="椭圆 19"/>
          <p:cNvSpPr/>
          <p:nvPr/>
        </p:nvSpPr>
        <p:spPr>
          <a:xfrm>
            <a:off x="5578021" y="1051987"/>
            <a:ext cx="240802" cy="240800"/>
          </a:xfrm>
          <a:prstGeom prst="ellipse">
            <a:avLst/>
          </a:prstGeom>
          <a:solidFill>
            <a:srgbClr val="F07474"/>
          </a:solidFill>
          <a:ln w="19050">
            <a:solidFill>
              <a:schemeClr val="bg1"/>
            </a:solidFill>
          </a:ln>
          <a:effectLst>
            <a:outerShdw blurRad="203200" dist="381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21" name="椭圆 20"/>
          <p:cNvSpPr/>
          <p:nvPr/>
        </p:nvSpPr>
        <p:spPr>
          <a:xfrm flipV="1">
            <a:off x="6452262" y="851142"/>
            <a:ext cx="156882" cy="156882"/>
          </a:xfrm>
          <a:prstGeom prst="ellipse">
            <a:avLst/>
          </a:prstGeom>
          <a:solidFill>
            <a:srgbClr val="673977"/>
          </a:solidFill>
          <a:ln w="19050">
            <a:solidFill>
              <a:schemeClr val="bg1"/>
            </a:solidFill>
          </a:ln>
          <a:effectLst>
            <a:outerShdw blurRad="203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22" name="椭圆 21"/>
          <p:cNvSpPr/>
          <p:nvPr/>
        </p:nvSpPr>
        <p:spPr>
          <a:xfrm flipV="1">
            <a:off x="3437503" y="1013525"/>
            <a:ext cx="239766" cy="240800"/>
          </a:xfrm>
          <a:prstGeom prst="ellipse">
            <a:avLst/>
          </a:prstGeom>
          <a:solidFill>
            <a:srgbClr val="00B0F0"/>
          </a:solidFill>
          <a:ln w="19050">
            <a:solidFill>
              <a:schemeClr val="bg1"/>
            </a:solidFill>
          </a:ln>
          <a:effectLst>
            <a:outerShdw blurRad="203200" dist="381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nvGrpSpPr>
          <p:cNvPr id="23" name="组合 22"/>
          <p:cNvGrpSpPr/>
          <p:nvPr/>
        </p:nvGrpSpPr>
        <p:grpSpPr>
          <a:xfrm>
            <a:off x="4913924" y="3205673"/>
            <a:ext cx="2543766" cy="2542844"/>
            <a:chOff x="304800" y="673100"/>
            <a:chExt cx="4000500" cy="4000500"/>
          </a:xfrm>
          <a:effectLst>
            <a:outerShdw blurRad="444500" dist="228600" dir="6840000" sx="98000" sy="98000" algn="tr" rotWithShape="0">
              <a:prstClr val="black">
                <a:alpha val="6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sp>
          <p:nvSpPr>
            <p:cNvPr id="25" name="椭圆 24"/>
            <p:cNvSpPr/>
            <p:nvPr/>
          </p:nvSpPr>
          <p:spPr>
            <a:xfrm>
              <a:off x="392113" y="760413"/>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grpSp>
      <p:sp>
        <p:nvSpPr>
          <p:cNvPr id="26" name="TextBox 25"/>
          <p:cNvSpPr txBox="1"/>
          <p:nvPr/>
        </p:nvSpPr>
        <p:spPr>
          <a:xfrm>
            <a:off x="5218544" y="3925978"/>
            <a:ext cx="1972310" cy="1043940"/>
          </a:xfrm>
          <a:prstGeom prst="rect">
            <a:avLst/>
          </a:prstGeom>
          <a:noFill/>
        </p:spPr>
        <p:txBody>
          <a:bodyPr wrap="none" lIns="91404" tIns="45702" rIns="91404" bIns="45702" rtlCol="0">
            <a:spAutoFit/>
          </a:bodyPr>
          <a:lstStyle/>
          <a:p>
            <a:pPr algn="ctr"/>
            <a:r>
              <a:rPr lang="en-US" altLang="zh-CN" sz="6200" b="1" spc="-300" dirty="0">
                <a:solidFill>
                  <a:srgbClr val="3B68A1"/>
                </a:solidFill>
                <a:latin typeface="微软雅黑" panose="020B0503020204020204" pitchFamily="34" charset="-122"/>
                <a:ea typeface="微软雅黑" panose="020B0503020204020204" pitchFamily="34" charset="-122"/>
              </a:rPr>
              <a:t>2</a:t>
            </a:r>
            <a:r>
              <a:rPr lang="en-US" altLang="zh-CN" sz="6200" b="1" spc="-300" dirty="0">
                <a:solidFill>
                  <a:srgbClr val="FFBC54"/>
                </a:solidFill>
                <a:latin typeface="微软雅黑" panose="020B0503020204020204" pitchFamily="34" charset="-122"/>
                <a:ea typeface="微软雅黑" panose="020B0503020204020204" pitchFamily="34" charset="-122"/>
              </a:rPr>
              <a:t>0</a:t>
            </a:r>
            <a:r>
              <a:rPr lang="en-US" altLang="zh-CN" sz="6200" b="1" spc="-300" dirty="0">
                <a:solidFill>
                  <a:srgbClr val="F07474"/>
                </a:solidFill>
                <a:latin typeface="微软雅黑" panose="020B0503020204020204" pitchFamily="34" charset="-122"/>
                <a:ea typeface="微软雅黑" panose="020B0503020204020204" pitchFamily="34" charset="-122"/>
              </a:rPr>
              <a:t>1</a:t>
            </a:r>
            <a:r>
              <a:rPr lang="en-US" sz="6200" b="1" spc="-300" dirty="0">
                <a:solidFill>
                  <a:srgbClr val="673977"/>
                </a:solidFill>
                <a:latin typeface="微软雅黑" panose="020B0503020204020204" pitchFamily="34" charset="-122"/>
                <a:ea typeface="微软雅黑" panose="020B0503020204020204" pitchFamily="34" charset="-122"/>
              </a:rPr>
              <a:t>9</a:t>
            </a:r>
            <a:endParaRPr lang="en-US" sz="6200" b="1" spc="-300" dirty="0">
              <a:solidFill>
                <a:srgbClr val="673977"/>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1000">
        <p:pull/>
      </p:transition>
    </mc:Choice>
    <mc:Fallback>
      <p:transition spd="slow" advTm="1000">
        <p:pull/>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a9c9ac06fbdef27eb9aa696c3915f58f(1)"/>
          <p:cNvPicPr>
            <a:picLocks noChangeAspect="1"/>
          </p:cNvPicPr>
          <p:nvPr/>
        </p:nvPicPr>
        <p:blipFill>
          <a:blip r:embed="rId1" cstate="print"/>
          <a:stretch>
            <a:fillRect/>
          </a:stretch>
        </p:blipFill>
        <p:spPr>
          <a:xfrm>
            <a:off x="451485" y="1852930"/>
            <a:ext cx="5875020" cy="4588510"/>
          </a:xfrm>
          <a:prstGeom prst="rect">
            <a:avLst/>
          </a:prstGeom>
        </p:spPr>
      </p:pic>
      <p:sp>
        <p:nvSpPr>
          <p:cNvPr id="60" name="文本框 7"/>
          <p:cNvSpPr txBox="1">
            <a:spLocks noChangeArrowheads="1"/>
          </p:cNvSpPr>
          <p:nvPr/>
        </p:nvSpPr>
        <p:spPr bwMode="auto">
          <a:xfrm>
            <a:off x="6494145" y="2523712"/>
            <a:ext cx="5164138"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defTabSz="1450975">
              <a:lnSpc>
                <a:spcPct val="150000"/>
              </a:lnSpc>
            </a:pPr>
            <a:r>
              <a:rPr lang="zh-CN" altLang="en-US" sz="2000" dirty="0">
                <a:latin typeface="微软雅黑" panose="020B0503020204020204" pitchFamily="34" charset="-122"/>
                <a:ea typeface="微软雅黑" panose="020B0503020204020204" pitchFamily="34" charset="-122"/>
                <a:sym typeface="+mn-ea"/>
              </a:rPr>
              <a:t>2014年日本女子小保方晴子因在《自然》发表的</a:t>
            </a:r>
            <a:r>
              <a:rPr lang="en-US" altLang="zh-CN" sz="2000" dirty="0">
                <a:latin typeface="微软雅黑" panose="020B0503020204020204" pitchFamily="34" charset="-122"/>
                <a:ea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sym typeface="+mn-ea"/>
              </a:rPr>
              <a:t>具有突破性的干细胞研究</a:t>
            </a:r>
            <a:r>
              <a:rPr lang="en-US" altLang="zh-CN" sz="2000" dirty="0">
                <a:latin typeface="微软雅黑" panose="020B0503020204020204" pitchFamily="34" charset="-122"/>
                <a:ea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sym typeface="+mn-ea"/>
              </a:rPr>
              <a:t>论文存在“捏造”和“篡改”图片的行为，其“学术女神”形象崩塌、已发表论文被撤回、博士学位被取消、其导师因此一个辞职一个自杀。</a:t>
            </a:r>
            <a:endParaRPr lang="zh-CN" altLang="en-US" sz="2000" dirty="0">
              <a:latin typeface="微软雅黑" panose="020B0503020204020204" pitchFamily="34" charset="-122"/>
              <a:ea typeface="微软雅黑" panose="020B0503020204020204" pitchFamily="34" charset="-122"/>
              <a:sym typeface="+mn-ea"/>
            </a:endParaRPr>
          </a:p>
        </p:txBody>
      </p:sp>
      <p:sp>
        <p:nvSpPr>
          <p:cNvPr id="20"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1"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9" name="组合 38"/>
          <p:cNvGrpSpPr/>
          <p:nvPr/>
        </p:nvGrpSpPr>
        <p:grpSpPr>
          <a:xfrm>
            <a:off x="81548" y="269509"/>
            <a:ext cx="2883535" cy="607060"/>
            <a:chOff x="903371" y="249943"/>
            <a:chExt cx="2831223" cy="679699"/>
          </a:xfrm>
        </p:grpSpPr>
        <p:sp>
          <p:nvSpPr>
            <p:cNvPr id="40" name="任意多边形 3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1" name="任意多边形 4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52" name="标题 1"/>
          <p:cNvSpPr txBox="1"/>
          <p:nvPr/>
        </p:nvSpPr>
        <p:spPr>
          <a:xfrm>
            <a:off x="881013" y="375554"/>
            <a:ext cx="2259330" cy="795020"/>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rgbClr val="3B68A1"/>
                </a:solidFill>
                <a:latin typeface="微软雅黑" panose="020B0503020204020204" pitchFamily="34" charset="-122"/>
                <a:ea typeface="微软雅黑" panose="020B0503020204020204" pitchFamily="34" charset="-122"/>
              </a:rPr>
              <a:t>案 例 三</a:t>
            </a:r>
            <a:endParaRPr lang="zh-CN" altLang="en-US" sz="2400" b="1" dirty="0">
              <a:solidFill>
                <a:srgbClr val="3B68A1"/>
              </a:solidFill>
              <a:latin typeface="微软雅黑" panose="020B0503020204020204" pitchFamily="34" charset="-122"/>
              <a:ea typeface="微软雅黑" panose="020B0503020204020204" pitchFamily="34" charset="-122"/>
            </a:endParaRPr>
          </a:p>
        </p:txBody>
      </p:sp>
      <p:sp>
        <p:nvSpPr>
          <p:cNvPr id="4" name="椭圆 11"/>
          <p:cNvSpPr>
            <a:spLocks noChangeArrowheads="1"/>
          </p:cNvSpPr>
          <p:nvPr/>
        </p:nvSpPr>
        <p:spPr bwMode="auto">
          <a:xfrm>
            <a:off x="6657340" y="1273810"/>
            <a:ext cx="954405" cy="954405"/>
          </a:xfrm>
          <a:prstGeom prst="ellipse">
            <a:avLst/>
          </a:prstGeom>
          <a:solidFill>
            <a:srgbClr val="F79E5A"/>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8" name="椭圆 18"/>
          <p:cNvSpPr>
            <a:spLocks noChangeArrowheads="1"/>
          </p:cNvSpPr>
          <p:nvPr/>
        </p:nvSpPr>
        <p:spPr bwMode="auto">
          <a:xfrm>
            <a:off x="7804150" y="1273810"/>
            <a:ext cx="952500" cy="954405"/>
          </a:xfrm>
          <a:prstGeom prst="ellipse">
            <a:avLst/>
          </a:prstGeom>
          <a:solidFill>
            <a:srgbClr val="4DCEB8"/>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65" name="椭圆 25"/>
          <p:cNvSpPr>
            <a:spLocks noChangeArrowheads="1"/>
          </p:cNvSpPr>
          <p:nvPr/>
        </p:nvSpPr>
        <p:spPr bwMode="auto">
          <a:xfrm>
            <a:off x="10147935" y="1273810"/>
            <a:ext cx="954405" cy="954405"/>
          </a:xfrm>
          <a:prstGeom prst="ellipse">
            <a:avLst/>
          </a:prstGeom>
          <a:solidFill>
            <a:srgbClr val="0070C0"/>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9" name="椭圆 25"/>
          <p:cNvSpPr>
            <a:spLocks noChangeArrowheads="1"/>
          </p:cNvSpPr>
          <p:nvPr/>
        </p:nvSpPr>
        <p:spPr bwMode="auto">
          <a:xfrm>
            <a:off x="8948420" y="1273810"/>
            <a:ext cx="954405" cy="954405"/>
          </a:xfrm>
          <a:prstGeom prst="ellipse">
            <a:avLst/>
          </a:prstGeom>
          <a:solidFill>
            <a:srgbClr val="B95F95"/>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11" name="文本框 10"/>
          <p:cNvSpPr txBox="1"/>
          <p:nvPr/>
        </p:nvSpPr>
        <p:spPr>
          <a:xfrm>
            <a:off x="6865620" y="1490345"/>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捏</a:t>
            </a: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011160" y="1490345"/>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造</a:t>
            </a: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164955" y="1489710"/>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篡</a:t>
            </a: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0356215" y="1490345"/>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改</a:t>
            </a:r>
            <a:endParaRPr lang="zh-CN" altLang="en-US" sz="2800">
              <a:solidFill>
                <a:schemeClr val="bg1"/>
              </a:solidFill>
              <a:latin typeface="微软雅黑" panose="020B0503020204020204" pitchFamily="34" charset="-122"/>
              <a:ea typeface="微软雅黑" panose="020B0503020204020204" pitchFamily="34" charset="-122"/>
            </a:endParaRPr>
          </a:p>
        </p:txBody>
      </p:sp>
      <p:pic>
        <p:nvPicPr>
          <p:cNvPr id="15" name="图片 14" descr="5"/>
          <p:cNvPicPr>
            <a:picLocks noChangeAspect="1"/>
          </p:cNvPicPr>
          <p:nvPr/>
        </p:nvPicPr>
        <p:blipFill>
          <a:blip r:embed="rId2" cstate="print"/>
          <a:stretch>
            <a:fillRect/>
          </a:stretch>
        </p:blipFill>
        <p:spPr>
          <a:xfrm>
            <a:off x="845185" y="2228215"/>
            <a:ext cx="5086985" cy="29902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1000">
        <p:pull/>
      </p:transition>
    </mc:Choice>
    <mc:Fallback>
      <p:transition spd="slow" advTm="1000">
        <p:pull/>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a9c9ac06fbdef27eb9aa696c3915f58f(1)"/>
          <p:cNvPicPr>
            <a:picLocks noChangeAspect="1"/>
          </p:cNvPicPr>
          <p:nvPr/>
        </p:nvPicPr>
        <p:blipFill>
          <a:blip r:embed="rId1" cstate="print"/>
          <a:stretch>
            <a:fillRect/>
          </a:stretch>
        </p:blipFill>
        <p:spPr>
          <a:xfrm>
            <a:off x="451485" y="1852930"/>
            <a:ext cx="5875020" cy="4588510"/>
          </a:xfrm>
          <a:prstGeom prst="rect">
            <a:avLst/>
          </a:prstGeom>
        </p:spPr>
      </p:pic>
      <p:sp>
        <p:nvSpPr>
          <p:cNvPr id="60" name="文本框 7"/>
          <p:cNvSpPr txBox="1">
            <a:spLocks noChangeArrowheads="1"/>
          </p:cNvSpPr>
          <p:nvPr/>
        </p:nvSpPr>
        <p:spPr bwMode="auto">
          <a:xfrm>
            <a:off x="6508750" y="2464657"/>
            <a:ext cx="5164138"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defTabSz="1450975">
              <a:lnSpc>
                <a:spcPct val="150000"/>
              </a:lnSpc>
            </a:pPr>
            <a:r>
              <a:rPr sz="2000" dirty="0">
                <a:latin typeface="微软雅黑" panose="020B0503020204020204" pitchFamily="34" charset="-122"/>
                <a:ea typeface="微软雅黑" panose="020B0503020204020204" pitchFamily="34" charset="-122"/>
                <a:sym typeface="+mn-ea"/>
              </a:rPr>
              <a:t>2013年，兰州</a:t>
            </a:r>
            <a:r>
              <a:rPr lang="zh-CN" sz="2000" dirty="0">
                <a:latin typeface="微软雅黑" panose="020B0503020204020204" pitchFamily="34" charset="-122"/>
                <a:ea typeface="微软雅黑" panose="020B0503020204020204" pitchFamily="34" charset="-122"/>
                <a:sym typeface="+mn-ea"/>
              </a:rPr>
              <a:t>某高校</a:t>
            </a:r>
            <a:r>
              <a:rPr sz="2000" dirty="0">
                <a:latin typeface="微软雅黑" panose="020B0503020204020204" pitchFamily="34" charset="-122"/>
                <a:ea typeface="微软雅黑" panose="020B0503020204020204" pitchFamily="34" charset="-122"/>
                <a:sym typeface="+mn-ea"/>
              </a:rPr>
              <a:t>信息工程学院在读硕士研究生郭某</a:t>
            </a:r>
            <a:r>
              <a:rPr lang="zh-CN" sz="2000" dirty="0">
                <a:latin typeface="微软雅黑" panose="020B0503020204020204" pitchFamily="34" charset="-122"/>
                <a:ea typeface="微软雅黑" panose="020B0503020204020204" pitchFamily="34" charset="-122"/>
                <a:sym typeface="+mn-ea"/>
              </a:rPr>
              <a:t>，</a:t>
            </a:r>
            <a:r>
              <a:rPr sz="2000" dirty="0">
                <a:latin typeface="微软雅黑" panose="020B0503020204020204" pitchFamily="34" charset="-122"/>
                <a:ea typeface="微软雅黑" panose="020B0503020204020204" pitchFamily="34" charset="-122"/>
                <a:sym typeface="+mn-ea"/>
              </a:rPr>
              <a:t>以两篇论文（均是第二作者身份）参加了某国际学术会议。同年12月12日，</a:t>
            </a:r>
            <a:r>
              <a:rPr lang="zh-CN" sz="2000" dirty="0">
                <a:latin typeface="微软雅黑" panose="020B0503020204020204" pitchFamily="34" charset="-122"/>
                <a:ea typeface="微软雅黑" panose="020B0503020204020204" pitchFamily="34" charset="-122"/>
                <a:sym typeface="+mn-ea"/>
              </a:rPr>
              <a:t>校方</a:t>
            </a:r>
            <a:r>
              <a:rPr sz="2000" dirty="0">
                <a:latin typeface="微软雅黑" panose="020B0503020204020204" pitchFamily="34" charset="-122"/>
                <a:ea typeface="微软雅黑" panose="020B0503020204020204" pitchFamily="34" charset="-122"/>
                <a:sym typeface="+mn-ea"/>
              </a:rPr>
              <a:t>收到了主办方联名提出的“论文严重造假举报信”。</a:t>
            </a:r>
            <a:r>
              <a:rPr lang="zh-CN" sz="2000" dirty="0">
                <a:latin typeface="微软雅黑" panose="020B0503020204020204" pitchFamily="34" charset="-122"/>
                <a:ea typeface="微软雅黑" panose="020B0503020204020204" pitchFamily="34" charset="-122"/>
                <a:sym typeface="+mn-ea"/>
              </a:rPr>
              <a:t>校方</a:t>
            </a:r>
            <a:r>
              <a:rPr sz="2000" dirty="0">
                <a:latin typeface="微软雅黑" panose="020B0503020204020204" pitchFamily="34" charset="-122"/>
                <a:ea typeface="微软雅黑" panose="020B0503020204020204" pitchFamily="34" charset="-122"/>
                <a:sym typeface="+mn-ea"/>
              </a:rPr>
              <a:t>对举报事项开展调查。次年1月10日，该校学风建设委员会作出调查处理意见，并经校务会议研究，决定给予郭某开除学籍处分。</a:t>
            </a:r>
            <a:endParaRPr lang="zh-CN" altLang="en-US" sz="2000" dirty="0">
              <a:latin typeface="微软雅黑" panose="020B0503020204020204" pitchFamily="34" charset="-122"/>
              <a:ea typeface="微软雅黑" panose="020B0503020204020204" pitchFamily="34" charset="-122"/>
              <a:sym typeface="+mn-ea"/>
            </a:endParaRPr>
          </a:p>
        </p:txBody>
      </p:sp>
      <p:sp>
        <p:nvSpPr>
          <p:cNvPr id="20"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1"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9" name="组合 38"/>
          <p:cNvGrpSpPr/>
          <p:nvPr/>
        </p:nvGrpSpPr>
        <p:grpSpPr>
          <a:xfrm>
            <a:off x="81548" y="269509"/>
            <a:ext cx="2883535" cy="607060"/>
            <a:chOff x="903371" y="249943"/>
            <a:chExt cx="2831223" cy="679699"/>
          </a:xfrm>
        </p:grpSpPr>
        <p:sp>
          <p:nvSpPr>
            <p:cNvPr id="40" name="任意多边形 3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1" name="任意多边形 4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52" name="标题 1"/>
          <p:cNvSpPr txBox="1"/>
          <p:nvPr/>
        </p:nvSpPr>
        <p:spPr>
          <a:xfrm>
            <a:off x="881013" y="375554"/>
            <a:ext cx="2259330" cy="795020"/>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rgbClr val="3B68A1"/>
                </a:solidFill>
                <a:latin typeface="微软雅黑" panose="020B0503020204020204" pitchFamily="34" charset="-122"/>
                <a:ea typeface="微软雅黑" panose="020B0503020204020204" pitchFamily="34" charset="-122"/>
              </a:rPr>
              <a:t>案 例 四</a:t>
            </a:r>
            <a:endParaRPr lang="zh-CN" altLang="en-US" sz="2400" b="1" dirty="0">
              <a:solidFill>
                <a:srgbClr val="3B68A1"/>
              </a:solidFill>
              <a:latin typeface="微软雅黑" panose="020B0503020204020204" pitchFamily="34" charset="-122"/>
              <a:ea typeface="微软雅黑" panose="020B0503020204020204" pitchFamily="34" charset="-122"/>
            </a:endParaRPr>
          </a:p>
        </p:txBody>
      </p:sp>
      <p:sp>
        <p:nvSpPr>
          <p:cNvPr id="4" name="椭圆 11"/>
          <p:cNvSpPr>
            <a:spLocks noChangeArrowheads="1"/>
          </p:cNvSpPr>
          <p:nvPr/>
        </p:nvSpPr>
        <p:spPr bwMode="auto">
          <a:xfrm>
            <a:off x="6657340" y="1273810"/>
            <a:ext cx="954405" cy="954405"/>
          </a:xfrm>
          <a:prstGeom prst="ellipse">
            <a:avLst/>
          </a:prstGeom>
          <a:solidFill>
            <a:srgbClr val="F79E5A"/>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8" name="椭圆 18"/>
          <p:cNvSpPr>
            <a:spLocks noChangeArrowheads="1"/>
          </p:cNvSpPr>
          <p:nvPr/>
        </p:nvSpPr>
        <p:spPr bwMode="auto">
          <a:xfrm>
            <a:off x="7804150" y="1273810"/>
            <a:ext cx="952500" cy="954405"/>
          </a:xfrm>
          <a:prstGeom prst="ellipse">
            <a:avLst/>
          </a:prstGeom>
          <a:solidFill>
            <a:srgbClr val="4DCEB8"/>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65" name="椭圆 25"/>
          <p:cNvSpPr>
            <a:spLocks noChangeArrowheads="1"/>
          </p:cNvSpPr>
          <p:nvPr/>
        </p:nvSpPr>
        <p:spPr bwMode="auto">
          <a:xfrm>
            <a:off x="10147935" y="1273810"/>
            <a:ext cx="954405" cy="954405"/>
          </a:xfrm>
          <a:prstGeom prst="ellipse">
            <a:avLst/>
          </a:prstGeom>
          <a:solidFill>
            <a:srgbClr val="0070C0"/>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9" name="椭圆 25"/>
          <p:cNvSpPr>
            <a:spLocks noChangeArrowheads="1"/>
          </p:cNvSpPr>
          <p:nvPr/>
        </p:nvSpPr>
        <p:spPr bwMode="auto">
          <a:xfrm>
            <a:off x="8948420" y="1273810"/>
            <a:ext cx="954405" cy="954405"/>
          </a:xfrm>
          <a:prstGeom prst="ellipse">
            <a:avLst/>
          </a:prstGeom>
          <a:solidFill>
            <a:srgbClr val="B95F95"/>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11" name="文本框 10"/>
          <p:cNvSpPr txBox="1"/>
          <p:nvPr/>
        </p:nvSpPr>
        <p:spPr>
          <a:xfrm>
            <a:off x="6865620" y="1490345"/>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论</a:t>
            </a: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011160" y="1490345"/>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文</a:t>
            </a: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164955" y="1489710"/>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造</a:t>
            </a: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0356215" y="1490345"/>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假</a:t>
            </a: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925195" y="2320925"/>
            <a:ext cx="958215" cy="297180"/>
          </a:xfrm>
          <a:prstGeom prst="rect">
            <a:avLst/>
          </a:prstGeom>
          <a:ln>
            <a:noFill/>
          </a:ln>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pic>
        <p:nvPicPr>
          <p:cNvPr id="7" name="图片 6"/>
          <p:cNvPicPr>
            <a:picLocks noChangeAspect="1"/>
          </p:cNvPicPr>
          <p:nvPr/>
        </p:nvPicPr>
        <p:blipFill>
          <a:blip r:embed="rId2"/>
          <a:stretch>
            <a:fillRect/>
          </a:stretch>
        </p:blipFill>
        <p:spPr>
          <a:xfrm>
            <a:off x="817245" y="2228215"/>
            <a:ext cx="5191125" cy="2952115"/>
          </a:xfrm>
          <a:prstGeom prst="rect">
            <a:avLst/>
          </a:prstGeom>
        </p:spPr>
      </p:pic>
      <p:sp>
        <p:nvSpPr>
          <p:cNvPr id="15" name="矩形 14"/>
          <p:cNvSpPr/>
          <p:nvPr/>
        </p:nvSpPr>
        <p:spPr>
          <a:xfrm>
            <a:off x="4786630" y="3941445"/>
            <a:ext cx="998855" cy="283210"/>
          </a:xfrm>
          <a:prstGeom prst="rect">
            <a:avLst/>
          </a:prstGeom>
          <a:noFill/>
          <a:extLst>
            <a:ext uri="{909E8E84-426E-40DD-AFC4-6F175D3DCCD1}">
              <a14:hiddenFill xmlns:a14="http://schemas.microsoft.com/office/drawing/2010/main">
                <a:solidFill>
                  <a:schemeClr val="accent2"/>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16" name="矩形 15"/>
          <p:cNvSpPr/>
          <p:nvPr/>
        </p:nvSpPr>
        <p:spPr>
          <a:xfrm>
            <a:off x="925195" y="4224655"/>
            <a:ext cx="837565" cy="283210"/>
          </a:xfrm>
          <a:prstGeom prst="rect">
            <a:avLst/>
          </a:prstGeom>
          <a:noFill/>
          <a:extLst>
            <a:ext uri="{909E8E84-426E-40DD-AFC4-6F175D3DCCD1}">
              <a14:hiddenFill xmlns:a14="http://schemas.microsoft.com/office/drawing/2010/main">
                <a:solidFill>
                  <a:schemeClr val="accent2"/>
                </a:solidFill>
              </a14:hiddenFill>
            </a:ext>
          </a:extLst>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1000">
        <p:pull/>
      </p:transition>
    </mc:Choice>
    <mc:Fallback>
      <p:transition spd="slow" advTm="1000">
        <p:pull/>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1"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9" name="组合 38"/>
          <p:cNvGrpSpPr/>
          <p:nvPr/>
        </p:nvGrpSpPr>
        <p:grpSpPr>
          <a:xfrm>
            <a:off x="81548" y="269509"/>
            <a:ext cx="2883535" cy="607060"/>
            <a:chOff x="903371" y="249943"/>
            <a:chExt cx="2831223" cy="679699"/>
          </a:xfrm>
        </p:grpSpPr>
        <p:sp>
          <p:nvSpPr>
            <p:cNvPr id="40" name="任意多边形 3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1" name="任意多边形 4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52" name="标题 1"/>
          <p:cNvSpPr txBox="1"/>
          <p:nvPr/>
        </p:nvSpPr>
        <p:spPr>
          <a:xfrm>
            <a:off x="741680" y="375285"/>
            <a:ext cx="2398395" cy="795020"/>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rgbClr val="3B68A1"/>
                </a:solidFill>
                <a:latin typeface="微软雅黑" panose="020B0503020204020204" pitchFamily="34" charset="-122"/>
                <a:ea typeface="微软雅黑" panose="020B0503020204020204" pitchFamily="34" charset="-122"/>
              </a:rPr>
              <a:t>不当署名</a:t>
            </a:r>
            <a:endParaRPr lang="zh-CN" altLang="en-US" sz="2400" b="1" dirty="0">
              <a:solidFill>
                <a:srgbClr val="3B68A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148080" y="1296670"/>
            <a:ext cx="10497185" cy="4984750"/>
          </a:xfrm>
          <a:prstGeom prst="rect">
            <a:avLst/>
          </a:prstGeom>
          <a:noFill/>
        </p:spPr>
        <p:txBody>
          <a:bodyPr wrap="square" rtlCol="0" anchor="t">
            <a:spAutoFit/>
          </a:bodyPr>
          <a:lstStyle/>
          <a:p>
            <a:pPr algn="just">
              <a:lnSpc>
                <a:spcPct val="200000"/>
              </a:lnSpc>
            </a:pPr>
            <a:r>
              <a:rPr lang="zh-CN" altLang="en-US" sz="2400" b="1" dirty="0">
                <a:solidFill>
                  <a:srgbClr val="0A077E"/>
                </a:solidFill>
                <a:latin typeface="微软雅黑" panose="020B0503020204020204" pitchFamily="34" charset="-122"/>
                <a:ea typeface="微软雅黑" panose="020B0503020204020204" pitchFamily="34" charset="-122"/>
                <a:sym typeface="+mn-ea"/>
              </a:rPr>
              <a:t>表现形式：</a:t>
            </a:r>
            <a:endParaRPr lang="zh-CN" altLang="en-US" sz="2400" b="1" dirty="0">
              <a:solidFill>
                <a:srgbClr val="0A077E"/>
              </a:solidFill>
              <a:latin typeface="微软雅黑" panose="020B0503020204020204" pitchFamily="34" charset="-122"/>
              <a:ea typeface="微软雅黑" panose="020B0503020204020204" pitchFamily="34" charset="-122"/>
              <a:sym typeface="+mn-ea"/>
            </a:endParaRPr>
          </a:p>
          <a:p>
            <a:pPr marL="342900" indent="-342900" algn="just">
              <a:lnSpc>
                <a:spcPct val="200000"/>
              </a:lnSpc>
              <a:buFont typeface="Wingdings" panose="05000000000000000000" charset="0"/>
              <a:buChar char="Ø"/>
            </a:pPr>
            <a:r>
              <a:rPr lang="zh-CN" altLang="en-US" sz="2400" dirty="0">
                <a:solidFill>
                  <a:schemeClr val="tx1"/>
                </a:solidFill>
                <a:latin typeface="微软雅黑" panose="020B0503020204020204" pitchFamily="34" charset="-122"/>
                <a:ea typeface="微软雅黑" panose="020B0503020204020204" pitchFamily="34" charset="-122"/>
                <a:sym typeface="+mn-ea"/>
              </a:rPr>
              <a:t>将对论文所涉及的研究有实质贡献的人排除在作者名单外。</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200000"/>
              </a:lnSpc>
              <a:buFont typeface="Wingdings" panose="05000000000000000000" charset="0"/>
              <a:buChar char="Ø"/>
            </a:pPr>
            <a:r>
              <a:rPr lang="zh-CN" altLang="en-US" sz="2400" dirty="0">
                <a:solidFill>
                  <a:schemeClr val="tx1"/>
                </a:solidFill>
                <a:latin typeface="微软雅黑" panose="020B0503020204020204" pitchFamily="34" charset="-122"/>
                <a:ea typeface="微软雅黑" panose="020B0503020204020204" pitchFamily="34" charset="-122"/>
                <a:sym typeface="+mn-ea"/>
              </a:rPr>
              <a:t>未对论文所涉及的研究</a:t>
            </a:r>
            <a:r>
              <a:rPr lang="zh-CN" altLang="en-US" sz="2400" dirty="0">
                <a:latin typeface="微软雅黑" panose="020B0503020204020204" pitchFamily="34" charset="-122"/>
                <a:ea typeface="微软雅黑" panose="020B0503020204020204" pitchFamily="34" charset="-122"/>
                <a:sym typeface="+mn-ea"/>
              </a:rPr>
              <a:t>有实质贡献的人在论文中署名</a:t>
            </a:r>
            <a:r>
              <a:rPr lang="zh-CN" altLang="en-US" sz="2400" dirty="0">
                <a:solidFill>
                  <a:schemeClr val="tx1"/>
                </a:solidFill>
                <a:latin typeface="微软雅黑" panose="020B0503020204020204" pitchFamily="34" charset="-122"/>
                <a:ea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200000"/>
              </a:lnSpc>
              <a:buFont typeface="Wingdings" panose="05000000000000000000" charset="0"/>
              <a:buChar char="Ø"/>
            </a:pPr>
            <a:r>
              <a:rPr lang="zh-CN" altLang="en-US" sz="2400" dirty="0">
                <a:solidFill>
                  <a:schemeClr val="tx1"/>
                </a:solidFill>
                <a:latin typeface="微软雅黑" panose="020B0503020204020204" pitchFamily="34" charset="-122"/>
                <a:ea typeface="微软雅黑" panose="020B0503020204020204" pitchFamily="34" charset="-122"/>
                <a:sym typeface="+mn-ea"/>
              </a:rPr>
              <a:t>未经他人同意擅自将其列入作者名单。</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200000"/>
              </a:lnSpc>
              <a:buFont typeface="Wingdings" panose="05000000000000000000" charset="0"/>
              <a:buChar char="Ø"/>
            </a:pPr>
            <a:r>
              <a:rPr lang="zh-CN" altLang="en-US" sz="2400" dirty="0">
                <a:solidFill>
                  <a:schemeClr val="tx1"/>
                </a:solidFill>
                <a:latin typeface="微软雅黑" panose="020B0503020204020204" pitchFamily="34" charset="-122"/>
                <a:ea typeface="微软雅黑" panose="020B0503020204020204" pitchFamily="34" charset="-122"/>
                <a:sym typeface="+mn-ea"/>
              </a:rPr>
              <a:t>作者排序与其对论文的实际贡献不符。</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200000"/>
              </a:lnSpc>
              <a:buFont typeface="Wingdings" panose="05000000000000000000" charset="0"/>
              <a:buChar char="Ø"/>
            </a:pPr>
            <a:r>
              <a:rPr lang="zh-CN" altLang="en-US" sz="2400" dirty="0">
                <a:solidFill>
                  <a:schemeClr val="tx1"/>
                </a:solidFill>
                <a:latin typeface="微软雅黑" panose="020B0503020204020204" pitchFamily="34" charset="-122"/>
                <a:ea typeface="微软雅黑" panose="020B0503020204020204" pitchFamily="34" charset="-122"/>
                <a:sym typeface="+mn-ea"/>
              </a:rPr>
              <a:t>提供虚假的作者职称、单位、学历、研究经历等信息。</a:t>
            </a:r>
            <a:endParaRPr lang="zh-CN" altLang="en-US" sz="2000" b="1" dirty="0">
              <a:solidFill>
                <a:srgbClr val="0A077E"/>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20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a9c9ac06fbdef27eb9aa696c3915f58f(1)"/>
          <p:cNvPicPr>
            <a:picLocks noChangeAspect="1"/>
          </p:cNvPicPr>
          <p:nvPr/>
        </p:nvPicPr>
        <p:blipFill>
          <a:blip r:embed="rId1" cstate="print"/>
          <a:stretch>
            <a:fillRect/>
          </a:stretch>
        </p:blipFill>
        <p:spPr>
          <a:xfrm>
            <a:off x="477520" y="1852930"/>
            <a:ext cx="5875020" cy="4588510"/>
          </a:xfrm>
          <a:prstGeom prst="rect">
            <a:avLst/>
          </a:prstGeom>
        </p:spPr>
      </p:pic>
      <p:sp>
        <p:nvSpPr>
          <p:cNvPr id="60" name="文本框 7"/>
          <p:cNvSpPr txBox="1">
            <a:spLocks noChangeArrowheads="1"/>
          </p:cNvSpPr>
          <p:nvPr/>
        </p:nvSpPr>
        <p:spPr bwMode="auto">
          <a:xfrm>
            <a:off x="6494145" y="2523712"/>
            <a:ext cx="5164138"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defTabSz="1450975">
              <a:lnSpc>
                <a:spcPct val="150000"/>
              </a:lnSpc>
            </a:pPr>
            <a:r>
              <a:rPr sz="2000" dirty="0">
                <a:latin typeface="微软雅黑" panose="020B0503020204020204" pitchFamily="34" charset="-122"/>
                <a:ea typeface="微软雅黑" panose="020B0503020204020204" pitchFamily="34" charset="-122"/>
                <a:sym typeface="+mn-ea"/>
              </a:rPr>
              <a:t>某高校副校长在核心期刊发表的《何谓“理论”？》一文被爆涉嫌抄袭。随后校方表示，作为该论文第一署名人的副校长对此事并不知情，第二署名人、在读博士生承认是自己抄袭他人学术成果，并拿给导师署名。事后，该博士生因抄袭剽窃受到注销学位的处罚，副校长属于署名不当行为。</a:t>
            </a:r>
            <a:endParaRPr sz="2000" dirty="0">
              <a:latin typeface="微软雅黑" panose="020B0503020204020204" pitchFamily="34" charset="-122"/>
              <a:ea typeface="微软雅黑" panose="020B0503020204020204" pitchFamily="34" charset="-122"/>
              <a:sym typeface="+mn-ea"/>
            </a:endParaRPr>
          </a:p>
        </p:txBody>
      </p:sp>
      <p:sp>
        <p:nvSpPr>
          <p:cNvPr id="20"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1"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9" name="组合 38"/>
          <p:cNvGrpSpPr/>
          <p:nvPr/>
        </p:nvGrpSpPr>
        <p:grpSpPr>
          <a:xfrm>
            <a:off x="86787" y="284609"/>
            <a:ext cx="2883535" cy="607060"/>
            <a:chOff x="903371" y="249943"/>
            <a:chExt cx="2831223" cy="679699"/>
          </a:xfrm>
        </p:grpSpPr>
        <p:sp>
          <p:nvSpPr>
            <p:cNvPr id="40" name="任意多边形 3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1" name="任意多边形 4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52" name="标题 1"/>
          <p:cNvSpPr txBox="1"/>
          <p:nvPr/>
        </p:nvSpPr>
        <p:spPr>
          <a:xfrm>
            <a:off x="886252" y="390654"/>
            <a:ext cx="2259330" cy="795020"/>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rgbClr val="3B68A1"/>
                </a:solidFill>
                <a:latin typeface="微软雅黑" panose="020B0503020204020204" pitchFamily="34" charset="-122"/>
                <a:ea typeface="微软雅黑" panose="020B0503020204020204" pitchFamily="34" charset="-122"/>
              </a:rPr>
              <a:t>案 例 六</a:t>
            </a:r>
            <a:endParaRPr lang="zh-CN" altLang="en-US" sz="2400" b="1" dirty="0">
              <a:solidFill>
                <a:srgbClr val="3B68A1"/>
              </a:solidFill>
              <a:latin typeface="微软雅黑" panose="020B0503020204020204" pitchFamily="34" charset="-122"/>
              <a:ea typeface="微软雅黑" panose="020B0503020204020204" pitchFamily="34" charset="-122"/>
            </a:endParaRPr>
          </a:p>
        </p:txBody>
      </p:sp>
      <p:sp>
        <p:nvSpPr>
          <p:cNvPr id="4" name="椭圆 11"/>
          <p:cNvSpPr>
            <a:spLocks noChangeArrowheads="1"/>
          </p:cNvSpPr>
          <p:nvPr/>
        </p:nvSpPr>
        <p:spPr bwMode="auto">
          <a:xfrm>
            <a:off x="6657340" y="1273810"/>
            <a:ext cx="954405" cy="954405"/>
          </a:xfrm>
          <a:prstGeom prst="ellipse">
            <a:avLst/>
          </a:prstGeom>
          <a:solidFill>
            <a:srgbClr val="F79E5A"/>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8" name="椭圆 18"/>
          <p:cNvSpPr>
            <a:spLocks noChangeArrowheads="1"/>
          </p:cNvSpPr>
          <p:nvPr/>
        </p:nvSpPr>
        <p:spPr bwMode="auto">
          <a:xfrm>
            <a:off x="7804150" y="1273810"/>
            <a:ext cx="952500" cy="954405"/>
          </a:xfrm>
          <a:prstGeom prst="ellipse">
            <a:avLst/>
          </a:prstGeom>
          <a:solidFill>
            <a:srgbClr val="4DCEB8"/>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65" name="椭圆 25"/>
          <p:cNvSpPr>
            <a:spLocks noChangeArrowheads="1"/>
          </p:cNvSpPr>
          <p:nvPr/>
        </p:nvSpPr>
        <p:spPr bwMode="auto">
          <a:xfrm>
            <a:off x="10147935" y="1273810"/>
            <a:ext cx="954405" cy="954405"/>
          </a:xfrm>
          <a:prstGeom prst="ellipse">
            <a:avLst/>
          </a:prstGeom>
          <a:solidFill>
            <a:srgbClr val="0070C0"/>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9" name="椭圆 25"/>
          <p:cNvSpPr>
            <a:spLocks noChangeArrowheads="1"/>
          </p:cNvSpPr>
          <p:nvPr/>
        </p:nvSpPr>
        <p:spPr bwMode="auto">
          <a:xfrm>
            <a:off x="8948420" y="1273810"/>
            <a:ext cx="954405" cy="954405"/>
          </a:xfrm>
          <a:prstGeom prst="ellipse">
            <a:avLst/>
          </a:prstGeom>
          <a:solidFill>
            <a:srgbClr val="B95F95"/>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11" name="文本框 10"/>
          <p:cNvSpPr txBox="1"/>
          <p:nvPr/>
        </p:nvSpPr>
        <p:spPr>
          <a:xfrm>
            <a:off x="6865620" y="1490345"/>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署</a:t>
            </a: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011160" y="1490345"/>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名</a:t>
            </a: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164955" y="1489710"/>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不</a:t>
            </a: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0356215" y="1490345"/>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当</a:t>
            </a:r>
            <a:endParaRPr lang="zh-CN" altLang="en-US" sz="2800">
              <a:solidFill>
                <a:schemeClr val="bg1"/>
              </a:solidFill>
              <a:latin typeface="微软雅黑" panose="020B0503020204020204" pitchFamily="34" charset="-122"/>
              <a:ea typeface="微软雅黑" panose="020B0503020204020204" pitchFamily="34" charset="-122"/>
            </a:endParaRPr>
          </a:p>
        </p:txBody>
      </p:sp>
      <p:pic>
        <p:nvPicPr>
          <p:cNvPr id="5" name="图片 4" descr="6"/>
          <p:cNvPicPr>
            <a:picLocks noChangeAspect="1"/>
          </p:cNvPicPr>
          <p:nvPr/>
        </p:nvPicPr>
        <p:blipFill>
          <a:blip r:embed="rId2" cstate="print"/>
          <a:stretch>
            <a:fillRect/>
          </a:stretch>
        </p:blipFill>
        <p:spPr>
          <a:xfrm>
            <a:off x="774065" y="2240915"/>
            <a:ext cx="5281930" cy="28867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1000">
        <p:pull/>
      </p:transition>
    </mc:Choice>
    <mc:Fallback>
      <p:transition spd="slow" advTm="1000">
        <p:pull/>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1"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9" name="组合 38"/>
          <p:cNvGrpSpPr/>
          <p:nvPr/>
        </p:nvGrpSpPr>
        <p:grpSpPr>
          <a:xfrm>
            <a:off x="81280" y="269240"/>
            <a:ext cx="3239135" cy="607060"/>
            <a:chOff x="903371" y="249943"/>
            <a:chExt cx="2831223" cy="679699"/>
          </a:xfrm>
        </p:grpSpPr>
        <p:sp>
          <p:nvSpPr>
            <p:cNvPr id="40" name="任意多边形 3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1" name="任意多边形 4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52" name="标题 1"/>
          <p:cNvSpPr txBox="1"/>
          <p:nvPr/>
        </p:nvSpPr>
        <p:spPr>
          <a:xfrm>
            <a:off x="745490" y="416560"/>
            <a:ext cx="2919095" cy="692785"/>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rgbClr val="3B68A1"/>
                </a:solidFill>
                <a:latin typeface="微软雅黑" panose="020B0503020204020204" pitchFamily="34" charset="-122"/>
                <a:ea typeface="微软雅黑" panose="020B0503020204020204" pitchFamily="34" charset="-122"/>
              </a:rPr>
              <a:t>一稿多投</a:t>
            </a:r>
            <a:endParaRPr lang="zh-CN" altLang="en-US" sz="2400" b="1" dirty="0">
              <a:solidFill>
                <a:srgbClr val="3B68A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534795" y="1387475"/>
            <a:ext cx="9383395" cy="4707890"/>
          </a:xfrm>
          <a:prstGeom prst="rect">
            <a:avLst/>
          </a:prstGeom>
          <a:noFill/>
        </p:spPr>
        <p:txBody>
          <a:bodyPr wrap="square" rtlCol="0" anchor="t">
            <a:spAutoFit/>
          </a:bodyPr>
          <a:lstStyle/>
          <a:p>
            <a:pPr algn="just">
              <a:lnSpc>
                <a:spcPct val="150000"/>
              </a:lnSpc>
            </a:pPr>
            <a:r>
              <a:rPr lang="zh-CN" altLang="en-US" sz="2000" b="1" dirty="0">
                <a:solidFill>
                  <a:srgbClr val="0A077E"/>
                </a:solidFill>
                <a:latin typeface="微软雅黑" panose="020B0503020204020204" pitchFamily="34" charset="-122"/>
                <a:ea typeface="微软雅黑" panose="020B0503020204020204" pitchFamily="34" charset="-122"/>
                <a:sym typeface="+mn-ea"/>
              </a:rPr>
              <a:t>一稿多投的表现形式：</a:t>
            </a:r>
            <a:endParaRPr lang="zh-CN" altLang="en-US" sz="2000" b="1" dirty="0">
              <a:solidFill>
                <a:srgbClr val="0A077E"/>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将同一篇论文同时投给多个期刊。</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在首次投稿的约定回复期内，将论文再次投给其他期刊。</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在未接到期刊确认撤稿的正式通知前，将稿件投给其他期刊。</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将只有微小差别的多篇论文，同时投给多个期刊。</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在收到首次投给期刊回复之前或在约定期内，对论文进行稍微修改后，投给其他期刊。</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在不做任何说明的情况下，将自己（或自己作为作者之一）已经发表论文，原封不动或做些微修改后再次投稿。</a:t>
            </a:r>
            <a:endParaRPr lang="zh-CN" altLang="en-US" sz="2000" b="1" dirty="0">
              <a:solidFill>
                <a:srgbClr val="0A077E"/>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200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1"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9" name="组合 38"/>
          <p:cNvGrpSpPr/>
          <p:nvPr/>
        </p:nvGrpSpPr>
        <p:grpSpPr>
          <a:xfrm>
            <a:off x="81280" y="269240"/>
            <a:ext cx="3239135" cy="607060"/>
            <a:chOff x="903371" y="249943"/>
            <a:chExt cx="2831223" cy="679699"/>
          </a:xfrm>
        </p:grpSpPr>
        <p:sp>
          <p:nvSpPr>
            <p:cNvPr id="40" name="任意多边形 3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1" name="任意多边形 4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52" name="标题 1"/>
          <p:cNvSpPr txBox="1"/>
          <p:nvPr/>
        </p:nvSpPr>
        <p:spPr>
          <a:xfrm>
            <a:off x="761365" y="416560"/>
            <a:ext cx="2748915" cy="692785"/>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rgbClr val="3B68A1"/>
                </a:solidFill>
                <a:latin typeface="微软雅黑" panose="020B0503020204020204" pitchFamily="34" charset="-122"/>
                <a:ea typeface="微软雅黑" panose="020B0503020204020204" pitchFamily="34" charset="-122"/>
              </a:rPr>
              <a:t>重复发表</a:t>
            </a:r>
            <a:endParaRPr lang="zh-CN" altLang="en-US" sz="2400" b="1" dirty="0">
              <a:solidFill>
                <a:srgbClr val="3B68A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106805" y="1309370"/>
            <a:ext cx="10186670" cy="4707890"/>
          </a:xfrm>
          <a:prstGeom prst="rect">
            <a:avLst/>
          </a:prstGeom>
          <a:noFill/>
        </p:spPr>
        <p:txBody>
          <a:bodyPr wrap="square" rtlCol="0" anchor="t">
            <a:spAutoFit/>
          </a:bodyPr>
          <a:lstStyle/>
          <a:p>
            <a:pPr algn="just">
              <a:lnSpc>
                <a:spcPct val="150000"/>
              </a:lnSpc>
            </a:pPr>
            <a:r>
              <a:rPr lang="zh-CN" altLang="en-US" sz="2000" b="1" dirty="0">
                <a:solidFill>
                  <a:srgbClr val="0A077E"/>
                </a:solidFill>
                <a:latin typeface="微软雅黑" panose="020B0503020204020204" pitchFamily="34" charset="-122"/>
                <a:ea typeface="微软雅黑" panose="020B0503020204020204" pitchFamily="34" charset="-122"/>
                <a:sym typeface="+mn-ea"/>
              </a:rPr>
              <a:t>重复发表的表现形式：</a:t>
            </a:r>
            <a:endParaRPr lang="zh-CN" altLang="en-US" sz="2000" b="1" dirty="0">
              <a:solidFill>
                <a:srgbClr val="0A077E"/>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不加引注或说明，在论文中使用自己（或自己作为作者之一）已发表文献中的内容。</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在不做任何说明的情况下，摘取多篇自己（或自己作为作者之一）已发表文献中的部分内容，拼接成一篇新论文后再次发表。</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被允许的二次发表不说首次发表的出处。</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不加引注或说明的在多篇论文中重复使用一次调查、一个实验的数据等。</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将实质上基于同一实验或研究的论文，每次补充少量数据或资料后，多次发表方法、结论等相似或雷同的论文。</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合作者就同一调查、实验、结果等，发表数据、方法、结论等明显</a:t>
            </a:r>
            <a:r>
              <a:rPr lang="zh-CN" altLang="en-US" sz="2000" dirty="0">
                <a:latin typeface="微软雅黑" panose="020B0503020204020204" pitchFamily="34" charset="-122"/>
                <a:ea typeface="微软雅黑" panose="020B0503020204020204" pitchFamily="34" charset="-122"/>
                <a:sym typeface="+mn-ea"/>
              </a:rPr>
              <a:t>相似或雷同的论文</a:t>
            </a:r>
            <a:r>
              <a:rPr lang="zh-CN" altLang="en-US" sz="2000" dirty="0">
                <a:solidFill>
                  <a:schemeClr val="tx1"/>
                </a:solidFill>
                <a:latin typeface="微软雅黑" panose="020B0503020204020204" pitchFamily="34" charset="-122"/>
                <a:ea typeface="微软雅黑" panose="020B0503020204020204" pitchFamily="34" charset="-122"/>
                <a:sym typeface="+mn-ea"/>
              </a:rPr>
              <a:t>。</a:t>
            </a:r>
            <a:endParaRPr lang="zh-CN" altLang="en-US" sz="2000" b="1" dirty="0">
              <a:solidFill>
                <a:srgbClr val="0A077E"/>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200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a9c9ac06fbdef27eb9aa696c3915f58f(1)"/>
          <p:cNvPicPr>
            <a:picLocks noChangeAspect="1"/>
          </p:cNvPicPr>
          <p:nvPr/>
        </p:nvPicPr>
        <p:blipFill>
          <a:blip r:embed="rId1" cstate="print"/>
          <a:stretch>
            <a:fillRect/>
          </a:stretch>
        </p:blipFill>
        <p:spPr>
          <a:xfrm>
            <a:off x="477520" y="1852930"/>
            <a:ext cx="5875020" cy="4588510"/>
          </a:xfrm>
          <a:prstGeom prst="rect">
            <a:avLst/>
          </a:prstGeom>
        </p:spPr>
      </p:pic>
      <p:sp>
        <p:nvSpPr>
          <p:cNvPr id="60" name="文本框 7"/>
          <p:cNvSpPr txBox="1">
            <a:spLocks noChangeArrowheads="1"/>
          </p:cNvSpPr>
          <p:nvPr/>
        </p:nvSpPr>
        <p:spPr bwMode="auto">
          <a:xfrm>
            <a:off x="6494145" y="2523712"/>
            <a:ext cx="5164138"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defTabSz="1450975">
              <a:lnSpc>
                <a:spcPct val="150000"/>
              </a:lnSpc>
            </a:pPr>
            <a:r>
              <a:rPr sz="2000" dirty="0">
                <a:latin typeface="微软雅黑" panose="020B0503020204020204" pitchFamily="34" charset="-122"/>
                <a:ea typeface="微软雅黑" panose="020B0503020204020204" pitchFamily="34" charset="-122"/>
                <a:sym typeface="+mn-ea"/>
              </a:rPr>
              <a:t>2009年，某高校一教授被举报存在论文重复发表的现象。该教授2008年在不同刊物以第一作者身份发表了10篇同名论文，这些论文中有3个关键词，4部分内容、7个图表、2条结论和3条政策意见完全一致。</a:t>
            </a:r>
            <a:endParaRPr sz="2000" dirty="0">
              <a:latin typeface="微软雅黑" panose="020B0503020204020204" pitchFamily="34" charset="-122"/>
              <a:ea typeface="微软雅黑" panose="020B0503020204020204" pitchFamily="34" charset="-122"/>
              <a:sym typeface="+mn-ea"/>
            </a:endParaRPr>
          </a:p>
        </p:txBody>
      </p:sp>
      <p:sp>
        <p:nvSpPr>
          <p:cNvPr id="20"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1"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9" name="组合 38"/>
          <p:cNvGrpSpPr/>
          <p:nvPr/>
        </p:nvGrpSpPr>
        <p:grpSpPr>
          <a:xfrm>
            <a:off x="69850" y="263677"/>
            <a:ext cx="2883535" cy="607060"/>
            <a:chOff x="903371" y="249943"/>
            <a:chExt cx="2831223" cy="679699"/>
          </a:xfrm>
        </p:grpSpPr>
        <p:sp>
          <p:nvSpPr>
            <p:cNvPr id="40" name="任意多边形 3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1" name="任意多边形 4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52" name="标题 1"/>
          <p:cNvSpPr txBox="1"/>
          <p:nvPr/>
        </p:nvSpPr>
        <p:spPr>
          <a:xfrm>
            <a:off x="869315" y="369722"/>
            <a:ext cx="2259330" cy="795020"/>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rgbClr val="3B68A1"/>
                </a:solidFill>
                <a:latin typeface="微软雅黑" panose="020B0503020204020204" pitchFamily="34" charset="-122"/>
                <a:ea typeface="微软雅黑" panose="020B0503020204020204" pitchFamily="34" charset="-122"/>
              </a:rPr>
              <a:t>案 例 七</a:t>
            </a:r>
            <a:endParaRPr lang="zh-CN" altLang="en-US" sz="2400" b="1" dirty="0">
              <a:solidFill>
                <a:srgbClr val="3B68A1"/>
              </a:solidFill>
              <a:latin typeface="微软雅黑" panose="020B0503020204020204" pitchFamily="34" charset="-122"/>
              <a:ea typeface="微软雅黑" panose="020B0503020204020204" pitchFamily="34" charset="-122"/>
            </a:endParaRPr>
          </a:p>
        </p:txBody>
      </p:sp>
      <p:sp>
        <p:nvSpPr>
          <p:cNvPr id="4" name="椭圆 11"/>
          <p:cNvSpPr>
            <a:spLocks noChangeArrowheads="1"/>
          </p:cNvSpPr>
          <p:nvPr/>
        </p:nvSpPr>
        <p:spPr bwMode="auto">
          <a:xfrm>
            <a:off x="6657340" y="1273810"/>
            <a:ext cx="954405" cy="954405"/>
          </a:xfrm>
          <a:prstGeom prst="ellipse">
            <a:avLst/>
          </a:prstGeom>
          <a:solidFill>
            <a:srgbClr val="F79E5A"/>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8" name="椭圆 18"/>
          <p:cNvSpPr>
            <a:spLocks noChangeArrowheads="1"/>
          </p:cNvSpPr>
          <p:nvPr/>
        </p:nvSpPr>
        <p:spPr bwMode="auto">
          <a:xfrm>
            <a:off x="7804150" y="1273810"/>
            <a:ext cx="952500" cy="954405"/>
          </a:xfrm>
          <a:prstGeom prst="ellipse">
            <a:avLst/>
          </a:prstGeom>
          <a:solidFill>
            <a:srgbClr val="4DCEB8"/>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65" name="椭圆 25"/>
          <p:cNvSpPr>
            <a:spLocks noChangeArrowheads="1"/>
          </p:cNvSpPr>
          <p:nvPr/>
        </p:nvSpPr>
        <p:spPr bwMode="auto">
          <a:xfrm>
            <a:off x="10147935" y="1273810"/>
            <a:ext cx="954405" cy="954405"/>
          </a:xfrm>
          <a:prstGeom prst="ellipse">
            <a:avLst/>
          </a:prstGeom>
          <a:solidFill>
            <a:srgbClr val="0070C0"/>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9" name="椭圆 25"/>
          <p:cNvSpPr>
            <a:spLocks noChangeArrowheads="1"/>
          </p:cNvSpPr>
          <p:nvPr/>
        </p:nvSpPr>
        <p:spPr bwMode="auto">
          <a:xfrm>
            <a:off x="8948420" y="1273810"/>
            <a:ext cx="954405" cy="954405"/>
          </a:xfrm>
          <a:prstGeom prst="ellipse">
            <a:avLst/>
          </a:prstGeom>
          <a:solidFill>
            <a:srgbClr val="B95F95"/>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11" name="文本框 10"/>
          <p:cNvSpPr txBox="1"/>
          <p:nvPr/>
        </p:nvSpPr>
        <p:spPr>
          <a:xfrm>
            <a:off x="6865620" y="1490345"/>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重</a:t>
            </a: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011160" y="1490345"/>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复</a:t>
            </a: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164955" y="1489710"/>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发</a:t>
            </a: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0356215" y="1490345"/>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表</a:t>
            </a:r>
            <a:endParaRPr lang="zh-CN" altLang="en-US" sz="280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stretch>
            <a:fillRect/>
          </a:stretch>
        </p:blipFill>
        <p:spPr>
          <a:xfrm>
            <a:off x="839470" y="2207260"/>
            <a:ext cx="5153025" cy="2941320"/>
          </a:xfrm>
          <a:prstGeom prst="rect">
            <a:avLst/>
          </a:prstGeom>
        </p:spPr>
      </p:pic>
      <p:pic>
        <p:nvPicPr>
          <p:cNvPr id="5" name="图片 4"/>
          <p:cNvPicPr>
            <a:picLocks noChangeAspect="1"/>
          </p:cNvPicPr>
          <p:nvPr/>
        </p:nvPicPr>
        <p:blipFill>
          <a:blip r:embed="rId3"/>
          <a:stretch>
            <a:fillRect/>
          </a:stretch>
        </p:blipFill>
        <p:spPr>
          <a:xfrm>
            <a:off x="1466850" y="1552575"/>
            <a:ext cx="9258300" cy="3752850"/>
          </a:xfrm>
          <a:prstGeom prst="rect">
            <a:avLst/>
          </a:prstGeom>
        </p:spPr>
      </p:pic>
      <p:pic>
        <p:nvPicPr>
          <p:cNvPr id="6" name="图片 5"/>
          <p:cNvPicPr>
            <a:picLocks noChangeAspect="1"/>
          </p:cNvPicPr>
          <p:nvPr/>
        </p:nvPicPr>
        <p:blipFill>
          <a:blip r:embed="rId4"/>
          <a:stretch>
            <a:fillRect/>
          </a:stretch>
        </p:blipFill>
        <p:spPr>
          <a:xfrm>
            <a:off x="1647825" y="2176145"/>
            <a:ext cx="8896350" cy="2505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1000">
        <p:pull/>
      </p:transition>
    </mc:Choice>
    <mc:Fallback>
      <p:transition spd="slow"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1"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9" name="组合 38"/>
          <p:cNvGrpSpPr/>
          <p:nvPr/>
        </p:nvGrpSpPr>
        <p:grpSpPr>
          <a:xfrm>
            <a:off x="81280" y="269240"/>
            <a:ext cx="3239135" cy="607060"/>
            <a:chOff x="903371" y="249943"/>
            <a:chExt cx="2831223" cy="679699"/>
          </a:xfrm>
        </p:grpSpPr>
        <p:sp>
          <p:nvSpPr>
            <p:cNvPr id="40" name="任意多边形 3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1" name="任意多边形 4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52" name="标题 1"/>
          <p:cNvSpPr txBox="1"/>
          <p:nvPr/>
        </p:nvSpPr>
        <p:spPr>
          <a:xfrm>
            <a:off x="451485" y="416560"/>
            <a:ext cx="3213100" cy="692785"/>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rgbClr val="3B68A1"/>
                </a:solidFill>
                <a:latin typeface="微软雅黑" panose="020B0503020204020204" pitchFamily="34" charset="-122"/>
                <a:ea typeface="微软雅黑" panose="020B0503020204020204" pitchFamily="34" charset="-122"/>
              </a:rPr>
              <a:t>其他学术不端行为</a:t>
            </a:r>
            <a:endParaRPr lang="zh-CN" altLang="en-US" sz="2400" b="1" dirty="0">
              <a:solidFill>
                <a:srgbClr val="3B68A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53160" y="876300"/>
            <a:ext cx="9885680" cy="6416040"/>
          </a:xfrm>
          <a:prstGeom prst="rect">
            <a:avLst/>
          </a:prstGeom>
          <a:noFill/>
        </p:spPr>
        <p:txBody>
          <a:bodyPr wrap="square" rtlCol="0" anchor="t">
            <a:spAutoFit/>
          </a:bodyPr>
          <a:lstStyle/>
          <a:p>
            <a:pPr algn="just">
              <a:lnSpc>
                <a:spcPct val="150000"/>
              </a:lnSpc>
            </a:pPr>
            <a:r>
              <a:rPr lang="zh-CN" altLang="en-US" sz="2000" b="1" dirty="0">
                <a:solidFill>
                  <a:srgbClr val="0A077E"/>
                </a:solidFill>
                <a:latin typeface="微软雅黑" panose="020B0503020204020204" pitchFamily="34" charset="-122"/>
                <a:ea typeface="微软雅黑" panose="020B0503020204020204" pitchFamily="34" charset="-122"/>
                <a:sym typeface="+mn-ea"/>
              </a:rPr>
              <a:t>其他学术不端行为包括：</a:t>
            </a:r>
            <a:endParaRPr lang="zh-CN" altLang="en-US" sz="2000" b="1" dirty="0">
              <a:solidFill>
                <a:srgbClr val="0A077E"/>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dirty="0">
                <a:solidFill>
                  <a:schemeClr val="tx1"/>
                </a:solidFill>
                <a:latin typeface="微软雅黑" panose="020B0503020204020204" pitchFamily="34" charset="-122"/>
                <a:ea typeface="微软雅黑" panose="020B0503020204020204" pitchFamily="34" charset="-122"/>
                <a:sym typeface="+mn-ea"/>
              </a:rPr>
              <a:t>在参考文献中加入实际未参考过的文献。</a:t>
            </a:r>
            <a:endParaRPr lang="zh-CN" altLang="en-US"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dirty="0">
                <a:solidFill>
                  <a:schemeClr val="tx1"/>
                </a:solidFill>
                <a:latin typeface="微软雅黑" panose="020B0503020204020204" pitchFamily="34" charset="-122"/>
                <a:ea typeface="微软雅黑" panose="020B0503020204020204" pitchFamily="34" charset="-122"/>
                <a:sym typeface="+mn-ea"/>
              </a:rPr>
              <a:t>将转引自其他文献的引文标注为直引，包括将引自译著的引文标注为引自原著。</a:t>
            </a:r>
            <a:endParaRPr lang="zh-CN" altLang="en-US"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dirty="0">
                <a:solidFill>
                  <a:schemeClr val="tx1"/>
                </a:solidFill>
                <a:latin typeface="微软雅黑" panose="020B0503020204020204" pitchFamily="34" charset="-122"/>
                <a:ea typeface="微软雅黑" panose="020B0503020204020204" pitchFamily="34" charset="-122"/>
                <a:sym typeface="+mn-ea"/>
              </a:rPr>
              <a:t>未以恰当的方式，对他人提供的研究经费、实验设备、材料、数据、思路、未公开的资料等给予说明和承认（有特殊要求的除外）。</a:t>
            </a:r>
            <a:endParaRPr lang="zh-CN" altLang="en-US"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dirty="0">
                <a:solidFill>
                  <a:schemeClr val="tx1"/>
                </a:solidFill>
                <a:latin typeface="微软雅黑" panose="020B0503020204020204" pitchFamily="34" charset="-122"/>
                <a:ea typeface="微软雅黑" panose="020B0503020204020204" pitchFamily="34" charset="-122"/>
                <a:sym typeface="+mn-ea"/>
              </a:rPr>
              <a:t>不按约定向他人或社会泄露论文关键信息，侵犯投稿期刊的首发权。</a:t>
            </a:r>
            <a:endParaRPr lang="zh-CN" altLang="en-US"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dirty="0">
                <a:solidFill>
                  <a:schemeClr val="tx1"/>
                </a:solidFill>
                <a:latin typeface="微软雅黑" panose="020B0503020204020204" pitchFamily="34" charset="-122"/>
                <a:ea typeface="微软雅黑" panose="020B0503020204020204" pitchFamily="34" charset="-122"/>
                <a:sym typeface="+mn-ea"/>
              </a:rPr>
              <a:t>未经许可，使用需要获得许可的版权文献。</a:t>
            </a:r>
            <a:endParaRPr lang="zh-CN" altLang="en-US"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dirty="0">
                <a:solidFill>
                  <a:schemeClr val="tx1"/>
                </a:solidFill>
                <a:latin typeface="微软雅黑" panose="020B0503020204020204" pitchFamily="34" charset="-122"/>
                <a:ea typeface="微软雅黑" panose="020B0503020204020204" pitchFamily="34" charset="-122"/>
                <a:sym typeface="+mn-ea"/>
              </a:rPr>
              <a:t>使用多人共有版权文献时，未经所有版权者同意。</a:t>
            </a:r>
            <a:endParaRPr lang="zh-CN" altLang="en-US"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ClrTx/>
              <a:buSzTx/>
              <a:buFont typeface="Wingdings" panose="05000000000000000000" charset="0"/>
              <a:buChar char="Ø"/>
            </a:pPr>
            <a:r>
              <a:rPr lang="zh-CN" altLang="en-US" dirty="0">
                <a:latin typeface="微软雅黑" panose="020B0503020204020204" pitchFamily="34" charset="-122"/>
                <a:ea typeface="微软雅黑" panose="020B0503020204020204" pitchFamily="34" charset="-122"/>
                <a:sym typeface="+mn-ea"/>
              </a:rPr>
              <a:t>经许可使用他人版权文献，缺不加引注，或引用文献信息不完整。</a:t>
            </a:r>
            <a:endParaRPr lang="zh-CN" altLang="en-US" dirty="0">
              <a:latin typeface="微软雅黑" panose="020B0503020204020204" pitchFamily="34" charset="-122"/>
              <a:ea typeface="微软雅黑" panose="020B0503020204020204" pitchFamily="34" charset="-122"/>
              <a:sym typeface="+mn-ea"/>
            </a:endParaRPr>
          </a:p>
          <a:p>
            <a:pPr marL="342900" indent="-342900" algn="just">
              <a:lnSpc>
                <a:spcPct val="150000"/>
              </a:lnSpc>
              <a:buClrTx/>
              <a:buSzTx/>
              <a:buFont typeface="Wingdings" panose="05000000000000000000" charset="0"/>
              <a:buChar char="Ø"/>
            </a:pPr>
            <a:r>
              <a:rPr lang="zh-CN" altLang="en-US" dirty="0">
                <a:latin typeface="微软雅黑" panose="020B0503020204020204" pitchFamily="34" charset="-122"/>
                <a:ea typeface="微软雅黑" panose="020B0503020204020204" pitchFamily="34" charset="-122"/>
                <a:sym typeface="+mn-ea"/>
              </a:rPr>
              <a:t>经许可使用他人版权文献，却超过了允许使用的范围或目的。</a:t>
            </a:r>
            <a:endParaRPr lang="zh-CN" altLang="en-US" dirty="0">
              <a:latin typeface="微软雅黑" panose="020B0503020204020204" pitchFamily="34" charset="-122"/>
              <a:ea typeface="微软雅黑" panose="020B0503020204020204" pitchFamily="34" charset="-122"/>
              <a:sym typeface="+mn-ea"/>
            </a:endParaRPr>
          </a:p>
          <a:p>
            <a:pPr marL="342900" indent="-342900" algn="just">
              <a:lnSpc>
                <a:spcPct val="150000"/>
              </a:lnSpc>
              <a:buClrTx/>
              <a:buSzTx/>
              <a:buFont typeface="Wingdings" panose="05000000000000000000" charset="0"/>
              <a:buChar char="Ø"/>
            </a:pPr>
            <a:r>
              <a:rPr lang="zh-CN" altLang="en-US" dirty="0">
                <a:latin typeface="微软雅黑" panose="020B0503020204020204" pitchFamily="34" charset="-122"/>
                <a:ea typeface="微软雅黑" panose="020B0503020204020204" pitchFamily="34" charset="-122"/>
                <a:sym typeface="+mn-ea"/>
              </a:rPr>
              <a:t>在非匿名评审程序中干扰期刊编辑、审稿专家。</a:t>
            </a:r>
            <a:endParaRPr lang="zh-CN" altLang="en-US" dirty="0">
              <a:latin typeface="微软雅黑" panose="020B0503020204020204" pitchFamily="34" charset="-122"/>
              <a:ea typeface="微软雅黑" panose="020B0503020204020204" pitchFamily="34" charset="-122"/>
              <a:sym typeface="+mn-ea"/>
            </a:endParaRPr>
          </a:p>
          <a:p>
            <a:pPr marL="342900" indent="-342900" algn="just">
              <a:lnSpc>
                <a:spcPct val="150000"/>
              </a:lnSpc>
              <a:buClrTx/>
              <a:buSzTx/>
              <a:buFont typeface="Wingdings" panose="05000000000000000000" charset="0"/>
              <a:buChar char="Ø"/>
            </a:pPr>
            <a:r>
              <a:rPr lang="zh-CN" altLang="en-US" dirty="0">
                <a:latin typeface="微软雅黑" panose="020B0503020204020204" pitchFamily="34" charset="-122"/>
                <a:ea typeface="微软雅黑" panose="020B0503020204020204" pitchFamily="34" charset="-122"/>
                <a:sym typeface="+mn-ea"/>
              </a:rPr>
              <a:t>向编辑推荐与自己有利益关系的审稿专家。</a:t>
            </a:r>
            <a:endParaRPr lang="zh-CN" altLang="en-US" dirty="0">
              <a:latin typeface="微软雅黑" panose="020B0503020204020204" pitchFamily="34" charset="-122"/>
              <a:ea typeface="微软雅黑" panose="020B0503020204020204" pitchFamily="34" charset="-122"/>
              <a:sym typeface="+mn-ea"/>
            </a:endParaRPr>
          </a:p>
          <a:p>
            <a:pPr marL="342900" indent="-342900" algn="just">
              <a:lnSpc>
                <a:spcPct val="150000"/>
              </a:lnSpc>
              <a:buClrTx/>
              <a:buSzTx/>
              <a:buFont typeface="Wingdings" panose="05000000000000000000" charset="0"/>
              <a:buChar char="Ø"/>
            </a:pPr>
            <a:r>
              <a:rPr lang="zh-CN" altLang="en-US" dirty="0">
                <a:latin typeface="微软雅黑" panose="020B0503020204020204" pitchFamily="34" charset="-122"/>
                <a:ea typeface="微软雅黑" panose="020B0503020204020204" pitchFamily="34" charset="-122"/>
                <a:sym typeface="+mn-ea"/>
              </a:rPr>
              <a:t>委托第三方机构或者与论文内容无关的他人代写、代投、代修。</a:t>
            </a:r>
            <a:endParaRPr lang="zh-CN" altLang="en-US" dirty="0">
              <a:latin typeface="微软雅黑" panose="020B0503020204020204" pitchFamily="34" charset="-122"/>
              <a:ea typeface="微软雅黑" panose="020B0503020204020204" pitchFamily="34" charset="-122"/>
              <a:sym typeface="+mn-ea"/>
            </a:endParaRPr>
          </a:p>
          <a:p>
            <a:pPr marL="342900" indent="-342900" algn="just">
              <a:lnSpc>
                <a:spcPct val="150000"/>
              </a:lnSpc>
              <a:buClrTx/>
              <a:buSzTx/>
              <a:buFont typeface="Wingdings" panose="05000000000000000000" charset="0"/>
              <a:buChar char="Ø"/>
            </a:pPr>
            <a:r>
              <a:rPr lang="zh-CN" altLang="en-US" dirty="0">
                <a:latin typeface="微软雅黑" panose="020B0503020204020204" pitchFamily="34" charset="-122"/>
                <a:ea typeface="微软雅黑" panose="020B0503020204020204" pitchFamily="34" charset="-122"/>
                <a:sym typeface="+mn-ea"/>
              </a:rPr>
              <a:t>违反保密规定发表论文。</a:t>
            </a:r>
            <a:endParaRPr lang="zh-CN" altLang="en-US" sz="2000" b="1" dirty="0">
              <a:solidFill>
                <a:srgbClr val="0A077E"/>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2000"/>
          </a:p>
        </p:txBody>
      </p:sp>
      <p:cxnSp>
        <p:nvCxnSpPr>
          <p:cNvPr id="5" name="直接连接符 4"/>
          <p:cNvCxnSpPr/>
          <p:nvPr/>
        </p:nvCxnSpPr>
        <p:spPr>
          <a:xfrm>
            <a:off x="1596390" y="1824355"/>
            <a:ext cx="4008120" cy="0"/>
          </a:xfrm>
          <a:prstGeom prst="line">
            <a:avLst/>
          </a:prstGeom>
        </p:spPr>
        <p:style>
          <a:lnRef idx="2">
            <a:schemeClr val="accent2"/>
          </a:lnRef>
          <a:fillRef idx="0">
            <a:schemeClr val="accent2"/>
          </a:fillRef>
          <a:effectRef idx="1">
            <a:schemeClr val="accent2"/>
          </a:effectRef>
          <a:fontRef idx="minor">
            <a:schemeClr val="tx1"/>
          </a:fontRef>
        </p:style>
      </p:cxnSp>
      <p:cxnSp>
        <p:nvCxnSpPr>
          <p:cNvPr id="6" name="直接连接符 5"/>
          <p:cNvCxnSpPr/>
          <p:nvPr/>
        </p:nvCxnSpPr>
        <p:spPr>
          <a:xfrm flipV="1">
            <a:off x="1596390" y="2247265"/>
            <a:ext cx="8057515" cy="4445"/>
          </a:xfrm>
          <a:prstGeom prst="line">
            <a:avLst/>
          </a:prstGeom>
        </p:spPr>
        <p:style>
          <a:lnRef idx="2">
            <a:schemeClr val="accent2"/>
          </a:lnRef>
          <a:fillRef idx="0">
            <a:schemeClr val="accent2"/>
          </a:fillRef>
          <a:effectRef idx="1">
            <a:schemeClr val="accent2"/>
          </a:effectRef>
          <a:fontRef idx="minor">
            <a:schemeClr val="tx1"/>
          </a:fontRef>
        </p:style>
      </p:cxnSp>
      <p:cxnSp>
        <p:nvCxnSpPr>
          <p:cNvPr id="7" name="直接连接符 6"/>
          <p:cNvCxnSpPr/>
          <p:nvPr/>
        </p:nvCxnSpPr>
        <p:spPr>
          <a:xfrm flipV="1">
            <a:off x="1596390" y="4305300"/>
            <a:ext cx="4951730" cy="9525"/>
          </a:xfrm>
          <a:prstGeom prst="line">
            <a:avLst/>
          </a:prstGeom>
        </p:spPr>
        <p:style>
          <a:lnRef idx="2">
            <a:schemeClr val="accent2"/>
          </a:lnRef>
          <a:fillRef idx="0">
            <a:schemeClr val="accent2"/>
          </a:fillRef>
          <a:effectRef idx="1">
            <a:schemeClr val="accent2"/>
          </a:effectRef>
          <a:fontRef idx="minor">
            <a:schemeClr val="tx1"/>
          </a:fontRef>
        </p:style>
      </p:cxnSp>
      <p:cxnSp>
        <p:nvCxnSpPr>
          <p:cNvPr id="8" name="直接连接符 7"/>
          <p:cNvCxnSpPr/>
          <p:nvPr/>
        </p:nvCxnSpPr>
        <p:spPr>
          <a:xfrm flipV="1">
            <a:off x="1525270" y="6391910"/>
            <a:ext cx="6438265" cy="3810"/>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175" y="239571"/>
            <a:ext cx="12203339" cy="957249"/>
            <a:chOff x="3175" y="239571"/>
            <a:chExt cx="12203339" cy="957249"/>
          </a:xfrm>
        </p:grpSpPr>
        <p:sp>
          <p:nvSpPr>
            <p:cNvPr id="7"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4"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5"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6"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49" name="组合 48"/>
            <p:cNvGrpSpPr/>
            <p:nvPr/>
          </p:nvGrpSpPr>
          <p:grpSpPr>
            <a:xfrm>
              <a:off x="81898" y="239571"/>
              <a:ext cx="3249312" cy="748571"/>
              <a:chOff x="903371" y="249944"/>
              <a:chExt cx="2831223" cy="679699"/>
            </a:xfrm>
          </p:grpSpPr>
          <p:sp>
            <p:nvSpPr>
              <p:cNvPr id="50" name="任意多边形 49"/>
              <p:cNvSpPr/>
              <p:nvPr/>
            </p:nvSpPr>
            <p:spPr bwMode="auto">
              <a:xfrm>
                <a:off x="903371" y="249944"/>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51" name="任意多边形 50"/>
              <p:cNvSpPr/>
              <p:nvPr/>
            </p:nvSpPr>
            <p:spPr bwMode="auto">
              <a:xfrm>
                <a:off x="1010779" y="325869"/>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52" name="标题 1"/>
            <p:cNvSpPr txBox="1"/>
            <p:nvPr/>
          </p:nvSpPr>
          <p:spPr>
            <a:xfrm>
              <a:off x="393397" y="401800"/>
              <a:ext cx="2857860" cy="795020"/>
            </a:xfrm>
            <a:prstGeom prst="rect">
              <a:avLst/>
            </a:prstGeom>
          </p:spPr>
          <p:txBody>
            <a:bodyPr lIns="91437" tIns="45718" rIns="91437" bIns="45718">
              <a:no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rgbClr val="3B68A1"/>
                  </a:solidFill>
                  <a:latin typeface="微软雅黑" panose="020B0503020204020204" pitchFamily="34" charset="-122"/>
                  <a:ea typeface="微软雅黑" panose="020B0503020204020204" pitchFamily="34" charset="-122"/>
                </a:rPr>
                <a:t>学术不端表现形式</a:t>
              </a:r>
              <a:endParaRPr lang="zh-CN" altLang="en-US" sz="2400" b="1" dirty="0">
                <a:solidFill>
                  <a:srgbClr val="3B68A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994232" y="1150950"/>
            <a:ext cx="10228039" cy="5544819"/>
            <a:chOff x="1563370" y="1834514"/>
            <a:chExt cx="9285605" cy="4719321"/>
          </a:xfrm>
        </p:grpSpPr>
        <p:sp>
          <p:nvSpPr>
            <p:cNvPr id="14" name="MH_Picture_1"/>
            <p:cNvSpPr/>
            <p:nvPr/>
          </p:nvSpPr>
          <p:spPr>
            <a:xfrm>
              <a:off x="1563370" y="1834515"/>
              <a:ext cx="1781810" cy="18383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400">
                <a:solidFill>
                  <a:srgbClr val="FFFFFF"/>
                </a:solidFill>
              </a:endParaRPr>
            </a:p>
          </p:txBody>
        </p:sp>
        <p:sp>
          <p:nvSpPr>
            <p:cNvPr id="15" name="MH_Picture_2"/>
            <p:cNvSpPr/>
            <p:nvPr/>
          </p:nvSpPr>
          <p:spPr>
            <a:xfrm>
              <a:off x="3394710" y="1834514"/>
              <a:ext cx="1865630" cy="1518921"/>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400">
                <a:solidFill>
                  <a:srgbClr val="FFFFFF"/>
                </a:solidFill>
              </a:endParaRPr>
            </a:p>
          </p:txBody>
        </p:sp>
        <p:sp>
          <p:nvSpPr>
            <p:cNvPr id="16" name="MH_Picture_3"/>
            <p:cNvSpPr/>
            <p:nvPr/>
          </p:nvSpPr>
          <p:spPr>
            <a:xfrm>
              <a:off x="7387824" y="1834514"/>
              <a:ext cx="1174516" cy="115252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400">
                <a:solidFill>
                  <a:srgbClr val="FFFFFF"/>
                </a:solidFill>
              </a:endParaRPr>
            </a:p>
          </p:txBody>
        </p:sp>
        <p:sp>
          <p:nvSpPr>
            <p:cNvPr id="17" name="MH_Other_1"/>
            <p:cNvSpPr/>
            <p:nvPr/>
          </p:nvSpPr>
          <p:spPr>
            <a:xfrm>
              <a:off x="8622030" y="1834515"/>
              <a:ext cx="2226310" cy="1152525"/>
            </a:xfrm>
            <a:prstGeom prst="rect">
              <a:avLst/>
            </a:prstGeom>
            <a:solidFill>
              <a:srgbClr val="A1C8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400">
                <a:solidFill>
                  <a:srgbClr val="FFFFFF">
                    <a:lumMod val="50000"/>
                    <a:lumOff val="50000"/>
                  </a:srgbClr>
                </a:solidFill>
              </a:endParaRPr>
            </a:p>
          </p:txBody>
        </p:sp>
        <p:sp>
          <p:nvSpPr>
            <p:cNvPr id="18" name="MH_Other_2"/>
            <p:cNvSpPr/>
            <p:nvPr/>
          </p:nvSpPr>
          <p:spPr>
            <a:xfrm>
              <a:off x="5493453" y="1835786"/>
              <a:ext cx="1840176" cy="1517650"/>
            </a:xfrm>
            <a:prstGeom prst="rect">
              <a:avLst/>
            </a:prstGeom>
            <a:solidFill>
              <a:srgbClr val="B6E9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400">
                <a:solidFill>
                  <a:srgbClr val="FFFFFF"/>
                </a:solidFill>
              </a:endParaRPr>
            </a:p>
          </p:txBody>
        </p:sp>
        <p:sp>
          <p:nvSpPr>
            <p:cNvPr id="20" name="MH_Picture_4"/>
            <p:cNvSpPr/>
            <p:nvPr/>
          </p:nvSpPr>
          <p:spPr>
            <a:xfrm>
              <a:off x="8488680" y="3022216"/>
              <a:ext cx="2360295" cy="1268161"/>
            </a:xfrm>
            <a:prstGeom prst="rect">
              <a:avLst/>
            </a:prstGeom>
            <a:solidFill>
              <a:srgbClr val="C7F6C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400" b="1">
                <a:solidFill>
                  <a:srgbClr val="FFFFFF"/>
                </a:solidFill>
              </a:endParaRPr>
            </a:p>
          </p:txBody>
        </p:sp>
        <p:sp>
          <p:nvSpPr>
            <p:cNvPr id="21" name="MH_Picture_8"/>
            <p:cNvSpPr/>
            <p:nvPr/>
          </p:nvSpPr>
          <p:spPr>
            <a:xfrm>
              <a:off x="1563370" y="3769995"/>
              <a:ext cx="1781810" cy="659765"/>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400">
                <a:solidFill>
                  <a:srgbClr val="FFFFFF"/>
                </a:solidFill>
              </a:endParaRPr>
            </a:p>
          </p:txBody>
        </p:sp>
        <p:sp>
          <p:nvSpPr>
            <p:cNvPr id="22" name="MH_Picture_6"/>
            <p:cNvSpPr/>
            <p:nvPr/>
          </p:nvSpPr>
          <p:spPr>
            <a:xfrm>
              <a:off x="5441017" y="5401310"/>
              <a:ext cx="1456352" cy="115252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400">
                <a:solidFill>
                  <a:srgbClr val="FFFFFF"/>
                </a:solidFill>
              </a:endParaRPr>
            </a:p>
          </p:txBody>
        </p:sp>
        <p:sp>
          <p:nvSpPr>
            <p:cNvPr id="23" name="MH_Picture_5"/>
            <p:cNvSpPr/>
            <p:nvPr/>
          </p:nvSpPr>
          <p:spPr>
            <a:xfrm>
              <a:off x="8622030" y="4290694"/>
              <a:ext cx="2226310" cy="107442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400">
                <a:solidFill>
                  <a:srgbClr val="FFFFFF"/>
                </a:solidFill>
              </a:endParaRPr>
            </a:p>
          </p:txBody>
        </p:sp>
        <p:sp>
          <p:nvSpPr>
            <p:cNvPr id="24" name="MH_Picture_9"/>
            <p:cNvSpPr/>
            <p:nvPr/>
          </p:nvSpPr>
          <p:spPr>
            <a:xfrm>
              <a:off x="1564005" y="5402580"/>
              <a:ext cx="1781175" cy="1151255"/>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400">
                <a:solidFill>
                  <a:srgbClr val="FFFFFF"/>
                </a:solidFill>
              </a:endParaRPr>
            </a:p>
          </p:txBody>
        </p:sp>
        <p:sp>
          <p:nvSpPr>
            <p:cNvPr id="26" name="MH_Picture_10"/>
            <p:cNvSpPr/>
            <p:nvPr/>
          </p:nvSpPr>
          <p:spPr>
            <a:xfrm>
              <a:off x="3394710" y="5402580"/>
              <a:ext cx="1579245" cy="115125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400">
                <a:solidFill>
                  <a:srgbClr val="FFFFFF"/>
                </a:solidFill>
              </a:endParaRPr>
            </a:p>
          </p:txBody>
        </p:sp>
        <p:sp>
          <p:nvSpPr>
            <p:cNvPr id="27" name="MH_Picture_11"/>
            <p:cNvSpPr/>
            <p:nvPr/>
          </p:nvSpPr>
          <p:spPr>
            <a:xfrm>
              <a:off x="6984365" y="5402580"/>
              <a:ext cx="1577975" cy="1151255"/>
            </a:xfrm>
            <a:prstGeom prst="rect">
              <a:avLst/>
            </a:prstGeom>
            <a:solidFill>
              <a:srgbClr val="C6E0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400">
                <a:solidFill>
                  <a:srgbClr val="FFFFFF"/>
                </a:solidFill>
              </a:endParaRPr>
            </a:p>
          </p:txBody>
        </p:sp>
        <p:sp>
          <p:nvSpPr>
            <p:cNvPr id="28" name="MH_Other_3"/>
            <p:cNvSpPr/>
            <p:nvPr/>
          </p:nvSpPr>
          <p:spPr>
            <a:xfrm>
              <a:off x="8622030" y="5402580"/>
              <a:ext cx="2226945" cy="1151255"/>
            </a:xfrm>
            <a:prstGeom prst="rect">
              <a:avLst/>
            </a:prstGeom>
            <a:solidFill>
              <a:srgbClr val="4DCE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400">
                <a:solidFill>
                  <a:srgbClr val="FFFFFF"/>
                </a:solidFill>
              </a:endParaRPr>
            </a:p>
          </p:txBody>
        </p:sp>
        <p:sp>
          <p:nvSpPr>
            <p:cNvPr id="29" name="MH_SubTitle_1"/>
            <p:cNvSpPr txBox="1"/>
            <p:nvPr/>
          </p:nvSpPr>
          <p:spPr>
            <a:xfrm>
              <a:off x="3331210" y="3353435"/>
              <a:ext cx="1929130" cy="1873885"/>
            </a:xfrm>
            <a:prstGeom prst="rect">
              <a:avLst/>
            </a:prstGeom>
            <a:noFill/>
            <a:ln w="9525">
              <a:noFill/>
            </a:ln>
          </p:spPr>
          <p:txBody>
            <a:bodyPr wrap="none" anchor="ctr"/>
            <a:lstStyle/>
            <a:p>
              <a:pPr>
                <a:spcAft>
                  <a:spcPts val="600"/>
                </a:spcAft>
              </a:pPr>
              <a:r>
                <a:rPr lang="zh-CN" altLang="en-US" sz="2800" b="1" dirty="0">
                  <a:solidFill>
                    <a:srgbClr val="FFC000"/>
                  </a:solidFill>
                  <a:latin typeface="微软雅黑" panose="020B0503020204020204" pitchFamily="34" charset="-122"/>
                  <a:ea typeface="微软雅黑" panose="020B0503020204020204" pitchFamily="34" charset="-122"/>
                  <a:sym typeface="Gill Sans" charset="0"/>
                </a:rPr>
                <a:t>内容不端</a:t>
              </a:r>
              <a:endParaRPr lang="zh-CN" altLang="en-US" sz="2800" b="1" dirty="0">
                <a:solidFill>
                  <a:srgbClr val="FFC000"/>
                </a:solidFill>
                <a:latin typeface="微软雅黑" panose="020B0503020204020204" pitchFamily="34" charset="-122"/>
                <a:ea typeface="微软雅黑" panose="020B0503020204020204" pitchFamily="34" charset="-122"/>
                <a:sym typeface="Gill Sans" charset="0"/>
              </a:endParaRPr>
            </a:p>
            <a:p>
              <a:r>
                <a:rPr lang="zh-CN" altLang="en-US" dirty="0">
                  <a:solidFill>
                    <a:srgbClr val="000000"/>
                  </a:solidFill>
                  <a:latin typeface="微软雅黑" panose="020B0503020204020204" pitchFamily="34" charset="-122"/>
                  <a:ea typeface="微软雅黑" panose="020B0503020204020204" pitchFamily="34" charset="-122"/>
                  <a:sym typeface="Gill Sans" charset="0"/>
                </a:rPr>
                <a:t>论文本身可能存在</a:t>
              </a:r>
              <a:endParaRPr lang="zh-CN" altLang="en-US" dirty="0">
                <a:solidFill>
                  <a:srgbClr val="000000"/>
                </a:solidFill>
                <a:latin typeface="微软雅黑" panose="020B0503020204020204" pitchFamily="34" charset="-122"/>
                <a:ea typeface="微软雅黑" panose="020B0503020204020204" pitchFamily="34" charset="-122"/>
                <a:sym typeface="Gill Sans" charset="0"/>
              </a:endParaRPr>
            </a:p>
            <a:p>
              <a:r>
                <a:rPr lang="zh-CN" altLang="en-US" dirty="0">
                  <a:solidFill>
                    <a:srgbClr val="000000"/>
                  </a:solidFill>
                  <a:latin typeface="微软雅黑" panose="020B0503020204020204" pitchFamily="34" charset="-122"/>
                  <a:ea typeface="微软雅黑" panose="020B0503020204020204" pitchFamily="34" charset="-122"/>
                  <a:sym typeface="Gill Sans" charset="0"/>
                </a:rPr>
                <a:t>的不端行为</a:t>
              </a:r>
              <a:endParaRPr lang="zh-CN" altLang="en-US" dirty="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30" name="MH_SubTitle_1"/>
            <p:cNvSpPr txBox="1"/>
            <p:nvPr/>
          </p:nvSpPr>
          <p:spPr>
            <a:xfrm>
              <a:off x="5276578" y="3059874"/>
              <a:ext cx="3196590" cy="2386330"/>
            </a:xfrm>
            <a:prstGeom prst="rect">
              <a:avLst/>
            </a:prstGeom>
            <a:noFill/>
            <a:ln w="9525">
              <a:noFill/>
            </a:ln>
          </p:spPr>
          <p:txBody>
            <a:bodyPr wrap="none" anchor="ctr"/>
            <a:lstStyle/>
            <a:p>
              <a:pPr algn="r">
                <a:spcAft>
                  <a:spcPts val="600"/>
                </a:spcAft>
              </a:pPr>
              <a:r>
                <a:rPr lang="zh-CN" altLang="en-US" sz="2800" b="1" dirty="0">
                  <a:solidFill>
                    <a:srgbClr val="92D050"/>
                  </a:solidFill>
                  <a:latin typeface="微软雅黑" panose="020B0503020204020204" pitchFamily="34" charset="-122"/>
                  <a:ea typeface="微软雅黑" panose="020B0503020204020204" pitchFamily="34" charset="-122"/>
                  <a:sym typeface="Gill Sans" charset="0"/>
                </a:rPr>
                <a:t>过程不端</a:t>
              </a:r>
              <a:endParaRPr lang="zh-CN" altLang="en-US" sz="2800" b="1" dirty="0">
                <a:solidFill>
                  <a:srgbClr val="92D050"/>
                </a:solidFill>
                <a:latin typeface="微软雅黑" panose="020B0503020204020204" pitchFamily="34" charset="-122"/>
                <a:ea typeface="微软雅黑" panose="020B0503020204020204" pitchFamily="34" charset="-122"/>
                <a:sym typeface="Gill Sans" charset="0"/>
              </a:endParaRPr>
            </a:p>
            <a:p>
              <a:pPr algn="r"/>
              <a:r>
                <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论文在研究、撰写、</a:t>
              </a:r>
              <a:r>
                <a:rPr lang="zh-CN" altLang="en-US"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答辩过程</a:t>
              </a:r>
              <a:endParaRPr lang="en-US" altLang="zh-CN"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a:r>
                <a:rPr lang="zh-CN" altLang="en-US"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中可能</a:t>
              </a:r>
              <a:r>
                <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存在的不端行为</a:t>
              </a:r>
              <a:endParaRPr lang="zh-CN" altLang="en-US"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Shape 201"/>
            <p:cNvSpPr/>
            <p:nvPr/>
          </p:nvSpPr>
          <p:spPr>
            <a:xfrm>
              <a:off x="5609189" y="1880235"/>
              <a:ext cx="1778635" cy="1466952"/>
            </a:xfrm>
            <a:prstGeom prst="rect">
              <a:avLst/>
            </a:prstGeom>
            <a:noFill/>
            <a:ln w="9525">
              <a:noFill/>
            </a:ln>
          </p:spPr>
          <p:txBody>
            <a:bodyPr wrap="square" lIns="0" tIns="0" rIns="0" bIns="0" anchor="t">
              <a:spAutoFit/>
            </a:bodyPr>
            <a:lstStyle/>
            <a:p>
              <a:r>
                <a:rPr lang="zh-CN" altLang="en-US" sz="1600" spc="15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在文档中插入大量无关的内容，使检测时计算的“分子”变小或“分母”变大；或大段标准引用以降低</a:t>
              </a:r>
              <a:r>
                <a:rPr lang="en-US" altLang="zh-CN" sz="1600" spc="15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spc="15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去除引用后的检测比例</a:t>
              </a:r>
              <a:r>
                <a:rPr lang="en-US" altLang="zh-CN" sz="1600" spc="15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600" spc="15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Shape 201"/>
            <p:cNvSpPr/>
            <p:nvPr/>
          </p:nvSpPr>
          <p:spPr>
            <a:xfrm>
              <a:off x="8535562" y="3135187"/>
              <a:ext cx="2287269" cy="1047822"/>
            </a:xfrm>
            <a:prstGeom prst="rect">
              <a:avLst/>
            </a:prstGeom>
            <a:noFill/>
            <a:ln w="9525">
              <a:noFill/>
            </a:ln>
          </p:spPr>
          <p:txBody>
            <a:bodyPr wrap="square" lIns="0" tIns="0" rIns="0" bIns="0" anchor="t">
              <a:spAutoFit/>
            </a:bodyPr>
            <a:lstStyle/>
            <a:p>
              <a:r>
                <a:rPr lang="zh-CN" altLang="en-US" sz="1600" spc="150" dirty="0">
                  <a:solidFill>
                    <a:srgbClr val="000000">
                      <a:lumMod val="75000"/>
                      <a:lumOff val="25000"/>
                    </a:srgbClr>
                  </a:solidFill>
                  <a:latin typeface="微软雅黑" panose="020B0503020204020204" pitchFamily="34" charset="-122"/>
                  <a:ea typeface="微软雅黑" panose="020B0503020204020204" pitchFamily="34" charset="-122"/>
                  <a:sym typeface="微软雅黑" panose="020B0503020204020204" pitchFamily="34" charset="-122"/>
                </a:rPr>
                <a:t>用翻译软件，将已经撰写好的中文内容先翻译为某种外文，再翻译为中文，以改变原本的表达、语言、格式等</a:t>
              </a:r>
              <a:endParaRPr lang="zh-CN" altLang="en-US" sz="1600" spc="150" dirty="0">
                <a:solidFill>
                  <a:srgbClr val="000000">
                    <a:lumMod val="75000"/>
                    <a:lumOff val="2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Shape 201"/>
            <p:cNvSpPr/>
            <p:nvPr/>
          </p:nvSpPr>
          <p:spPr>
            <a:xfrm>
              <a:off x="8707120" y="1977257"/>
              <a:ext cx="2041525" cy="943040"/>
            </a:xfrm>
            <a:prstGeom prst="rect">
              <a:avLst/>
            </a:prstGeom>
            <a:noFill/>
            <a:ln w="9525">
              <a:noFill/>
            </a:ln>
          </p:spPr>
          <p:txBody>
            <a:bodyPr wrap="square" lIns="0" tIns="0" rIns="0" bIns="0" anchor="t">
              <a:spAutoFit/>
            </a:bodyPr>
            <a:lstStyle/>
            <a:p>
              <a:r>
                <a:rPr lang="zh-CN" altLang="en-US" b="1" spc="150" dirty="0">
                  <a:solidFill>
                    <a:srgbClr val="000000">
                      <a:lumMod val="75000"/>
                      <a:lumOff val="25000"/>
                    </a:srgbClr>
                  </a:solidFill>
                  <a:latin typeface="微软雅黑" panose="020B0503020204020204" pitchFamily="34" charset="-122"/>
                  <a:ea typeface="微软雅黑" panose="020B0503020204020204" pitchFamily="34" charset="-122"/>
                  <a:sym typeface="微软雅黑" panose="020B0503020204020204" pitchFamily="34" charset="-122"/>
                </a:rPr>
                <a:t>将文字内容转换为无法从外观上判别的图片，以减少文献字符数</a:t>
              </a:r>
              <a:endParaRPr lang="zh-CN" altLang="en-US" b="1" spc="150" dirty="0">
                <a:solidFill>
                  <a:srgbClr val="000000">
                    <a:lumMod val="75000"/>
                    <a:lumOff val="2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Shape 201"/>
            <p:cNvSpPr/>
            <p:nvPr/>
          </p:nvSpPr>
          <p:spPr>
            <a:xfrm>
              <a:off x="7461419" y="2219325"/>
              <a:ext cx="1067435" cy="471520"/>
            </a:xfrm>
            <a:prstGeom prst="rect">
              <a:avLst/>
            </a:prstGeom>
            <a:noFill/>
            <a:ln w="9525">
              <a:noFill/>
            </a:ln>
          </p:spPr>
          <p:txBody>
            <a:bodyPr wrap="square" lIns="0" tIns="0" rIns="0" bIns="0" anchor="t">
              <a:spAutoFit/>
            </a:bodyPr>
            <a:lstStyle/>
            <a:p>
              <a:pPr algn="ctr"/>
              <a:r>
                <a:rPr lang="zh-CN" altLang="en-US" b="1" spc="15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直接代写论文</a:t>
              </a:r>
              <a:endParaRPr lang="zh-CN" altLang="en-US" b="1" spc="15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Shape 201"/>
            <p:cNvSpPr/>
            <p:nvPr/>
          </p:nvSpPr>
          <p:spPr>
            <a:xfrm>
              <a:off x="8778566" y="4589780"/>
              <a:ext cx="1963420" cy="471520"/>
            </a:xfrm>
            <a:prstGeom prst="rect">
              <a:avLst/>
            </a:prstGeom>
            <a:noFill/>
            <a:ln w="9525">
              <a:noFill/>
            </a:ln>
          </p:spPr>
          <p:txBody>
            <a:bodyPr wrap="square" lIns="0" tIns="0" rIns="0" bIns="0" anchor="t">
              <a:spAutoFit/>
            </a:bodyPr>
            <a:lstStyle/>
            <a:p>
              <a:r>
                <a:rPr lang="zh-CN" altLang="en-US" b="1" spc="15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大幅抄袭教材、教参等书本内容</a:t>
              </a:r>
              <a:endParaRPr lang="zh-CN" altLang="en-US" b="1" spc="15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Shape 201"/>
            <p:cNvSpPr/>
            <p:nvPr/>
          </p:nvSpPr>
          <p:spPr>
            <a:xfrm>
              <a:off x="8698230" y="5513130"/>
              <a:ext cx="2150745" cy="943040"/>
            </a:xfrm>
            <a:prstGeom prst="rect">
              <a:avLst/>
            </a:prstGeom>
            <a:noFill/>
            <a:ln w="9525">
              <a:noFill/>
            </a:ln>
          </p:spPr>
          <p:txBody>
            <a:bodyPr wrap="square" lIns="0" tIns="0" rIns="0" bIns="0" anchor="t">
              <a:spAutoFit/>
            </a:bodyPr>
            <a:lstStyle/>
            <a:p>
              <a:r>
                <a:rPr lang="zh-CN" altLang="en-US" b="1" spc="150"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校内</a:t>
              </a:r>
              <a:r>
                <a:rPr lang="zh-CN" altLang="en-US" b="1" spc="15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不同专业互相抄袭，同专业同年级互相抄袭，同导师师兄弟间抄袭</a:t>
              </a:r>
              <a:endParaRPr lang="zh-CN" altLang="en-US" b="1" spc="15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Shape 201"/>
            <p:cNvSpPr/>
            <p:nvPr/>
          </p:nvSpPr>
          <p:spPr>
            <a:xfrm>
              <a:off x="7058025" y="5497151"/>
              <a:ext cx="1430655" cy="943040"/>
            </a:xfrm>
            <a:prstGeom prst="rect">
              <a:avLst/>
            </a:prstGeom>
            <a:noFill/>
            <a:ln w="9525">
              <a:noFill/>
            </a:ln>
          </p:spPr>
          <p:txBody>
            <a:bodyPr lIns="0" tIns="0" rIns="0" bIns="0" anchor="t">
              <a:spAutoFit/>
            </a:bodyPr>
            <a:lstStyle/>
            <a:p>
              <a:r>
                <a:rPr lang="zh-CN" altLang="en-US" b="1" dirty="0">
                  <a:solidFill>
                    <a:srgbClr val="000000">
                      <a:lumMod val="75000"/>
                      <a:lumOff val="25000"/>
                    </a:srgbClr>
                  </a:solidFill>
                  <a:latin typeface="微软雅黑" panose="020B0503020204020204" pitchFamily="34" charset="-122"/>
                  <a:ea typeface="微软雅黑" panose="020B0503020204020204" pitchFamily="34" charset="-122"/>
                  <a:sym typeface="微软雅黑" panose="020B0503020204020204" pitchFamily="34" charset="-122"/>
                </a:rPr>
                <a:t>将简体字、繁体字互换；</a:t>
              </a:r>
              <a:endParaRPr lang="zh-CN" altLang="en-US" b="1" dirty="0">
                <a:solidFill>
                  <a:srgbClr val="000000">
                    <a:lumMod val="75000"/>
                    <a:lumOff val="25000"/>
                  </a:srgb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a:solidFill>
                    <a:srgbClr val="000000">
                      <a:lumMod val="75000"/>
                      <a:lumOff val="25000"/>
                    </a:srgbClr>
                  </a:solidFill>
                  <a:latin typeface="微软雅黑" panose="020B0503020204020204" pitchFamily="34" charset="-122"/>
                  <a:ea typeface="微软雅黑" panose="020B0503020204020204" pitchFamily="34" charset="-122"/>
                  <a:sym typeface="微软雅黑" panose="020B0503020204020204" pitchFamily="34" charset="-122"/>
                </a:rPr>
                <a:t>相似表格与图片抄袭</a:t>
              </a:r>
              <a:endParaRPr lang="zh-CN" altLang="en-US" b="1" dirty="0">
                <a:solidFill>
                  <a:srgbClr val="000000">
                    <a:lumMod val="75000"/>
                    <a:lumOff val="2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Shape 201"/>
            <p:cNvSpPr/>
            <p:nvPr/>
          </p:nvSpPr>
          <p:spPr>
            <a:xfrm>
              <a:off x="5493453" y="5497152"/>
              <a:ext cx="1374126" cy="1047822"/>
            </a:xfrm>
            <a:prstGeom prst="rect">
              <a:avLst/>
            </a:prstGeom>
            <a:noFill/>
            <a:ln w="9525">
              <a:noFill/>
            </a:ln>
          </p:spPr>
          <p:txBody>
            <a:bodyPr wrap="square" lIns="0" tIns="0" rIns="0" bIns="0" anchor="t">
              <a:spAutoFit/>
            </a:bodyPr>
            <a:lstStyle/>
            <a:p>
              <a:pPr algn="just"/>
              <a:r>
                <a:rPr lang="zh-CN" altLang="en-US" sz="1600" b="1" spc="15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检测和送审、答辩时，提交不一致的论文版本，规避技术检测</a:t>
              </a:r>
              <a:endParaRPr lang="zh-CN" altLang="en-US" sz="1600" b="1" spc="15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MH_Picture_9"/>
            <p:cNvSpPr/>
            <p:nvPr/>
          </p:nvSpPr>
          <p:spPr>
            <a:xfrm>
              <a:off x="1563370" y="4486910"/>
              <a:ext cx="1781810" cy="85852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z="1400">
                <a:solidFill>
                  <a:srgbClr val="FFFFFF"/>
                </a:solidFill>
              </a:endParaRPr>
            </a:p>
          </p:txBody>
        </p:sp>
        <p:sp>
          <p:nvSpPr>
            <p:cNvPr id="4" name="Shape 201"/>
            <p:cNvSpPr/>
            <p:nvPr/>
          </p:nvSpPr>
          <p:spPr>
            <a:xfrm>
              <a:off x="1670050" y="1997075"/>
              <a:ext cx="1770380" cy="1593562"/>
            </a:xfrm>
            <a:prstGeom prst="rect">
              <a:avLst/>
            </a:prstGeom>
            <a:noFill/>
            <a:ln w="9525">
              <a:noFill/>
              <a:miter/>
            </a:ln>
          </p:spPr>
          <p:txBody>
            <a:bodyPr wrap="square" lIns="0" tIns="0" rIns="0" bIns="0">
              <a:spAutoFit/>
            </a:bodyPr>
            <a:lstStyle/>
            <a:p>
              <a:pPr fontAlgn="base">
                <a:lnSpc>
                  <a:spcPts val="2000"/>
                </a:lnSpc>
                <a:spcBef>
                  <a:spcPct val="0"/>
                </a:spcBef>
                <a:spcAft>
                  <a:spcPts val="600"/>
                </a:spcAft>
                <a:buFont typeface="Arial" panose="020B0604020202020204" pitchFamily="34" charset="0"/>
                <a:buNone/>
                <a:defRPr/>
              </a:pPr>
              <a:r>
                <a:rPr lang="zh-CN" altLang="en-US" sz="2000" b="1" spc="15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微软雅黑" panose="020B0503020204020204" pitchFamily="34" charset="-122"/>
                </a:rPr>
                <a:t>剽窃</a:t>
              </a:r>
              <a:endParaRPr lang="zh-CN" altLang="en-US" sz="2000" b="1" spc="15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1905" fontAlgn="base">
                <a:lnSpc>
                  <a:spcPts val="2000"/>
                </a:lnSpc>
                <a:spcBef>
                  <a:spcPct val="0"/>
                </a:spcBef>
                <a:spcAft>
                  <a:spcPct val="0"/>
                </a:spcAft>
                <a:buFont typeface="Wingdings" panose="05000000000000000000" pitchFamily="2" charset="2"/>
                <a:buNone/>
                <a:defRPr/>
              </a:pPr>
              <a:r>
                <a:rPr lang="zh-CN" altLang="en-US" b="1" spc="150" noProof="1">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剽窃数据</a:t>
              </a:r>
              <a:endParaRPr lang="zh-CN" altLang="en-US" b="1" spc="150" noProof="1">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1905" fontAlgn="base">
                <a:lnSpc>
                  <a:spcPts val="2000"/>
                </a:lnSpc>
                <a:spcBef>
                  <a:spcPct val="0"/>
                </a:spcBef>
                <a:spcAft>
                  <a:spcPct val="0"/>
                </a:spcAft>
                <a:buFont typeface="Wingdings" panose="05000000000000000000" pitchFamily="2" charset="2"/>
                <a:buNone/>
                <a:defRPr/>
              </a:pPr>
              <a:r>
                <a:rPr lang="zh-CN" altLang="en-US" b="1" spc="150" noProof="1">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剽窃实验方法</a:t>
              </a:r>
              <a:endParaRPr lang="zh-CN" altLang="en-US" b="1" spc="150" noProof="1">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1905" fontAlgn="base">
                <a:lnSpc>
                  <a:spcPts val="2000"/>
                </a:lnSpc>
                <a:spcBef>
                  <a:spcPct val="0"/>
                </a:spcBef>
                <a:spcAft>
                  <a:spcPct val="0"/>
                </a:spcAft>
                <a:buFont typeface="Wingdings" panose="05000000000000000000" pitchFamily="2" charset="2"/>
                <a:buNone/>
                <a:defRPr/>
              </a:pPr>
              <a:r>
                <a:rPr lang="zh-CN" altLang="en-US" b="1" spc="150" noProof="1">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大量剽窃文字表述</a:t>
              </a:r>
              <a:endParaRPr lang="zh-CN" altLang="en-US" b="1" spc="150" noProof="1">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1905" fontAlgn="base">
                <a:lnSpc>
                  <a:spcPts val="2000"/>
                </a:lnSpc>
                <a:spcBef>
                  <a:spcPct val="0"/>
                </a:spcBef>
                <a:spcAft>
                  <a:spcPct val="0"/>
                </a:spcAft>
                <a:buFont typeface="Wingdings" panose="05000000000000000000" pitchFamily="2" charset="2"/>
                <a:buNone/>
                <a:defRPr/>
              </a:pPr>
              <a:r>
                <a:rPr lang="zh-CN" altLang="en-US" b="1" spc="150" noProof="1">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剽窃未发表成果</a:t>
              </a:r>
              <a:endParaRPr lang="zh-CN" altLang="en-US" b="1" spc="150" noProof="1">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1905" fontAlgn="base">
                <a:lnSpc>
                  <a:spcPts val="2000"/>
                </a:lnSpc>
                <a:spcBef>
                  <a:spcPct val="0"/>
                </a:spcBef>
                <a:spcAft>
                  <a:spcPct val="0"/>
                </a:spcAft>
                <a:buFont typeface="Wingdings" panose="05000000000000000000" pitchFamily="2" charset="2"/>
                <a:buNone/>
                <a:defRPr/>
              </a:pPr>
              <a:r>
                <a:rPr lang="zh-CN" altLang="en-US" b="1" spc="150" noProof="1">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自我剽窃</a:t>
              </a:r>
              <a:endParaRPr lang="zh-CN" altLang="en-US" b="1" spc="150" noProof="1">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Shape 201"/>
            <p:cNvSpPr/>
            <p:nvPr/>
          </p:nvSpPr>
          <p:spPr>
            <a:xfrm>
              <a:off x="3514725" y="1926827"/>
              <a:ext cx="1459230" cy="1270484"/>
            </a:xfrm>
            <a:prstGeom prst="rect">
              <a:avLst/>
            </a:prstGeom>
            <a:noFill/>
            <a:ln w="9525">
              <a:noFill/>
              <a:miter/>
            </a:ln>
          </p:spPr>
          <p:txBody>
            <a:bodyPr wrap="square" lIns="0" tIns="0" rIns="0" bIns="0">
              <a:spAutoFit/>
            </a:bodyPr>
            <a:lstStyle/>
            <a:p>
              <a:pPr fontAlgn="base">
                <a:spcBef>
                  <a:spcPct val="0"/>
                </a:spcBef>
                <a:spcAft>
                  <a:spcPts val="600"/>
                </a:spcAft>
                <a:buFont typeface="Arial" panose="020B0604020202020204" pitchFamily="34" charset="0"/>
                <a:buNone/>
                <a:defRPr/>
              </a:pPr>
              <a:r>
                <a:rPr lang="zh-CN" altLang="en-US" sz="2000" b="1" spc="150" noProof="1">
                  <a:solidFill>
                    <a:srgbClr val="FFBF53">
                      <a:lumMod val="75000"/>
                    </a:srgbClr>
                  </a:solidFill>
                  <a:latin typeface="微软雅黑" panose="020B0503020204020204" pitchFamily="34" charset="-122"/>
                  <a:ea typeface="微软雅黑" panose="020B0503020204020204" pitchFamily="34" charset="-122"/>
                  <a:cs typeface="+mn-ea"/>
                  <a:sym typeface="微软雅黑" panose="020B0503020204020204" pitchFamily="34" charset="-122"/>
                </a:rPr>
                <a:t>伪造</a:t>
              </a:r>
              <a:endParaRPr lang="zh-CN" altLang="en-US" sz="2000" b="1" spc="150" noProof="1">
                <a:solidFill>
                  <a:srgbClr val="FFBF53">
                    <a:lumMod val="75000"/>
                  </a:srgb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1905" indent="-1905" fontAlgn="base">
                <a:spcBef>
                  <a:spcPct val="0"/>
                </a:spcBef>
                <a:spcAft>
                  <a:spcPct val="0"/>
                </a:spcAft>
                <a:buFont typeface="Wingdings" panose="05000000000000000000" pitchFamily="2" charset="2"/>
                <a:buNone/>
                <a:defRPr/>
              </a:pPr>
              <a:r>
                <a:rPr lang="zh-CN" altLang="en-US" b="1" spc="15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微软雅黑" panose="020B0503020204020204" pitchFamily="34" charset="-122"/>
                </a:rPr>
                <a:t>伪造观点</a:t>
              </a:r>
              <a:endParaRPr lang="zh-CN" altLang="en-US" b="1" spc="15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1905" indent="-1905" fontAlgn="base">
                <a:spcBef>
                  <a:spcPct val="0"/>
                </a:spcBef>
                <a:spcAft>
                  <a:spcPct val="0"/>
                </a:spcAft>
                <a:buFont typeface="Wingdings" panose="05000000000000000000" pitchFamily="2" charset="2"/>
                <a:buNone/>
                <a:defRPr/>
              </a:pPr>
              <a:r>
                <a:rPr lang="zh-CN" altLang="en-US" b="1" spc="15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微软雅黑" panose="020B0503020204020204" pitchFamily="34" charset="-122"/>
                </a:rPr>
                <a:t>伪造图像</a:t>
              </a:r>
              <a:endParaRPr lang="zh-CN" altLang="en-US" b="1" spc="15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1905" indent="-1905" fontAlgn="base">
                <a:spcBef>
                  <a:spcPct val="0"/>
                </a:spcBef>
                <a:spcAft>
                  <a:spcPct val="0"/>
                </a:spcAft>
                <a:buFont typeface="Wingdings" panose="05000000000000000000" pitchFamily="2" charset="2"/>
                <a:buNone/>
                <a:defRPr/>
              </a:pPr>
              <a:r>
                <a:rPr lang="zh-CN" altLang="en-US" b="1" spc="15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微软雅黑" panose="020B0503020204020204" pitchFamily="34" charset="-122"/>
                </a:rPr>
                <a:t>伪造数据</a:t>
              </a:r>
              <a:endParaRPr lang="zh-CN" altLang="en-US" b="1" spc="15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marL="1905" indent="-1905" fontAlgn="base">
                <a:spcBef>
                  <a:spcPct val="0"/>
                </a:spcBef>
                <a:spcAft>
                  <a:spcPct val="0"/>
                </a:spcAft>
                <a:buFont typeface="Wingdings" panose="05000000000000000000" pitchFamily="2" charset="2"/>
                <a:buNone/>
                <a:defRPr/>
              </a:pPr>
              <a:r>
                <a:rPr lang="zh-CN" altLang="en-US" b="1" spc="15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微软雅黑" panose="020B0503020204020204" pitchFamily="34" charset="-122"/>
                </a:rPr>
                <a:t>实验不可重复</a:t>
              </a:r>
              <a:endParaRPr lang="zh-CN" altLang="en-US" b="1" spc="15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 name="Shape 201"/>
            <p:cNvSpPr/>
            <p:nvPr/>
          </p:nvSpPr>
          <p:spPr>
            <a:xfrm>
              <a:off x="1736725" y="3997325"/>
              <a:ext cx="1343660" cy="261956"/>
            </a:xfrm>
            <a:prstGeom prst="rect">
              <a:avLst/>
            </a:prstGeom>
            <a:noFill/>
            <a:ln w="9525">
              <a:noFill/>
            </a:ln>
          </p:spPr>
          <p:txBody>
            <a:bodyPr lIns="0" tIns="0" rIns="0" bIns="0" anchor="t">
              <a:spAutoFit/>
            </a:bodyPr>
            <a:lstStyle/>
            <a:p>
              <a:pPr algn="ctr"/>
              <a:r>
                <a:rPr lang="zh-CN" altLang="en-US" sz="2000" b="1" dirty="0">
                  <a:solidFill>
                    <a:srgbClr val="000000">
                      <a:lumMod val="75000"/>
                      <a:lumOff val="25000"/>
                    </a:srgbClr>
                  </a:solidFill>
                  <a:latin typeface="微软雅黑" panose="020B0503020204020204" pitchFamily="34" charset="-122"/>
                  <a:ea typeface="微软雅黑" panose="020B0503020204020204" pitchFamily="34" charset="-122"/>
                  <a:sym typeface="微软雅黑" panose="020B0503020204020204" pitchFamily="34" charset="-122"/>
                </a:rPr>
                <a:t>篡    改</a:t>
              </a:r>
              <a:endParaRPr lang="zh-CN" altLang="en-US" sz="2000" b="1" dirty="0">
                <a:solidFill>
                  <a:srgbClr val="000000">
                    <a:lumMod val="75000"/>
                    <a:lumOff val="2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Shape 201"/>
            <p:cNvSpPr/>
            <p:nvPr/>
          </p:nvSpPr>
          <p:spPr>
            <a:xfrm>
              <a:off x="3514725" y="5840730"/>
              <a:ext cx="1342390" cy="261956"/>
            </a:xfrm>
            <a:prstGeom prst="rect">
              <a:avLst/>
            </a:prstGeom>
            <a:noFill/>
            <a:ln w="9525">
              <a:noFill/>
            </a:ln>
          </p:spPr>
          <p:txBody>
            <a:bodyPr lIns="0" tIns="0" rIns="0" bIns="0" anchor="t">
              <a:spAutoFit/>
            </a:bodyPr>
            <a:lstStyle/>
            <a:p>
              <a:pPr algn="ctr"/>
              <a:r>
                <a:rPr lang="zh-CN" altLang="en-US" sz="2000" b="1" spc="160" dirty="0">
                  <a:solidFill>
                    <a:srgbClr val="000000">
                      <a:lumMod val="75000"/>
                      <a:lumOff val="25000"/>
                    </a:srgbClr>
                  </a:solidFill>
                  <a:latin typeface="微软雅黑" panose="020B0503020204020204" pitchFamily="34" charset="-122"/>
                  <a:ea typeface="微软雅黑" panose="020B0503020204020204" pitchFamily="34" charset="-122"/>
                  <a:sym typeface="微软雅黑" panose="020B0503020204020204" pitchFamily="34" charset="-122"/>
                </a:rPr>
                <a:t>其他</a:t>
              </a:r>
              <a:endParaRPr lang="zh-CN" altLang="en-US" sz="2000" b="1" spc="160" dirty="0">
                <a:solidFill>
                  <a:srgbClr val="000000">
                    <a:lumMod val="75000"/>
                    <a:lumOff val="2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Shape 201"/>
            <p:cNvSpPr/>
            <p:nvPr/>
          </p:nvSpPr>
          <p:spPr>
            <a:xfrm>
              <a:off x="1662052" y="5812155"/>
              <a:ext cx="1575435" cy="523911"/>
            </a:xfrm>
            <a:prstGeom prst="rect">
              <a:avLst/>
            </a:prstGeom>
            <a:noFill/>
            <a:ln w="9525">
              <a:noFill/>
            </a:ln>
          </p:spPr>
          <p:txBody>
            <a:bodyPr wrap="square" lIns="0" tIns="0" rIns="0" bIns="0" anchor="t">
              <a:spAutoFit/>
            </a:bodyPr>
            <a:lstStyle/>
            <a:p>
              <a:pPr algn="ctr"/>
              <a:r>
                <a:rPr lang="zh-CN" altLang="en-US" sz="2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相关</a:t>
              </a:r>
              <a:r>
                <a:rPr lang="zh-CN" altLang="en-US" sz="2000" b="1"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研究伦理问题</a:t>
              </a:r>
              <a:endParaRPr lang="zh-CN" altLang="en-US" sz="2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Shape 201"/>
            <p:cNvSpPr/>
            <p:nvPr/>
          </p:nvSpPr>
          <p:spPr>
            <a:xfrm>
              <a:off x="1766570" y="4808855"/>
              <a:ext cx="1342390" cy="261956"/>
            </a:xfrm>
            <a:prstGeom prst="rect">
              <a:avLst/>
            </a:prstGeom>
            <a:noFill/>
            <a:ln w="9525">
              <a:noFill/>
            </a:ln>
          </p:spPr>
          <p:txBody>
            <a:bodyPr lIns="0" tIns="0" rIns="0" bIns="0" anchor="t">
              <a:spAutoFit/>
            </a:bodyPr>
            <a:lstStyle/>
            <a:p>
              <a:pPr algn="ctr"/>
              <a:r>
                <a:rPr lang="zh-CN" altLang="en-US" sz="2000" b="1" spc="15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版权问题</a:t>
              </a:r>
              <a:endParaRPr lang="zh-CN" altLang="en-US" sz="2000" b="1" spc="15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8" name="图片 7" descr="TIM图片20190828103832"/>
          <p:cNvPicPr>
            <a:picLocks noChangeAspect="1"/>
          </p:cNvPicPr>
          <p:nvPr/>
        </p:nvPicPr>
        <p:blipFill>
          <a:blip r:embed="rId1" cstate="print"/>
          <a:stretch>
            <a:fillRect/>
          </a:stretch>
        </p:blipFill>
        <p:spPr>
          <a:xfrm>
            <a:off x="2552700" y="2319020"/>
            <a:ext cx="7086600" cy="2219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1000">
        <p:pull/>
      </p:transition>
    </mc:Choice>
    <mc:Fallback>
      <p:transition spd="slow"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5"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6"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49" name="组合 48"/>
          <p:cNvGrpSpPr/>
          <p:nvPr/>
        </p:nvGrpSpPr>
        <p:grpSpPr>
          <a:xfrm>
            <a:off x="87657" y="267478"/>
            <a:ext cx="2883535" cy="607060"/>
            <a:chOff x="903371" y="249943"/>
            <a:chExt cx="2831223" cy="679699"/>
          </a:xfrm>
        </p:grpSpPr>
        <p:sp>
          <p:nvSpPr>
            <p:cNvPr id="50" name="任意多边形 4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51" name="任意多边形 5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52" name="标题 1"/>
          <p:cNvSpPr txBox="1"/>
          <p:nvPr/>
        </p:nvSpPr>
        <p:spPr>
          <a:xfrm>
            <a:off x="391518" y="373523"/>
            <a:ext cx="2661401" cy="795020"/>
          </a:xfrm>
          <a:prstGeom prst="rect">
            <a:avLst/>
          </a:prstGeom>
        </p:spPr>
        <p:txBody>
          <a:bodyPr lIns="91437" tIns="45718" rIns="91437" bIns="45718">
            <a:no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zh-CN" sz="2400" b="1" dirty="0">
                <a:solidFill>
                  <a:srgbClr val="3B68A1"/>
                </a:solidFill>
                <a:latin typeface="微软雅黑" panose="020B0503020204020204" pitchFamily="34" charset="-122"/>
                <a:ea typeface="微软雅黑" panose="020B0503020204020204" pitchFamily="34" charset="-122"/>
              </a:rPr>
              <a:t>学术不端的界定</a:t>
            </a:r>
            <a:endParaRPr lang="zh-CN" altLang="zh-CN" sz="2400" b="1" dirty="0">
              <a:solidFill>
                <a:srgbClr val="3B68A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706120" y="1402504"/>
            <a:ext cx="1853565" cy="4779010"/>
            <a:chOff x="14516" y="246"/>
            <a:chExt cx="3894" cy="10130"/>
          </a:xfrm>
          <a:noFill/>
          <a:effectLst>
            <a:reflection blurRad="6350" endPos="0" dist="50800" dir="5400000" sy="-100000" algn="bl" rotWithShape="0"/>
          </a:effectLst>
        </p:grpSpPr>
        <p:pic>
          <p:nvPicPr>
            <p:cNvPr id="2" name="图片 2" descr="1408890800921"/>
            <p:cNvPicPr>
              <a:picLocks noChangeAspect="1"/>
            </p:cNvPicPr>
            <p:nvPr/>
          </p:nvPicPr>
          <p:blipFill>
            <a:blip r:embed="rId1" cstate="print"/>
            <a:stretch>
              <a:fillRect/>
            </a:stretch>
          </p:blipFill>
          <p:spPr>
            <a:xfrm>
              <a:off x="14516" y="246"/>
              <a:ext cx="3891" cy="3445"/>
            </a:xfrm>
            <a:prstGeom prst="rect">
              <a:avLst/>
            </a:prstGeom>
          </p:spPr>
          <p:style>
            <a:lnRef idx="2">
              <a:schemeClr val="accent5"/>
            </a:lnRef>
            <a:fillRef idx="1">
              <a:schemeClr val="lt1"/>
            </a:fillRef>
            <a:effectRef idx="0">
              <a:schemeClr val="accent5"/>
            </a:effectRef>
            <a:fontRef idx="minor">
              <a:schemeClr val="dk1"/>
            </a:fontRef>
          </p:style>
        </p:pic>
        <p:pic>
          <p:nvPicPr>
            <p:cNvPr id="40" name="图片 4" descr="Img268311453"/>
            <p:cNvPicPr>
              <a:picLocks noChangeAspect="1"/>
            </p:cNvPicPr>
            <p:nvPr/>
          </p:nvPicPr>
          <p:blipFill>
            <a:blip r:embed="rId2" cstate="print"/>
            <a:stretch>
              <a:fillRect/>
            </a:stretch>
          </p:blipFill>
          <p:spPr>
            <a:xfrm>
              <a:off x="14516" y="6783"/>
              <a:ext cx="3894" cy="3593"/>
            </a:xfrm>
            <a:prstGeom prst="rect">
              <a:avLst/>
            </a:prstGeom>
          </p:spPr>
          <p:style>
            <a:lnRef idx="2">
              <a:schemeClr val="accent5"/>
            </a:lnRef>
            <a:fillRef idx="1">
              <a:schemeClr val="lt1"/>
            </a:fillRef>
            <a:effectRef idx="0">
              <a:schemeClr val="accent5"/>
            </a:effectRef>
            <a:fontRef idx="minor">
              <a:schemeClr val="dk1"/>
            </a:fontRef>
          </p:style>
        </p:pic>
        <p:pic>
          <p:nvPicPr>
            <p:cNvPr id="41" name="图片 5" descr="u=1214997153,3704698935&amp;fm=21&amp;gp=0"/>
            <p:cNvPicPr>
              <a:picLocks noChangeAspect="1"/>
            </p:cNvPicPr>
            <p:nvPr/>
          </p:nvPicPr>
          <p:blipFill>
            <a:blip r:embed="rId3" cstate="print"/>
            <a:stretch>
              <a:fillRect/>
            </a:stretch>
          </p:blipFill>
          <p:spPr>
            <a:xfrm>
              <a:off x="14516" y="3952"/>
              <a:ext cx="3894" cy="2595"/>
            </a:xfrm>
            <a:prstGeom prst="rect">
              <a:avLst/>
            </a:prstGeom>
          </p:spPr>
          <p:style>
            <a:lnRef idx="2">
              <a:schemeClr val="accent5"/>
            </a:lnRef>
            <a:fillRef idx="1">
              <a:schemeClr val="lt1"/>
            </a:fillRef>
            <a:effectRef idx="0">
              <a:schemeClr val="accent5"/>
            </a:effectRef>
            <a:fontRef idx="minor">
              <a:schemeClr val="dk1"/>
            </a:fontRef>
          </p:style>
        </p:pic>
      </p:grpSp>
      <p:sp>
        <p:nvSpPr>
          <p:cNvPr id="3" name="文本框 2"/>
          <p:cNvSpPr txBox="1"/>
          <p:nvPr/>
        </p:nvSpPr>
        <p:spPr>
          <a:xfrm>
            <a:off x="5410835" y="1000760"/>
            <a:ext cx="4500880" cy="398780"/>
          </a:xfrm>
          <a:prstGeom prst="rect">
            <a:avLst/>
          </a:prstGeom>
          <a:noFill/>
        </p:spPr>
        <p:txBody>
          <a:bodyPr wrap="none" rtlCol="0" anchor="t">
            <a:spAutoFit/>
          </a:bodyPr>
          <a:lstStyle/>
          <a:p>
            <a:pPr algn="l"/>
            <a:r>
              <a:rPr lang="zh-CN" altLang="en-US" sz="2000" b="1">
                <a:latin typeface="微软雅黑" panose="020B0503020204020204" pitchFamily="34" charset="-122"/>
                <a:ea typeface="微软雅黑" panose="020B0503020204020204" pitchFamily="34" charset="-122"/>
                <a:sym typeface="+mn-ea"/>
              </a:rPr>
              <a:t>高等学校预防与处理学术不端行为办法</a:t>
            </a:r>
            <a:endParaRPr lang="zh-CN" altLang="en-US" sz="2000"/>
          </a:p>
        </p:txBody>
      </p:sp>
      <p:sp>
        <p:nvSpPr>
          <p:cNvPr id="25" name="标题 5"/>
          <p:cNvSpPr txBox="1"/>
          <p:nvPr/>
        </p:nvSpPr>
        <p:spPr>
          <a:xfrm>
            <a:off x="3402295" y="1595144"/>
            <a:ext cx="8547100" cy="5002213"/>
          </a:xfrm>
          <a:prstGeom prst="rect">
            <a:avLst/>
          </a:prstGeom>
          <a:noFill/>
          <a:ln w="9525">
            <a:noFill/>
            <a:miter/>
          </a:ln>
        </p:spPr>
        <p:txBody>
          <a:bodyPr vert="horz" wrap="square" anchor="b"/>
          <a:lstStyle/>
          <a:p>
            <a:pPr algn="ctr">
              <a:lnSpc>
                <a:spcPct val="170000"/>
              </a:lnSpc>
              <a:buFont typeface="Wingdings" panose="05000000000000000000" charset="0"/>
              <a:buNone/>
            </a:pPr>
            <a:endParaRPr lang="zh-CN" altLang="en-US" sz="1400" noProof="1">
              <a:latin typeface="微软雅黑" panose="020B0503020204020204" pitchFamily="34" charset="-122"/>
              <a:ea typeface="微软雅黑" panose="020B0503020204020204" pitchFamily="34" charset="-122"/>
            </a:endParaRPr>
          </a:p>
          <a:p>
            <a:pPr algn="ctr">
              <a:lnSpc>
                <a:spcPct val="170000"/>
              </a:lnSpc>
              <a:buFont typeface="Wingdings" panose="05000000000000000000" charset="0"/>
              <a:buNone/>
            </a:pPr>
            <a:r>
              <a:rPr lang="zh-CN" altLang="en-US" sz="1400" noProof="1">
                <a:latin typeface="微软雅黑" panose="020B0503020204020204" pitchFamily="34" charset="-122"/>
                <a:ea typeface="微软雅黑" panose="020B0503020204020204" pitchFamily="34" charset="-122"/>
                <a:cs typeface="+mn-cs"/>
              </a:rPr>
              <a:t>2016年9月1日起施行</a:t>
            </a:r>
            <a:endParaRPr lang="zh-CN" altLang="en-US" sz="1400" noProof="1">
              <a:latin typeface="微软雅黑" panose="020B0503020204020204" pitchFamily="34" charset="-122"/>
              <a:ea typeface="微软雅黑" panose="020B0503020204020204" pitchFamily="34" charset="-122"/>
            </a:endParaRPr>
          </a:p>
          <a:p>
            <a:pPr>
              <a:lnSpc>
                <a:spcPct val="150000"/>
              </a:lnSpc>
              <a:buFont typeface="Wingdings" panose="05000000000000000000" charset="0"/>
              <a:buNone/>
            </a:pPr>
            <a:r>
              <a:rPr lang="zh-CN" altLang="en-US" noProof="1">
                <a:latin typeface="微软雅黑" panose="020B0503020204020204" pitchFamily="34" charset="-122"/>
                <a:ea typeface="微软雅黑" panose="020B0503020204020204" pitchFamily="34" charset="-122"/>
                <a:cs typeface="+mn-cs"/>
              </a:rPr>
              <a:t>      </a:t>
            </a:r>
            <a:r>
              <a:rPr lang="zh-CN" altLang="en-US" sz="1900" noProof="1">
                <a:latin typeface="微软雅黑" panose="020B0503020204020204" pitchFamily="34" charset="-122"/>
                <a:ea typeface="微软雅黑" panose="020B0503020204020204" pitchFamily="34" charset="-122"/>
                <a:cs typeface="+mn-cs"/>
              </a:rPr>
              <a:t>  第二十七条　经调查，确认被举报人在科学研究及相关活动中有下列行为之一的，应当认定为构成</a:t>
            </a:r>
            <a:r>
              <a:rPr lang="zh-CN" altLang="en-US" sz="1900" b="1" noProof="1">
                <a:solidFill>
                  <a:srgbClr val="FF0000"/>
                </a:solidFill>
                <a:latin typeface="微软雅黑" panose="020B0503020204020204" pitchFamily="34" charset="-122"/>
                <a:ea typeface="微软雅黑" panose="020B0503020204020204" pitchFamily="34" charset="-122"/>
                <a:cs typeface="+mn-cs"/>
              </a:rPr>
              <a:t>学术不端行为</a:t>
            </a:r>
            <a:r>
              <a:rPr lang="zh-CN" altLang="en-US" sz="1900" noProof="1">
                <a:latin typeface="微软雅黑" panose="020B0503020204020204" pitchFamily="34" charset="-122"/>
                <a:ea typeface="微软雅黑" panose="020B0503020204020204" pitchFamily="34" charset="-122"/>
                <a:cs typeface="+mn-cs"/>
              </a:rPr>
              <a:t>：</a:t>
            </a:r>
            <a:endParaRPr lang="zh-CN" altLang="en-US" sz="1900" noProof="1">
              <a:latin typeface="微软雅黑" panose="020B0503020204020204" pitchFamily="34" charset="-122"/>
              <a:ea typeface="微软雅黑" panose="020B0503020204020204" pitchFamily="34" charset="-122"/>
              <a:cs typeface="+mn-cs"/>
            </a:endParaRPr>
          </a:p>
          <a:p>
            <a:pPr fontAlgn="auto">
              <a:lnSpc>
                <a:spcPct val="150000"/>
              </a:lnSpc>
            </a:pPr>
            <a:r>
              <a:rPr lang="zh-CN" altLang="en-US" sz="1900" noProof="1">
                <a:latin typeface="微软雅黑" panose="020B0503020204020204" pitchFamily="34" charset="-122"/>
                <a:ea typeface="微软雅黑" panose="020B0503020204020204" pitchFamily="34" charset="-122"/>
                <a:cs typeface="+mn-cs"/>
              </a:rPr>
              <a:t>        （一）剽窃、抄袭、侵占他人学术成果；</a:t>
            </a:r>
            <a:endParaRPr lang="en-US" altLang="zh-CN" sz="1900" noProof="1">
              <a:latin typeface="微软雅黑" panose="020B0503020204020204" pitchFamily="34" charset="-122"/>
              <a:ea typeface="微软雅黑" panose="020B0503020204020204" pitchFamily="34" charset="-122"/>
              <a:cs typeface="+mn-cs"/>
            </a:endParaRPr>
          </a:p>
          <a:p>
            <a:pPr fontAlgn="auto">
              <a:lnSpc>
                <a:spcPct val="150000"/>
              </a:lnSpc>
            </a:pPr>
            <a:r>
              <a:rPr lang="en-US" altLang="zh-CN" sz="1900" noProof="1">
                <a:latin typeface="微软雅黑" panose="020B0503020204020204" pitchFamily="34" charset="-122"/>
                <a:ea typeface="微软雅黑" panose="020B0503020204020204" pitchFamily="34" charset="-122"/>
              </a:rPr>
              <a:t>        </a:t>
            </a:r>
            <a:r>
              <a:rPr lang="zh-CN" altLang="en-US" sz="1900" noProof="1">
                <a:latin typeface="微软雅黑" panose="020B0503020204020204" pitchFamily="34" charset="-122"/>
                <a:ea typeface="微软雅黑" panose="020B0503020204020204" pitchFamily="34" charset="-122"/>
              </a:rPr>
              <a:t>（二）</a:t>
            </a:r>
            <a:r>
              <a:rPr lang="zh-CN" altLang="en-US" sz="1900" noProof="1">
                <a:latin typeface="微软雅黑" panose="020B0503020204020204" pitchFamily="34" charset="-122"/>
                <a:ea typeface="微软雅黑" panose="020B0503020204020204" pitchFamily="34" charset="-122"/>
                <a:cs typeface="+mn-cs"/>
              </a:rPr>
              <a:t>篡改他人研究成果；</a:t>
            </a:r>
            <a:endParaRPr lang="zh-CN" altLang="en-US" sz="1900" noProof="1">
              <a:latin typeface="微软雅黑" panose="020B0503020204020204" pitchFamily="34" charset="-122"/>
              <a:ea typeface="微软雅黑" panose="020B0503020204020204" pitchFamily="34" charset="-122"/>
              <a:cs typeface="+mn-cs"/>
            </a:endParaRPr>
          </a:p>
          <a:p>
            <a:pPr fontAlgn="auto">
              <a:lnSpc>
                <a:spcPct val="150000"/>
              </a:lnSpc>
            </a:pPr>
            <a:r>
              <a:rPr lang="zh-CN" altLang="en-US" sz="1900" noProof="1">
                <a:latin typeface="微软雅黑" panose="020B0503020204020204" pitchFamily="34" charset="-122"/>
                <a:ea typeface="微软雅黑" panose="020B0503020204020204" pitchFamily="34" charset="-122"/>
                <a:cs typeface="+mn-cs"/>
              </a:rPr>
              <a:t>        （三）伪造科研数据、资料、文献、注释，捏造事实、编造虚假研究成果；</a:t>
            </a:r>
            <a:endParaRPr lang="zh-CN" altLang="en-US" sz="1900" noProof="1">
              <a:latin typeface="微软雅黑" panose="020B0503020204020204" pitchFamily="34" charset="-122"/>
              <a:ea typeface="微软雅黑" panose="020B0503020204020204" pitchFamily="34" charset="-122"/>
              <a:cs typeface="+mn-cs"/>
            </a:endParaRPr>
          </a:p>
          <a:p>
            <a:pPr fontAlgn="auto">
              <a:lnSpc>
                <a:spcPct val="150000"/>
              </a:lnSpc>
            </a:pPr>
            <a:r>
              <a:rPr lang="zh-CN" altLang="en-US" sz="1900" noProof="1">
                <a:latin typeface="微软雅黑" panose="020B0503020204020204" pitchFamily="34" charset="-122"/>
                <a:ea typeface="微软雅黑" panose="020B0503020204020204" pitchFamily="34" charset="-122"/>
                <a:cs typeface="+mn-cs"/>
              </a:rPr>
              <a:t>        （四）未参加研究而在成果中署名，未经许可不当使用他人署名，虚构合作者或未参加研究而署名。</a:t>
            </a:r>
            <a:endParaRPr lang="zh-CN" altLang="en-US" sz="1900" noProof="1">
              <a:latin typeface="微软雅黑" panose="020B0503020204020204" pitchFamily="34" charset="-122"/>
              <a:ea typeface="微软雅黑" panose="020B0503020204020204" pitchFamily="34" charset="-122"/>
              <a:cs typeface="+mn-cs"/>
            </a:endParaRPr>
          </a:p>
          <a:p>
            <a:pPr fontAlgn="auto">
              <a:lnSpc>
                <a:spcPct val="150000"/>
              </a:lnSpc>
            </a:pPr>
            <a:r>
              <a:rPr lang="zh-CN" altLang="en-US" sz="1900" noProof="1">
                <a:latin typeface="微软雅黑" panose="020B0503020204020204" pitchFamily="34" charset="-122"/>
                <a:ea typeface="微软雅黑" panose="020B0503020204020204" pitchFamily="34" charset="-122"/>
                <a:cs typeface="+mn-cs"/>
              </a:rPr>
              <a:t>        （五）在申报课题、申请学位等过程中提供虚假学术信息；</a:t>
            </a:r>
            <a:endParaRPr lang="zh-CN" altLang="en-US" sz="1900" noProof="1">
              <a:latin typeface="微软雅黑" panose="020B0503020204020204" pitchFamily="34" charset="-122"/>
              <a:ea typeface="微软雅黑" panose="020B0503020204020204" pitchFamily="34" charset="-122"/>
              <a:cs typeface="+mn-cs"/>
            </a:endParaRPr>
          </a:p>
          <a:p>
            <a:pPr fontAlgn="auto">
              <a:lnSpc>
                <a:spcPct val="150000"/>
              </a:lnSpc>
            </a:pPr>
            <a:r>
              <a:rPr lang="zh-CN" altLang="en-US" sz="1900" noProof="1">
                <a:latin typeface="微软雅黑" panose="020B0503020204020204" pitchFamily="34" charset="-122"/>
                <a:ea typeface="微软雅黑" panose="020B0503020204020204" pitchFamily="34" charset="-122"/>
                <a:cs typeface="+mn-cs"/>
              </a:rPr>
              <a:t>        （六）买卖论文、由他人代写或者为他人代写论文；</a:t>
            </a:r>
            <a:endParaRPr lang="zh-CN" altLang="en-US" sz="1900" noProof="1">
              <a:latin typeface="微软雅黑" panose="020B0503020204020204" pitchFamily="34" charset="-122"/>
              <a:ea typeface="微软雅黑" panose="020B0503020204020204" pitchFamily="34" charset="-122"/>
              <a:cs typeface="+mn-cs"/>
            </a:endParaRPr>
          </a:p>
          <a:p>
            <a:pPr fontAlgn="auto">
              <a:lnSpc>
                <a:spcPct val="150000"/>
              </a:lnSpc>
            </a:pPr>
            <a:r>
              <a:rPr lang="zh-CN" altLang="en-US" sz="1900" noProof="1">
                <a:latin typeface="微软雅黑" panose="020B0503020204020204" pitchFamily="34" charset="-122"/>
                <a:ea typeface="微软雅黑" panose="020B0503020204020204" pitchFamily="34" charset="-122"/>
                <a:cs typeface="+mn-cs"/>
              </a:rPr>
              <a:t>        （七）其他根据相关机构规定属于学术不端的行为。</a:t>
            </a:r>
            <a:endParaRPr lang="zh-CN" altLang="en-US" sz="1900" b="1" noProof="1">
              <a:solidFill>
                <a:schemeClr val="accent5">
                  <a:lumMod val="50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cs"/>
              <a:sym typeface="Gill Sans" charset="0"/>
            </a:endParaRPr>
          </a:p>
        </p:txBody>
      </p:sp>
      <p:pic>
        <p:nvPicPr>
          <p:cNvPr id="42" name="图片 3"/>
          <p:cNvPicPr>
            <a:picLocks noChangeAspect="1"/>
          </p:cNvPicPr>
          <p:nvPr/>
        </p:nvPicPr>
        <p:blipFill>
          <a:blip r:embed="rId4" cstate="print">
            <a:clrChange>
              <a:clrFrom>
                <a:srgbClr val="FFFFFF">
                  <a:alpha val="100000"/>
                </a:srgbClr>
              </a:clrFrom>
              <a:clrTo>
                <a:srgbClr val="FFFFFF">
                  <a:alpha val="100000"/>
                  <a:alpha val="0"/>
                </a:srgbClr>
              </a:clrTo>
            </a:clrChange>
          </a:blip>
          <a:stretch>
            <a:fillRect/>
          </a:stretch>
        </p:blipFill>
        <p:spPr>
          <a:xfrm>
            <a:off x="6158865" y="1531620"/>
            <a:ext cx="3004820" cy="409575"/>
          </a:xfrm>
          <a:prstGeom prst="rect">
            <a:avLst/>
          </a:prstGeom>
          <a:noFill/>
          <a:ln w="9525">
            <a:noFill/>
          </a:ln>
        </p:spPr>
      </p:pic>
      <p:pic>
        <p:nvPicPr>
          <p:cNvPr id="5" name="图片 4"/>
          <p:cNvPicPr>
            <a:picLocks noChangeAspect="1"/>
          </p:cNvPicPr>
          <p:nvPr/>
        </p:nvPicPr>
        <p:blipFill>
          <a:blip r:embed="rId5" cstate="print"/>
          <a:stretch>
            <a:fillRect/>
          </a:stretch>
        </p:blipFill>
        <p:spPr>
          <a:xfrm>
            <a:off x="2451735" y="615315"/>
            <a:ext cx="7200900" cy="6086475"/>
          </a:xfrm>
          <a:prstGeom prst="rect">
            <a:avLst/>
          </a:prstGeom>
        </p:spPr>
      </p:pic>
      <p:pic>
        <p:nvPicPr>
          <p:cNvPr id="6" name="图片 5"/>
          <p:cNvPicPr>
            <a:picLocks noChangeAspect="1"/>
          </p:cNvPicPr>
          <p:nvPr/>
        </p:nvPicPr>
        <p:blipFill>
          <a:blip r:embed="rId6" cstate="print"/>
          <a:stretch>
            <a:fillRect/>
          </a:stretch>
        </p:blipFill>
        <p:spPr>
          <a:xfrm>
            <a:off x="2610485" y="1819275"/>
            <a:ext cx="6972300" cy="3219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1000">
        <p:pull/>
      </p:transition>
    </mc:Choice>
    <mc:Fallback>
      <p:transition spd="slow"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0"/>
            <a:ext cx="3193527" cy="6858000"/>
          </a:xfrm>
          <a:prstGeom prst="rect">
            <a:avLst/>
          </a:prstGeom>
          <a:blipFill dpi="0" rotWithShape="1">
            <a:blip r:embed="rId1" cstate="print"/>
            <a:srcRect/>
            <a:tile tx="0" ty="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2030935" y="2124850"/>
            <a:ext cx="2267130" cy="2266308"/>
            <a:chOff x="304800" y="673100"/>
            <a:chExt cx="4000500" cy="4000500"/>
          </a:xfrm>
          <a:effectLst>
            <a:outerShdw blurRad="444500" dist="228600" dir="6840000" sx="98000" sy="98000" algn="tr" rotWithShape="0">
              <a:prstClr val="black">
                <a:alpha val="64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sp>
          <p:nvSpPr>
            <p:cNvPr id="59" name="椭圆 58"/>
            <p:cNvSpPr/>
            <p:nvPr/>
          </p:nvSpPr>
          <p:spPr>
            <a:xfrm>
              <a:off x="392113" y="760413"/>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anose="020B0503020204020204" pitchFamily="34" charset="-122"/>
              </a:endParaRPr>
            </a:p>
          </p:txBody>
        </p:sp>
      </p:grpSp>
      <p:sp>
        <p:nvSpPr>
          <p:cNvPr id="60" name="TextBox 59"/>
          <p:cNvSpPr txBox="1"/>
          <p:nvPr/>
        </p:nvSpPr>
        <p:spPr>
          <a:xfrm>
            <a:off x="2289866" y="2665976"/>
            <a:ext cx="1697829" cy="1046404"/>
          </a:xfrm>
          <a:prstGeom prst="rect">
            <a:avLst/>
          </a:prstGeom>
          <a:noFill/>
        </p:spPr>
        <p:txBody>
          <a:bodyPr wrap="none" lIns="91404" tIns="45702" rIns="91404" bIns="45702" rtlCol="0">
            <a:spAutoFit/>
          </a:bodyPr>
          <a:lstStyle/>
          <a:p>
            <a:pPr algn="ctr"/>
            <a:r>
              <a:rPr lang="zh-CN" altLang="en-US" sz="6200" b="1" spc="-300" dirty="0">
                <a:solidFill>
                  <a:srgbClr val="3B68A1"/>
                </a:solidFill>
                <a:latin typeface="微软雅黑" panose="020B0503020204020204" pitchFamily="34" charset="-122"/>
                <a:ea typeface="微软雅黑" panose="020B0503020204020204" pitchFamily="34" charset="-122"/>
              </a:rPr>
              <a:t>目录</a:t>
            </a:r>
            <a:endParaRPr lang="zh-CN" altLang="en-US" sz="6200" b="1" spc="-300" dirty="0">
              <a:solidFill>
                <a:srgbClr val="3B68A1"/>
              </a:solidFill>
              <a:latin typeface="微软雅黑" panose="020B0503020204020204" pitchFamily="34" charset="-122"/>
              <a:ea typeface="微软雅黑" panose="020B0503020204020204" pitchFamily="34" charset="-122"/>
            </a:endParaRPr>
          </a:p>
        </p:txBody>
      </p:sp>
      <p:sp>
        <p:nvSpPr>
          <p:cNvPr id="61" name="圆角矩形 5">
            <a:hlinkClick r:id="rId2" action="ppaction://hlinksldjump"/>
          </p:cNvPr>
          <p:cNvSpPr/>
          <p:nvPr/>
        </p:nvSpPr>
        <p:spPr>
          <a:xfrm>
            <a:off x="6329523" y="1185064"/>
            <a:ext cx="3687927" cy="920766"/>
          </a:xfrm>
          <a:custGeom>
            <a:avLst/>
            <a:gdLst/>
            <a:ahLst/>
            <a:cxnLst/>
            <a:rect l="l" t="t" r="r" b="b"/>
            <a:pathLst>
              <a:path w="3687927" h="920766">
                <a:moveTo>
                  <a:pt x="123779" y="0"/>
                </a:moveTo>
                <a:lnTo>
                  <a:pt x="3227544" y="0"/>
                </a:lnTo>
                <a:cubicBezTo>
                  <a:pt x="3481807" y="0"/>
                  <a:pt x="3687927" y="206120"/>
                  <a:pt x="3687927" y="460383"/>
                </a:cubicBezTo>
                <a:lnTo>
                  <a:pt x="3687926" y="460383"/>
                </a:lnTo>
                <a:cubicBezTo>
                  <a:pt x="3687926" y="714646"/>
                  <a:pt x="3481806" y="920766"/>
                  <a:pt x="3227543" y="920766"/>
                </a:cubicBezTo>
                <a:lnTo>
                  <a:pt x="283332" y="920765"/>
                </a:lnTo>
                <a:cubicBezTo>
                  <a:pt x="213464" y="583590"/>
                  <a:pt x="116696" y="278992"/>
                  <a:pt x="0" y="18975"/>
                </a:cubicBezTo>
                <a:cubicBezTo>
                  <a:pt x="38994" y="5918"/>
                  <a:pt x="80696" y="0"/>
                  <a:pt x="123779" y="0"/>
                </a:cubicBezTo>
                <a:close/>
              </a:path>
            </a:pathLst>
          </a:custGeom>
          <a:solidFill>
            <a:srgbClr val="3B68A1"/>
          </a:solidFill>
          <a:ln w="28575">
            <a:noFill/>
          </a:ln>
          <a:effectLst>
            <a:outerShdw blurRad="279400" dist="139700" dir="2700000" sx="75000" sy="75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圆角矩形 6">
            <a:hlinkClick r:id="rId2" action="ppaction://hlinksldjump"/>
          </p:cNvPr>
          <p:cNvSpPr/>
          <p:nvPr/>
        </p:nvSpPr>
        <p:spPr>
          <a:xfrm>
            <a:off x="6654553" y="2344084"/>
            <a:ext cx="3362896" cy="920766"/>
          </a:xfrm>
          <a:custGeom>
            <a:avLst/>
            <a:gdLst/>
            <a:ahLst/>
            <a:cxnLst/>
            <a:rect l="l" t="t" r="r" b="b"/>
            <a:pathLst>
              <a:path w="3362896" h="920766">
                <a:moveTo>
                  <a:pt x="0" y="0"/>
                </a:moveTo>
                <a:lnTo>
                  <a:pt x="2902513" y="0"/>
                </a:lnTo>
                <a:cubicBezTo>
                  <a:pt x="3156776" y="0"/>
                  <a:pt x="3362896" y="206120"/>
                  <a:pt x="3362896" y="460383"/>
                </a:cubicBezTo>
                <a:lnTo>
                  <a:pt x="3362895" y="460383"/>
                </a:lnTo>
                <a:cubicBezTo>
                  <a:pt x="3362895" y="714646"/>
                  <a:pt x="3156775" y="920766"/>
                  <a:pt x="2902512" y="920766"/>
                </a:cubicBezTo>
                <a:lnTo>
                  <a:pt x="94683" y="920765"/>
                </a:lnTo>
                <a:cubicBezTo>
                  <a:pt x="84380" y="598086"/>
                  <a:pt x="51849" y="288789"/>
                  <a:pt x="0" y="0"/>
                </a:cubicBezTo>
                <a:close/>
              </a:path>
            </a:pathLst>
          </a:custGeom>
          <a:solidFill>
            <a:srgbClr val="F79E5A"/>
          </a:solidFill>
          <a:ln w="28575">
            <a:noFill/>
          </a:ln>
          <a:effectLst>
            <a:outerShdw blurRad="279400" dist="139700" dir="2700000" sx="75000" sy="75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7">
            <a:hlinkClick r:id="rId2" action="ppaction://hlinksldjump"/>
          </p:cNvPr>
          <p:cNvSpPr/>
          <p:nvPr/>
        </p:nvSpPr>
        <p:spPr>
          <a:xfrm>
            <a:off x="6698135" y="3503104"/>
            <a:ext cx="3319314" cy="920766"/>
          </a:xfrm>
          <a:custGeom>
            <a:avLst/>
            <a:gdLst/>
            <a:ahLst/>
            <a:cxnLst/>
            <a:rect l="l" t="t" r="r" b="b"/>
            <a:pathLst>
              <a:path w="3319314" h="920766">
                <a:moveTo>
                  <a:pt x="56448" y="0"/>
                </a:moveTo>
                <a:lnTo>
                  <a:pt x="2858931" y="0"/>
                </a:lnTo>
                <a:cubicBezTo>
                  <a:pt x="3113194" y="0"/>
                  <a:pt x="3319314" y="206120"/>
                  <a:pt x="3319314" y="460383"/>
                </a:cubicBezTo>
                <a:lnTo>
                  <a:pt x="3319313" y="460383"/>
                </a:lnTo>
                <a:cubicBezTo>
                  <a:pt x="3319313" y="714646"/>
                  <a:pt x="3113193" y="920766"/>
                  <a:pt x="2858930" y="920766"/>
                </a:cubicBezTo>
                <a:lnTo>
                  <a:pt x="0" y="920765"/>
                </a:lnTo>
                <a:cubicBezTo>
                  <a:pt x="37555" y="636357"/>
                  <a:pt x="57007" y="335742"/>
                  <a:pt x="57007" y="24904"/>
                </a:cubicBezTo>
                <a:cubicBezTo>
                  <a:pt x="57007" y="16595"/>
                  <a:pt x="56993" y="8293"/>
                  <a:pt x="56448" y="0"/>
                </a:cubicBezTo>
                <a:close/>
              </a:path>
            </a:pathLst>
          </a:custGeom>
          <a:solidFill>
            <a:srgbClr val="4DCEB8"/>
          </a:solidFill>
          <a:ln w="28575">
            <a:noFill/>
          </a:ln>
          <a:effectLst>
            <a:outerShdw blurRad="279400" dist="139700" dir="2700000" sx="75000" sy="75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5236281" y="1130953"/>
            <a:ext cx="1026011" cy="1026009"/>
          </a:xfrm>
          <a:prstGeom prst="ellipse">
            <a:avLst/>
          </a:prstGeom>
          <a:gradFill>
            <a:gsLst>
              <a:gs pos="34000">
                <a:schemeClr val="bg1"/>
              </a:gs>
              <a:gs pos="96000">
                <a:srgbClr val="DBDBDD"/>
              </a:gs>
            </a:gsLst>
            <a:path path="circle">
              <a:fillToRect l="100000" t="100000"/>
            </a:path>
          </a:gradFill>
          <a:ln w="19050">
            <a:solidFill>
              <a:schemeClr val="bg1"/>
            </a:solidFill>
          </a:ln>
          <a:effectLst>
            <a:outerShdw blurRad="254000" dist="88900" dir="7200000" sx="92000" sy="92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66" name="椭圆 65"/>
          <p:cNvSpPr/>
          <p:nvPr/>
        </p:nvSpPr>
        <p:spPr>
          <a:xfrm>
            <a:off x="5263982" y="2266130"/>
            <a:ext cx="1026011" cy="1026009"/>
          </a:xfrm>
          <a:prstGeom prst="ellipse">
            <a:avLst/>
          </a:prstGeom>
          <a:gradFill>
            <a:gsLst>
              <a:gs pos="34000">
                <a:schemeClr val="bg1"/>
              </a:gs>
              <a:gs pos="96000">
                <a:srgbClr val="DBDBDD"/>
              </a:gs>
            </a:gsLst>
            <a:path path="circle">
              <a:fillToRect l="100000" t="100000"/>
            </a:path>
          </a:gradFill>
          <a:ln w="19050">
            <a:solidFill>
              <a:schemeClr val="bg1"/>
            </a:solidFill>
          </a:ln>
          <a:effectLst>
            <a:outerShdw blurRad="254000" dist="88900" dir="7200000" sx="92000" sy="92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67" name="椭圆 66"/>
          <p:cNvSpPr/>
          <p:nvPr/>
        </p:nvSpPr>
        <p:spPr>
          <a:xfrm>
            <a:off x="5297877" y="3425150"/>
            <a:ext cx="1026011" cy="1026009"/>
          </a:xfrm>
          <a:prstGeom prst="ellipse">
            <a:avLst/>
          </a:prstGeom>
          <a:gradFill>
            <a:gsLst>
              <a:gs pos="34000">
                <a:schemeClr val="bg1"/>
              </a:gs>
              <a:gs pos="96000">
                <a:srgbClr val="DBDBDD"/>
              </a:gs>
            </a:gsLst>
            <a:path path="circle">
              <a:fillToRect l="100000" t="100000"/>
            </a:path>
          </a:gradFill>
          <a:ln w="19050">
            <a:solidFill>
              <a:schemeClr val="bg1"/>
            </a:solidFill>
          </a:ln>
          <a:effectLst>
            <a:outerShdw blurRad="254000" dist="88900" dir="7200000" sx="92000" sy="92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69" name="椭圆 68"/>
          <p:cNvSpPr/>
          <p:nvPr/>
        </p:nvSpPr>
        <p:spPr>
          <a:xfrm flipH="1">
            <a:off x="5319494" y="1214166"/>
            <a:ext cx="859584" cy="859582"/>
          </a:xfrm>
          <a:prstGeom prst="ellipse">
            <a:avLst/>
          </a:prstGeom>
          <a:solidFill>
            <a:srgbClr val="3B68A1"/>
          </a:solidFill>
          <a:ln w="19050">
            <a:noFill/>
          </a:ln>
          <a:effectLst>
            <a:outerShdw blurRad="254000" dist="63500" dir="7200000" sx="92000" sy="92000" algn="ctr" rotWithShape="0">
              <a:srgbClr val="000000">
                <a:alpha val="3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70" name="TextBox 69">
            <a:hlinkClick r:id="rId2" action="ppaction://hlinksldjump"/>
          </p:cNvPr>
          <p:cNvSpPr txBox="1"/>
          <p:nvPr/>
        </p:nvSpPr>
        <p:spPr>
          <a:xfrm>
            <a:off x="6831965" y="1415415"/>
            <a:ext cx="3007995" cy="46037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sym typeface="+mn-ea"/>
              </a:rPr>
              <a:t>学术不端与科研规范</a:t>
            </a:r>
            <a:endParaRPr lang="zh-CN" altLang="en-US" sz="2400" b="1" dirty="0">
              <a:solidFill>
                <a:schemeClr val="bg1"/>
              </a:solidFill>
              <a:latin typeface="微软雅黑" panose="020B0503020204020204" pitchFamily="34" charset="-122"/>
              <a:ea typeface="微软雅黑" panose="020B0503020204020204" pitchFamily="34" charset="-122"/>
              <a:sym typeface="+mn-ea"/>
            </a:endParaRPr>
          </a:p>
        </p:txBody>
      </p:sp>
      <p:sp>
        <p:nvSpPr>
          <p:cNvPr id="71" name="TextBox 70">
            <a:hlinkClick r:id="rId2" action="ppaction://hlinksldjump"/>
          </p:cNvPr>
          <p:cNvSpPr txBox="1"/>
          <p:nvPr/>
        </p:nvSpPr>
        <p:spPr>
          <a:xfrm>
            <a:off x="6899275" y="2574290"/>
            <a:ext cx="3125470" cy="46037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学术研究与科研创新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2" name="TextBox 71">
            <a:hlinkClick r:id="rId2" action="ppaction://hlinksldjump"/>
          </p:cNvPr>
          <p:cNvSpPr txBox="1"/>
          <p:nvPr/>
        </p:nvSpPr>
        <p:spPr>
          <a:xfrm>
            <a:off x="6899282" y="3733098"/>
            <a:ext cx="3125513" cy="460375"/>
          </a:xfrm>
          <a:prstGeom prst="rect">
            <a:avLst/>
          </a:prstGeom>
          <a:noFill/>
          <a:ln>
            <a:noFill/>
          </a:ln>
        </p:spPr>
        <p:txBody>
          <a:bodyPr wrap="square" rtlCol="0">
            <a:spAutoFit/>
          </a:bodyPr>
          <a:lstStyle/>
          <a:p>
            <a:r>
              <a:rPr lang="zh-CN" altLang="en-US" sz="2400" b="1">
                <a:ln>
                  <a:noFill/>
                </a:ln>
                <a:solidFill>
                  <a:schemeClr val="bg1"/>
                </a:solidFill>
                <a:effectLst/>
                <a:uLnTx/>
                <a:uFillTx/>
                <a:latin typeface="微软雅黑" panose="020B0503020204020204" pitchFamily="34" charset="-122"/>
                <a:ea typeface="微软雅黑" panose="020B0503020204020204" pitchFamily="34" charset="-122"/>
                <a:sym typeface="+mn-ea"/>
              </a:rPr>
              <a:t>论文撰写与选刊投稿</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73" name="TextBox 72">
            <a:hlinkClick r:id="rId3" action="ppaction://hlinksldjump"/>
          </p:cNvPr>
          <p:cNvSpPr txBox="1"/>
          <p:nvPr/>
        </p:nvSpPr>
        <p:spPr>
          <a:xfrm>
            <a:off x="6822323" y="4965712"/>
            <a:ext cx="3486347" cy="953135"/>
          </a:xfrm>
          <a:prstGeom prst="rect">
            <a:avLst/>
          </a:prstGeom>
          <a:noFill/>
        </p:spPr>
        <p:txBody>
          <a:bodyPr wrap="square" rtlCol="0">
            <a:spAutoFit/>
          </a:bodyPr>
          <a:lstStyle/>
          <a:p>
            <a:endParaRPr kumimoji="0" lang="zh-CN" altLang="en-US" sz="2400" b="1"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mn-ea"/>
            </a:endParaRPr>
          </a:p>
          <a:p>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74" name="椭圆 73"/>
          <p:cNvSpPr/>
          <p:nvPr/>
        </p:nvSpPr>
        <p:spPr>
          <a:xfrm flipH="1">
            <a:off x="5347195" y="2349343"/>
            <a:ext cx="859584" cy="859582"/>
          </a:xfrm>
          <a:prstGeom prst="ellipse">
            <a:avLst/>
          </a:prstGeom>
          <a:solidFill>
            <a:srgbClr val="F79E5A"/>
          </a:solidFill>
          <a:ln w="19050">
            <a:noFill/>
          </a:ln>
          <a:effectLst>
            <a:outerShdw blurRad="254000" dist="63500" dir="7200000" sx="92000" sy="92000" algn="ctr" rotWithShape="0">
              <a:srgbClr val="000000">
                <a:alpha val="3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75" name="椭圆 74"/>
          <p:cNvSpPr/>
          <p:nvPr/>
        </p:nvSpPr>
        <p:spPr>
          <a:xfrm flipH="1">
            <a:off x="5381090" y="3508363"/>
            <a:ext cx="859584" cy="859582"/>
          </a:xfrm>
          <a:prstGeom prst="ellipse">
            <a:avLst/>
          </a:prstGeom>
          <a:solidFill>
            <a:srgbClr val="4DCEB8"/>
          </a:solidFill>
          <a:ln w="19050">
            <a:noFill/>
          </a:ln>
          <a:effectLst>
            <a:outerShdw blurRad="254000" dist="63500" dir="7200000" sx="92000" sy="92000" algn="ctr" rotWithShape="0">
              <a:srgbClr val="000000">
                <a:alpha val="3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77" name="TextBox 76"/>
          <p:cNvSpPr txBox="1"/>
          <p:nvPr/>
        </p:nvSpPr>
        <p:spPr>
          <a:xfrm>
            <a:off x="5494521" y="1290494"/>
            <a:ext cx="532518" cy="646331"/>
          </a:xfrm>
          <a:prstGeom prst="rect">
            <a:avLst/>
          </a:prstGeom>
          <a:noFill/>
        </p:spPr>
        <p:txBody>
          <a:bodyPr wrap="none" rtlCol="0">
            <a:spAutoFit/>
          </a:bodyPr>
          <a:lstStyle/>
          <a:p>
            <a:r>
              <a:rPr lang="en-US" altLang="zh-CN" sz="3600" b="1" dirty="0">
                <a:solidFill>
                  <a:schemeClr val="bg1"/>
                </a:solidFill>
                <a:latin typeface="微软雅黑" panose="020B0503020204020204" pitchFamily="34" charset="-122"/>
                <a:ea typeface="微软雅黑" panose="020B0503020204020204" pitchFamily="34" charset="-122"/>
              </a:rPr>
              <a:t>A</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5535398" y="2448780"/>
            <a:ext cx="500458" cy="646331"/>
          </a:xfrm>
          <a:prstGeom prst="rect">
            <a:avLst/>
          </a:prstGeom>
          <a:noFill/>
        </p:spPr>
        <p:txBody>
          <a:bodyPr wrap="none" rtlCol="0">
            <a:spAutoFit/>
          </a:bodyPr>
          <a:lstStyle/>
          <a:p>
            <a:r>
              <a:rPr lang="en-US" altLang="zh-CN" sz="3600" b="1" dirty="0">
                <a:solidFill>
                  <a:schemeClr val="bg1"/>
                </a:solidFill>
                <a:latin typeface="微软雅黑" panose="020B0503020204020204" pitchFamily="34" charset="-122"/>
                <a:ea typeface="微软雅黑" panose="020B0503020204020204" pitchFamily="34" charset="-122"/>
              </a:rPr>
              <a:t>B</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5540207" y="3604288"/>
            <a:ext cx="495649" cy="646331"/>
          </a:xfrm>
          <a:prstGeom prst="rect">
            <a:avLst/>
          </a:prstGeom>
          <a:noFill/>
        </p:spPr>
        <p:txBody>
          <a:bodyPr wrap="none" rtlCol="0">
            <a:spAutoFit/>
          </a:bodyPr>
          <a:lstStyle/>
          <a:p>
            <a:r>
              <a:rPr lang="en-US" altLang="zh-CN" sz="3600" b="1" dirty="0">
                <a:solidFill>
                  <a:schemeClr val="bg1"/>
                </a:solidFill>
                <a:latin typeface="微软雅黑" panose="020B0503020204020204" pitchFamily="34" charset="-122"/>
                <a:ea typeface="微软雅黑" panose="020B0503020204020204" pitchFamily="34" charset="-122"/>
              </a:rPr>
              <a:t>C</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 name="圆角矩形 7">
            <a:hlinkClick r:id="rId2" action="ppaction://hlinksldjump"/>
          </p:cNvPr>
          <p:cNvSpPr/>
          <p:nvPr/>
        </p:nvSpPr>
        <p:spPr>
          <a:xfrm>
            <a:off x="6705120" y="4776914"/>
            <a:ext cx="3319314" cy="920766"/>
          </a:xfrm>
          <a:custGeom>
            <a:avLst/>
            <a:gdLst/>
            <a:ahLst/>
            <a:cxnLst/>
            <a:rect l="l" t="t" r="r" b="b"/>
            <a:pathLst>
              <a:path w="3319314" h="920766">
                <a:moveTo>
                  <a:pt x="56448" y="0"/>
                </a:moveTo>
                <a:lnTo>
                  <a:pt x="2858931" y="0"/>
                </a:lnTo>
                <a:cubicBezTo>
                  <a:pt x="3113194" y="0"/>
                  <a:pt x="3319314" y="206120"/>
                  <a:pt x="3319314" y="460383"/>
                </a:cubicBezTo>
                <a:lnTo>
                  <a:pt x="3319313" y="460383"/>
                </a:lnTo>
                <a:cubicBezTo>
                  <a:pt x="3319313" y="714646"/>
                  <a:pt x="3113193" y="920766"/>
                  <a:pt x="2858930" y="920766"/>
                </a:cubicBezTo>
                <a:lnTo>
                  <a:pt x="0" y="920765"/>
                </a:lnTo>
                <a:cubicBezTo>
                  <a:pt x="37555" y="636357"/>
                  <a:pt x="57007" y="335742"/>
                  <a:pt x="57007" y="24904"/>
                </a:cubicBezTo>
                <a:cubicBezTo>
                  <a:pt x="57007" y="16595"/>
                  <a:pt x="56993" y="8293"/>
                  <a:pt x="56448" y="0"/>
                </a:cubicBezTo>
                <a:close/>
              </a:path>
            </a:pathLst>
          </a:custGeom>
          <a:solidFill>
            <a:schemeClr val="accent6">
              <a:lumMod val="60000"/>
              <a:lumOff val="40000"/>
            </a:schemeClr>
          </a:solidFill>
          <a:ln w="28575">
            <a:noFill/>
          </a:ln>
          <a:effectLst>
            <a:outerShdw blurRad="279400" dist="139700" dir="2700000" sx="75000" sy="75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椭圆 3"/>
          <p:cNvSpPr/>
          <p:nvPr/>
        </p:nvSpPr>
        <p:spPr>
          <a:xfrm>
            <a:off x="5304862" y="4698960"/>
            <a:ext cx="1026011" cy="1026009"/>
          </a:xfrm>
          <a:prstGeom prst="ellipse">
            <a:avLst/>
          </a:prstGeom>
          <a:gradFill>
            <a:gsLst>
              <a:gs pos="34000">
                <a:schemeClr val="bg1"/>
              </a:gs>
              <a:gs pos="96000">
                <a:srgbClr val="DBDBDD"/>
              </a:gs>
            </a:gsLst>
            <a:path path="circle">
              <a:fillToRect l="100000" t="100000"/>
            </a:path>
          </a:gradFill>
          <a:ln w="19050">
            <a:solidFill>
              <a:schemeClr val="bg1"/>
            </a:solidFill>
          </a:ln>
          <a:effectLst>
            <a:outerShdw blurRad="254000" dist="88900" dir="7200000" sx="92000" sy="92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p>
            <a:pPr algn="ctr"/>
            <a:endParaRPr lang="zh-CN" altLang="en-US" dirty="0"/>
          </a:p>
        </p:txBody>
      </p:sp>
      <p:sp>
        <p:nvSpPr>
          <p:cNvPr id="5" name="TextBox 71">
            <a:hlinkClick r:id="rId2" action="ppaction://hlinksldjump"/>
          </p:cNvPr>
          <p:cNvSpPr txBox="1"/>
          <p:nvPr/>
        </p:nvSpPr>
        <p:spPr>
          <a:xfrm>
            <a:off x="6899275" y="5006975"/>
            <a:ext cx="3401695" cy="460375"/>
          </a:xfrm>
          <a:prstGeom prst="rect">
            <a:avLst/>
          </a:prstGeom>
          <a:noFill/>
          <a:ln>
            <a:noFill/>
          </a:ln>
        </p:spPr>
        <p:txBody>
          <a:bodyPr wrap="square" rtlCol="0">
            <a:spAutoFit/>
          </a:bodyPr>
          <a:p>
            <a:r>
              <a:rPr lang="zh-CN" altLang="en-US" sz="2400" b="1" dirty="0">
                <a:solidFill>
                  <a:schemeClr val="bg1"/>
                </a:solidFill>
                <a:latin typeface="微软雅黑" panose="020B0503020204020204" pitchFamily="34" charset="-122"/>
                <a:ea typeface="微软雅黑" panose="020B0503020204020204" pitchFamily="34" charset="-122"/>
              </a:rPr>
              <a:t>论文查重系统介绍</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 name="椭圆 5"/>
          <p:cNvSpPr/>
          <p:nvPr/>
        </p:nvSpPr>
        <p:spPr>
          <a:xfrm flipH="1">
            <a:off x="5388075" y="4782173"/>
            <a:ext cx="859584" cy="859582"/>
          </a:xfrm>
          <a:prstGeom prst="ellipse">
            <a:avLst/>
          </a:prstGeom>
          <a:solidFill>
            <a:schemeClr val="accent6">
              <a:lumMod val="60000"/>
              <a:lumOff val="40000"/>
            </a:schemeClr>
          </a:solidFill>
          <a:ln w="19050">
            <a:noFill/>
          </a:ln>
          <a:effectLst>
            <a:outerShdw blurRad="254000" dist="63500" dir="7200000" sx="92000" sy="92000" algn="ctr" rotWithShape="0">
              <a:srgbClr val="000000">
                <a:alpha val="3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p>
            <a:pPr algn="ctr"/>
            <a:endParaRPr lang="zh-CN" altLang="en-US" dirty="0"/>
          </a:p>
        </p:txBody>
      </p:sp>
      <p:sp>
        <p:nvSpPr>
          <p:cNvPr id="7" name="TextBox 78"/>
          <p:cNvSpPr txBox="1"/>
          <p:nvPr/>
        </p:nvSpPr>
        <p:spPr>
          <a:xfrm>
            <a:off x="5547192" y="4878098"/>
            <a:ext cx="544830" cy="645160"/>
          </a:xfrm>
          <a:prstGeom prst="rect">
            <a:avLst/>
          </a:prstGeom>
          <a:noFill/>
        </p:spPr>
        <p:txBody>
          <a:bodyPr wrap="none" rtlCol="0">
            <a:spAutoFit/>
          </a:bodyPr>
          <a:p>
            <a:r>
              <a:rPr lang="en-US" altLang="zh-CN" sz="3600" b="1" dirty="0">
                <a:solidFill>
                  <a:schemeClr val="bg1"/>
                </a:solidFill>
                <a:latin typeface="微软雅黑" panose="020B0503020204020204" pitchFamily="34" charset="-122"/>
                <a:ea typeface="微软雅黑" panose="020B0503020204020204" pitchFamily="34" charset="-122"/>
              </a:rPr>
              <a:t>D</a:t>
            </a:r>
            <a:endParaRPr lang="en-US" altLang="zh-CN" sz="3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1000">
        <p:pull/>
      </p:transition>
    </mc:Choice>
    <mc:Fallback>
      <p:transition spd="slow" advTm="1000">
        <p:pull/>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5"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6"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49" name="组合 48"/>
          <p:cNvGrpSpPr/>
          <p:nvPr/>
        </p:nvGrpSpPr>
        <p:grpSpPr>
          <a:xfrm>
            <a:off x="18778" y="191727"/>
            <a:ext cx="3031700" cy="738002"/>
            <a:chOff x="903371" y="249943"/>
            <a:chExt cx="2831223" cy="679699"/>
          </a:xfrm>
        </p:grpSpPr>
        <p:sp>
          <p:nvSpPr>
            <p:cNvPr id="50" name="任意多边形 4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51" name="任意多边形 5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52" name="标题 1"/>
          <p:cNvSpPr txBox="1"/>
          <p:nvPr/>
        </p:nvSpPr>
        <p:spPr>
          <a:xfrm>
            <a:off x="197893" y="354974"/>
            <a:ext cx="2660175" cy="647916"/>
          </a:xfrm>
          <a:prstGeom prst="rect">
            <a:avLst/>
          </a:prstGeom>
        </p:spPr>
        <p:txBody>
          <a:bodyPr lIns="91437" tIns="45718" rIns="91437" bIns="45718">
            <a:no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zh-CN" sz="2400" b="1" dirty="0">
                <a:solidFill>
                  <a:srgbClr val="3B68A1"/>
                </a:solidFill>
                <a:latin typeface="微软雅黑" panose="020B0503020204020204" pitchFamily="34" charset="-122"/>
                <a:ea typeface="微软雅黑" panose="020B0503020204020204" pitchFamily="34" charset="-122"/>
              </a:rPr>
              <a:t>学术不端处理办法</a:t>
            </a:r>
            <a:endParaRPr lang="zh-CN" altLang="zh-CN" sz="2400" b="1" dirty="0">
              <a:solidFill>
                <a:srgbClr val="3B68A1"/>
              </a:solidFill>
              <a:latin typeface="微软雅黑" panose="020B0503020204020204" pitchFamily="34" charset="-122"/>
              <a:ea typeface="微软雅黑" panose="020B0503020204020204" pitchFamily="34" charset="-122"/>
            </a:endParaRPr>
          </a:p>
        </p:txBody>
      </p:sp>
      <p:sp>
        <p:nvSpPr>
          <p:cNvPr id="2" name="TextBox 29"/>
          <p:cNvSpPr txBox="1"/>
          <p:nvPr/>
        </p:nvSpPr>
        <p:spPr>
          <a:xfrm>
            <a:off x="1136650" y="2531745"/>
            <a:ext cx="10181590" cy="4048125"/>
          </a:xfrm>
          <a:prstGeom prst="rect">
            <a:avLst/>
          </a:prstGeom>
          <a:noFill/>
        </p:spPr>
        <p:txBody>
          <a:bodyPr wrap="square" lIns="171437" tIns="85718" rIns="171437" bIns="85718" rtlCol="0">
            <a:spAutoFit/>
          </a:bodyPr>
          <a:lstStyle/>
          <a:p>
            <a:pPr>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第二十九条　高等学校应当根据学术委员会的认定结论和处理建议，结合行为性质和情节轻重，依职权和规定程序对</a:t>
            </a:r>
            <a:r>
              <a:rPr lang="en-US" altLang="zh-CN" sz="14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学术不端行为责任人</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作出如下处理：</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（一）</a:t>
            </a:r>
            <a:r>
              <a:rPr lang="en-US" altLang="zh-CN" sz="14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通报批评</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（二）终止或者</a:t>
            </a:r>
            <a:r>
              <a:rPr lang="en-US" altLang="zh-CN" sz="14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撤销</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相关的</a:t>
            </a:r>
            <a:r>
              <a:rPr lang="en-US" altLang="zh-CN" sz="14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科研项目</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，并在一定期限内</a:t>
            </a:r>
            <a:r>
              <a:rPr lang="en-US" altLang="zh-CN" sz="14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取消申请资格</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（三）</a:t>
            </a:r>
            <a:r>
              <a:rPr lang="en-US" altLang="zh-CN" sz="14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撤销学术奖励</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或者</a:t>
            </a:r>
            <a:r>
              <a:rPr lang="en-US" altLang="zh-CN" sz="14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荣誉称号</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（四）</a:t>
            </a:r>
            <a:r>
              <a:rPr lang="en-US" altLang="zh-CN" sz="14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辞退</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或</a:t>
            </a:r>
            <a:r>
              <a:rPr lang="en-US" altLang="zh-CN" sz="14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解聘</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（五）法律、法规及规章规定的其他处理措施。</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同时，可以依照有关规定，给予</a:t>
            </a:r>
            <a:r>
              <a:rPr lang="en-US" altLang="zh-CN" sz="14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警告</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r>
              <a:rPr lang="en-US" altLang="zh-CN" sz="14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记过</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r>
              <a:rPr lang="en-US" altLang="zh-CN" sz="14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降低岗位等级</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或者</a:t>
            </a:r>
            <a:r>
              <a:rPr lang="en-US" altLang="zh-CN" sz="14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撤职</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r>
              <a:rPr lang="en-US" altLang="zh-CN" sz="14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开除</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等处分。</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学术不端行为责任人获得有关部门、机构设立的科研项目、学术奖励或者荣誉称号等利益的，学校应当同时向有关主管部门提出处理建议。     </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gn="l">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学生有学术不端行为的，还应当按照学生管理的相关规定，给予相应的</a:t>
            </a:r>
            <a:r>
              <a:rPr lang="en-US" altLang="zh-CN" sz="14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学籍处分</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gn="l">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学术不端行为与获得学位有直接关联的，由学位授予单位作</a:t>
            </a:r>
            <a:r>
              <a:rPr lang="en-US" altLang="zh-CN" sz="14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暂缓授予学位</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r>
              <a:rPr lang="en-US" altLang="zh-CN" sz="14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不授予学位</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或者</a:t>
            </a:r>
            <a:r>
              <a:rPr lang="en-US" altLang="zh-CN" sz="1400"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依法撤销学位</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等处理。</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4" name="文本框 3"/>
          <p:cNvSpPr txBox="1"/>
          <p:nvPr/>
        </p:nvSpPr>
        <p:spPr>
          <a:xfrm>
            <a:off x="3079289" y="1239930"/>
            <a:ext cx="6013450" cy="1337945"/>
          </a:xfrm>
          <a:prstGeom prst="rect">
            <a:avLst/>
          </a:prstGeom>
          <a:noFill/>
        </p:spPr>
        <p:txBody>
          <a:bodyPr wrap="square" rtlCol="0" anchor="t">
            <a:spAutoFit/>
          </a:bodyPr>
          <a:lstStyle/>
          <a:p>
            <a:pPr algn="ctr">
              <a:lnSpc>
                <a:spcPct val="150000"/>
              </a:lnSpc>
              <a:buFont typeface="Wingdings" panose="05000000000000000000" charset="0"/>
              <a:buNone/>
            </a:pPr>
            <a:r>
              <a:rPr lang="zh-CN" altLang="en-US" sz="2000" b="1" dirty="0">
                <a:latin typeface="微软雅黑" panose="020B0503020204020204" pitchFamily="34" charset="-122"/>
                <a:ea typeface="微软雅黑" panose="020B0503020204020204" pitchFamily="34" charset="-122"/>
                <a:sym typeface="+mn-ea"/>
              </a:rPr>
              <a:t>高等学校预防与处理学术不端行为办法</a:t>
            </a:r>
            <a:endParaRPr lang="zh-CN" altLang="en-US" sz="2000" b="1" noProof="1">
              <a:latin typeface="微软雅黑" panose="020B0503020204020204" pitchFamily="34" charset="-122"/>
              <a:ea typeface="微软雅黑" panose="020B0503020204020204" pitchFamily="34" charset="-122"/>
              <a:sym typeface="+mn-ea"/>
            </a:endParaRPr>
          </a:p>
          <a:p>
            <a:pPr algn="ctr">
              <a:lnSpc>
                <a:spcPct val="150000"/>
              </a:lnSpc>
              <a:buFont typeface="Wingdings" panose="05000000000000000000" charset="0"/>
              <a:buNone/>
            </a:pPr>
            <a:endParaRPr lang="zh-CN" altLang="en-US" noProof="1">
              <a:latin typeface="微软雅黑" panose="020B0503020204020204" pitchFamily="34" charset="-122"/>
              <a:ea typeface="微软雅黑" panose="020B0503020204020204" pitchFamily="34" charset="-122"/>
            </a:endParaRPr>
          </a:p>
          <a:p>
            <a:pPr algn="ctr">
              <a:lnSpc>
                <a:spcPct val="150000"/>
              </a:lnSpc>
              <a:buFont typeface="Wingdings" panose="05000000000000000000" charset="0"/>
              <a:buNone/>
            </a:pPr>
            <a:r>
              <a:rPr lang="zh-CN" altLang="en-US" sz="1600" dirty="0">
                <a:latin typeface="微软雅黑" panose="020B0503020204020204" pitchFamily="34" charset="-122"/>
                <a:ea typeface="微软雅黑" panose="020B0503020204020204" pitchFamily="34" charset="-122"/>
                <a:sym typeface="+mn-ea"/>
              </a:rPr>
              <a:t>2016年9月1日起施行</a:t>
            </a:r>
            <a:endParaRPr lang="zh-CN" altLang="en-US" sz="1600" dirty="0">
              <a:latin typeface="微软雅黑" panose="020B0503020204020204" pitchFamily="34" charset="-122"/>
              <a:ea typeface="微软雅黑" panose="020B0503020204020204" pitchFamily="34" charset="-122"/>
              <a:sym typeface="+mn-ea"/>
            </a:endParaRPr>
          </a:p>
        </p:txBody>
      </p:sp>
      <p:pic>
        <p:nvPicPr>
          <p:cNvPr id="3" name="图片 3"/>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4593590" y="1812290"/>
            <a:ext cx="3005455" cy="410210"/>
          </a:xfrm>
          <a:prstGeom prst="rect">
            <a:avLst/>
          </a:prstGeom>
          <a:noFill/>
          <a:ln w="9525">
            <a:noFill/>
          </a:ln>
        </p:spPr>
      </p:pic>
      <p:pic>
        <p:nvPicPr>
          <p:cNvPr id="21" name="图片 20"/>
          <p:cNvPicPr>
            <a:picLocks noChangeAspect="1"/>
          </p:cNvPicPr>
          <p:nvPr/>
        </p:nvPicPr>
        <p:blipFill>
          <a:blip r:embed="rId2" cstate="print"/>
          <a:stretch>
            <a:fillRect/>
          </a:stretch>
        </p:blipFill>
        <p:spPr>
          <a:xfrm>
            <a:off x="1730375" y="1812290"/>
            <a:ext cx="8994140" cy="4538980"/>
          </a:xfrm>
          <a:prstGeom prst="rect">
            <a:avLst/>
          </a:prstGeom>
        </p:spPr>
      </p:pic>
      <p:pic>
        <p:nvPicPr>
          <p:cNvPr id="5" name="图片 4"/>
          <p:cNvPicPr>
            <a:picLocks noChangeAspect="1"/>
          </p:cNvPicPr>
          <p:nvPr/>
        </p:nvPicPr>
        <p:blipFill>
          <a:blip r:embed="rId3" cstate="print"/>
          <a:stretch>
            <a:fillRect/>
          </a:stretch>
        </p:blipFill>
        <p:spPr>
          <a:xfrm>
            <a:off x="1432560" y="1002665"/>
            <a:ext cx="9305925" cy="5400675"/>
          </a:xfrm>
          <a:prstGeom prst="rect">
            <a:avLst/>
          </a:prstGeom>
        </p:spPr>
      </p:pic>
      <p:pic>
        <p:nvPicPr>
          <p:cNvPr id="6" name="图片 5"/>
          <p:cNvPicPr>
            <a:picLocks noChangeAspect="1"/>
          </p:cNvPicPr>
          <p:nvPr/>
        </p:nvPicPr>
        <p:blipFill>
          <a:blip r:embed="rId4" cstate="print"/>
          <a:stretch>
            <a:fillRect/>
          </a:stretch>
        </p:blipFill>
        <p:spPr>
          <a:xfrm>
            <a:off x="1210945" y="1480185"/>
            <a:ext cx="9527540" cy="4871085"/>
          </a:xfrm>
          <a:prstGeom prst="rect">
            <a:avLst/>
          </a:prstGeom>
        </p:spPr>
      </p:pic>
      <p:pic>
        <p:nvPicPr>
          <p:cNvPr id="7" name="图片 6" descr="IMG_3931"/>
          <p:cNvPicPr>
            <a:picLocks noChangeAspect="1"/>
          </p:cNvPicPr>
          <p:nvPr/>
        </p:nvPicPr>
        <p:blipFill>
          <a:blip r:embed="rId5"/>
          <a:srcRect t="9255"/>
          <a:stretch>
            <a:fillRect/>
          </a:stretch>
        </p:blipFill>
        <p:spPr>
          <a:xfrm>
            <a:off x="3575050" y="841375"/>
            <a:ext cx="4023995" cy="5561965"/>
          </a:xfrm>
          <a:prstGeom prst="rect">
            <a:avLst/>
          </a:prstGeom>
        </p:spPr>
      </p:pic>
      <p:pic>
        <p:nvPicPr>
          <p:cNvPr id="8" name="图片 7" descr="IMG_3929"/>
          <p:cNvPicPr>
            <a:picLocks noChangeAspect="1"/>
          </p:cNvPicPr>
          <p:nvPr/>
        </p:nvPicPr>
        <p:blipFill>
          <a:blip r:embed="rId6"/>
          <a:srcRect t="9665"/>
          <a:stretch>
            <a:fillRect/>
          </a:stretch>
        </p:blipFill>
        <p:spPr>
          <a:xfrm>
            <a:off x="3211830" y="780415"/>
            <a:ext cx="4751070" cy="5845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1000">
        <p:pull/>
      </p:transition>
    </mc:Choice>
    <mc:Fallback>
      <p:transition spd="slow"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5"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6"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49" name="组合 48"/>
          <p:cNvGrpSpPr/>
          <p:nvPr/>
        </p:nvGrpSpPr>
        <p:grpSpPr>
          <a:xfrm>
            <a:off x="87657" y="260618"/>
            <a:ext cx="2883535" cy="607060"/>
            <a:chOff x="903371" y="249943"/>
            <a:chExt cx="2831223" cy="679699"/>
          </a:xfrm>
        </p:grpSpPr>
        <p:sp>
          <p:nvSpPr>
            <p:cNvPr id="50" name="任意多边形 4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51" name="任意多边形 5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52" name="标题 1"/>
          <p:cNvSpPr txBox="1"/>
          <p:nvPr/>
        </p:nvSpPr>
        <p:spPr>
          <a:xfrm>
            <a:off x="564810" y="366663"/>
            <a:ext cx="2029637" cy="644892"/>
          </a:xfrm>
          <a:prstGeom prst="rect">
            <a:avLst/>
          </a:prstGeom>
        </p:spPr>
        <p:txBody>
          <a:bodyPr lIns="91437" tIns="45718" rIns="91437" bIns="45718">
            <a:no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zh-CN" sz="2400" b="1" dirty="0">
                <a:solidFill>
                  <a:srgbClr val="3B68A1"/>
                </a:solidFill>
                <a:latin typeface="微软雅黑" panose="020B0503020204020204" pitchFamily="34" charset="-122"/>
                <a:ea typeface="微软雅黑" panose="020B0503020204020204" pitchFamily="34" charset="-122"/>
              </a:rPr>
              <a:t>科研不当行为</a:t>
            </a:r>
            <a:endParaRPr lang="zh-CN" altLang="zh-CN" sz="2400" b="1" dirty="0">
              <a:solidFill>
                <a:srgbClr val="3B68A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863465" y="38187"/>
            <a:ext cx="5872480" cy="506730"/>
          </a:xfrm>
          <a:prstGeom prst="rect">
            <a:avLst/>
          </a:prstGeom>
          <a:noFill/>
        </p:spPr>
        <p:txBody>
          <a:bodyPr wrap="square" rtlCol="0">
            <a:spAutoFit/>
          </a:bodyPr>
          <a:lstStyle/>
          <a:p>
            <a:pPr fontAlgn="auto">
              <a:lnSpc>
                <a:spcPct val="150000"/>
              </a:lnSpc>
            </a:pPr>
            <a:r>
              <a:rPr lang="zh-CN" altLang="en-US" b="1" dirty="0">
                <a:solidFill>
                  <a:srgbClr val="3B68A1"/>
                </a:solidFill>
                <a:latin typeface="微软雅黑" panose="020B0503020204020204" pitchFamily="34" charset="-122"/>
                <a:ea typeface="微软雅黑" panose="020B0503020204020204" pitchFamily="34" charset="-122"/>
                <a:cs typeface="+mn-ea"/>
                <a:sym typeface="Arial" panose="020B0604020202020204" pitchFamily="34" charset="0"/>
              </a:rPr>
              <a:t>介于学术不端行为和科研负责行为之间的科研失范行为。</a:t>
            </a:r>
            <a:endParaRPr lang="zh-CN" altLang="en-US" b="1" dirty="0">
              <a:solidFill>
                <a:srgbClr val="3B68A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矩形 23"/>
          <p:cNvSpPr/>
          <p:nvPr/>
        </p:nvSpPr>
        <p:spPr>
          <a:xfrm>
            <a:off x="6770822" y="2779088"/>
            <a:ext cx="1429253" cy="397510"/>
          </a:xfrm>
          <a:prstGeom prst="rect">
            <a:avLst/>
          </a:prstGeom>
        </p:spPr>
        <p:txBody>
          <a:bodyPr wrap="square" lIns="91437" tIns="45718" rIns="91437" bIns="45718">
            <a:spAutoFit/>
          </a:bodyPr>
          <a:lstStyle/>
          <a:p>
            <a:pPr algn="ctr"/>
            <a:r>
              <a:rPr lang="en-US" sz="2000" b="1" dirty="0">
                <a:solidFill>
                  <a:schemeClr val="bg1"/>
                </a:solidFill>
                <a:latin typeface="Arial" panose="020B0604020202020204" pitchFamily="34" charset="0"/>
                <a:cs typeface="Arial" panose="020B0604020202020204" pitchFamily="34" charset="0"/>
              </a:rPr>
              <a:t>C</a:t>
            </a:r>
            <a:endParaRPr lang="en-US" sz="2000" b="1" dirty="0">
              <a:solidFill>
                <a:schemeClr val="bg1"/>
              </a:solidFill>
              <a:latin typeface="Arial" panose="020B0604020202020204" pitchFamily="34" charset="0"/>
              <a:cs typeface="Arial" panose="020B0604020202020204" pitchFamily="34" charset="0"/>
            </a:endParaRPr>
          </a:p>
        </p:txBody>
      </p:sp>
      <p:grpSp>
        <p:nvGrpSpPr>
          <p:cNvPr id="8" name="组合 7"/>
          <p:cNvGrpSpPr/>
          <p:nvPr/>
        </p:nvGrpSpPr>
        <p:grpSpPr>
          <a:xfrm>
            <a:off x="1096122" y="3948998"/>
            <a:ext cx="1992508" cy="2280354"/>
            <a:chOff x="1308992" y="4031956"/>
            <a:chExt cx="1992508" cy="2280354"/>
          </a:xfrm>
        </p:grpSpPr>
        <p:sp>
          <p:nvSpPr>
            <p:cNvPr id="27" name="矩形 26"/>
            <p:cNvSpPr/>
            <p:nvPr/>
          </p:nvSpPr>
          <p:spPr>
            <a:xfrm>
              <a:off x="1308992" y="4031956"/>
              <a:ext cx="1992508" cy="504173"/>
            </a:xfrm>
            <a:prstGeom prst="rect">
              <a:avLst/>
            </a:prstGeom>
            <a:solidFill>
              <a:srgbClr val="F79E5A"/>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p>
          </p:txBody>
        </p:sp>
        <p:sp>
          <p:nvSpPr>
            <p:cNvPr id="28" name="TextBox 19"/>
            <p:cNvSpPr txBox="1"/>
            <p:nvPr/>
          </p:nvSpPr>
          <p:spPr>
            <a:xfrm>
              <a:off x="1452367" y="4083941"/>
              <a:ext cx="1705610" cy="397510"/>
            </a:xfrm>
            <a:prstGeom prst="rect">
              <a:avLst/>
            </a:prstGeom>
            <a:noFill/>
          </p:spPr>
          <p:txBody>
            <a:bodyPr wrap="none" lIns="91437" tIns="45718" rIns="91437" bIns="45718"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违反科学原则</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9" name="Rectangle 42"/>
            <p:cNvSpPr/>
            <p:nvPr/>
          </p:nvSpPr>
          <p:spPr>
            <a:xfrm flipH="1">
              <a:off x="1346268" y="4703466"/>
              <a:ext cx="1955232" cy="1608844"/>
            </a:xfrm>
            <a:prstGeom prst="rect">
              <a:avLst/>
            </a:prstGeom>
            <a:noFill/>
            <a:ln w="12700" cap="flat" cmpd="sng" algn="ctr">
              <a:noFill/>
              <a:prstDash val="solid"/>
            </a:ln>
            <a:effectLst/>
          </p:spPr>
          <p:txBody>
            <a:bodyPr lIns="91437" tIns="0" rIns="91437" bIns="0" rtlCol="0" anchor="t"/>
            <a:lstStyle/>
            <a:p>
              <a:pPr marL="0" algn="just">
                <a:lnSpc>
                  <a:spcPct val="150000"/>
                </a:lnSpc>
                <a:spcBef>
                  <a:spcPts val="0"/>
                </a:spcBef>
                <a:spcAft>
                  <a:spcPts val="0"/>
                </a:spcAft>
                <a:buNone/>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(1)忽视材料处理政策的细节;运用一个项目的资金完成其他项目;</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a:p>
              <a:pPr marL="0" algn="just">
                <a:lnSpc>
                  <a:spcPct val="150000"/>
                </a:lnSpc>
                <a:spcBef>
                  <a:spcPts val="0"/>
                </a:spcBef>
                <a:spcAft>
                  <a:spcPts val="0"/>
                </a:spcAft>
                <a:buNone/>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(2)没有经过调查研究得出的结论。</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0" name="组合 9"/>
          <p:cNvGrpSpPr/>
          <p:nvPr/>
        </p:nvGrpSpPr>
        <p:grpSpPr>
          <a:xfrm>
            <a:off x="8573900" y="1513914"/>
            <a:ext cx="2307138" cy="2028142"/>
            <a:chOff x="8662388" y="1506245"/>
            <a:chExt cx="1992508" cy="1922755"/>
          </a:xfrm>
        </p:grpSpPr>
        <p:sp>
          <p:nvSpPr>
            <p:cNvPr id="30" name="矩形 29"/>
            <p:cNvSpPr/>
            <p:nvPr/>
          </p:nvSpPr>
          <p:spPr>
            <a:xfrm>
              <a:off x="8662388" y="1506245"/>
              <a:ext cx="1790781" cy="434747"/>
            </a:xfrm>
            <a:prstGeom prst="rect">
              <a:avLst/>
            </a:prstGeom>
            <a:solidFill>
              <a:srgbClr val="4DCEB8"/>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p>
          </p:txBody>
        </p:sp>
        <p:sp>
          <p:nvSpPr>
            <p:cNvPr id="31" name="TextBox 22"/>
            <p:cNvSpPr txBox="1"/>
            <p:nvPr/>
          </p:nvSpPr>
          <p:spPr>
            <a:xfrm>
              <a:off x="8805047" y="1515520"/>
              <a:ext cx="1705610" cy="397510"/>
            </a:xfrm>
            <a:prstGeom prst="rect">
              <a:avLst/>
            </a:prstGeom>
            <a:noFill/>
          </p:spPr>
          <p:txBody>
            <a:bodyPr wrap="none" lIns="91437" tIns="45718" rIns="91437" bIns="45718"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不当同行关系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2" name="Rectangle 42"/>
            <p:cNvSpPr/>
            <p:nvPr/>
          </p:nvSpPr>
          <p:spPr>
            <a:xfrm flipH="1">
              <a:off x="8699666" y="2042222"/>
              <a:ext cx="1955230" cy="1386778"/>
            </a:xfrm>
            <a:prstGeom prst="rect">
              <a:avLst/>
            </a:prstGeom>
            <a:noFill/>
            <a:ln w="12700" cap="flat" cmpd="sng" algn="ctr">
              <a:noFill/>
              <a:prstDash val="solid"/>
            </a:ln>
            <a:effectLst/>
          </p:spPr>
          <p:txBody>
            <a:bodyPr lIns="91437" tIns="0" rIns="91437" bIns="0" rtlCol="0" anchor="t"/>
            <a:lstStyle/>
            <a:p>
              <a:pPr marL="0" algn="just">
                <a:lnSpc>
                  <a:spcPct val="150000"/>
                </a:lnSpc>
                <a:spcBef>
                  <a:spcPts val="0"/>
                </a:spcBef>
                <a:spcAft>
                  <a:spcPts val="0"/>
                </a:spcAft>
                <a:buNone/>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(1)规避同行审查程序</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a:p>
              <a:pPr marL="0" algn="just">
                <a:lnSpc>
                  <a:spcPct val="150000"/>
                </a:lnSpc>
                <a:spcBef>
                  <a:spcPts val="0"/>
                </a:spcBef>
                <a:spcAft>
                  <a:spcPts val="0"/>
                </a:spcAft>
                <a:buNone/>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(2)未经授权运用他人的想法，或对这种使用未给予应有的感谢；</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9" name="组合 8"/>
          <p:cNvGrpSpPr/>
          <p:nvPr/>
        </p:nvGrpSpPr>
        <p:grpSpPr>
          <a:xfrm>
            <a:off x="8527838" y="3948998"/>
            <a:ext cx="2441688" cy="2280355"/>
            <a:chOff x="9227691" y="3542048"/>
            <a:chExt cx="2441688" cy="2280355"/>
          </a:xfrm>
        </p:grpSpPr>
        <p:sp>
          <p:nvSpPr>
            <p:cNvPr id="33" name="矩形 32"/>
            <p:cNvSpPr/>
            <p:nvPr/>
          </p:nvSpPr>
          <p:spPr>
            <a:xfrm>
              <a:off x="9309655" y="3542048"/>
              <a:ext cx="2303223" cy="504173"/>
            </a:xfrm>
            <a:prstGeom prst="rect">
              <a:avLst/>
            </a:prstGeom>
            <a:solidFill>
              <a:srgbClr val="B95F9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p>
          </p:txBody>
        </p:sp>
        <p:sp>
          <p:nvSpPr>
            <p:cNvPr id="34" name="TextBox 25"/>
            <p:cNvSpPr txBox="1"/>
            <p:nvPr/>
          </p:nvSpPr>
          <p:spPr>
            <a:xfrm>
              <a:off x="9227691" y="3643563"/>
              <a:ext cx="2441688" cy="338550"/>
            </a:xfrm>
            <a:prstGeom prst="rect">
              <a:avLst/>
            </a:prstGeom>
            <a:noFill/>
          </p:spPr>
          <p:txBody>
            <a:bodyPr wrap="none" lIns="91437" tIns="45718" rIns="91437" bIns="45718"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基于产出压力的不当科研</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5" name="Rectangle 42"/>
            <p:cNvSpPr/>
            <p:nvPr/>
          </p:nvSpPr>
          <p:spPr>
            <a:xfrm flipH="1">
              <a:off x="9298819" y="4213559"/>
              <a:ext cx="2370559" cy="1608844"/>
            </a:xfrm>
            <a:prstGeom prst="rect">
              <a:avLst/>
            </a:prstGeom>
            <a:noFill/>
            <a:ln w="12700" cap="flat" cmpd="sng" algn="ctr">
              <a:noFill/>
              <a:prstDash val="solid"/>
            </a:ln>
            <a:effectLst/>
          </p:spPr>
          <p:txBody>
            <a:bodyPr lIns="91437" tIns="0" rIns="91437" bIns="0" rtlCol="0" anchor="t"/>
            <a:lstStyle/>
            <a:p>
              <a:pPr marL="0" algn="just">
                <a:lnSpc>
                  <a:spcPct val="150000"/>
                </a:lnSpc>
                <a:spcBef>
                  <a:spcPts val="0"/>
                </a:spcBef>
                <a:spcAft>
                  <a:spcPts val="0"/>
                </a:spcAft>
                <a:buNone/>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(1)为了应对资助方的压力，修改研究的设计、方法或者结果；</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a:p>
              <a:pPr marL="0" algn="just">
                <a:lnSpc>
                  <a:spcPct val="150000"/>
                </a:lnSpc>
                <a:spcBef>
                  <a:spcPts val="0"/>
                </a:spcBef>
                <a:spcAft>
                  <a:spcPts val="0"/>
                </a:spcAft>
                <a:buNone/>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(2)在基金项目的申请中夸大事实。</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56" name="Straight Connector 10"/>
          <p:cNvSpPr/>
          <p:nvPr/>
        </p:nvSpPr>
        <p:spPr>
          <a:xfrm>
            <a:off x="4657725" y="456429"/>
            <a:ext cx="6955155" cy="4445"/>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grpSp>
        <p:nvGrpSpPr>
          <p:cNvPr id="7" name="组合 6"/>
          <p:cNvGrpSpPr/>
          <p:nvPr/>
        </p:nvGrpSpPr>
        <p:grpSpPr>
          <a:xfrm>
            <a:off x="1088342" y="1411676"/>
            <a:ext cx="2213157" cy="2130371"/>
            <a:chOff x="1088342" y="1577729"/>
            <a:chExt cx="2213157" cy="2130371"/>
          </a:xfrm>
        </p:grpSpPr>
        <p:sp>
          <p:nvSpPr>
            <p:cNvPr id="40" name="矩形 39"/>
            <p:cNvSpPr/>
            <p:nvPr/>
          </p:nvSpPr>
          <p:spPr>
            <a:xfrm>
              <a:off x="1088342" y="1577729"/>
              <a:ext cx="1992508" cy="504173"/>
            </a:xfrm>
            <a:prstGeom prst="rect">
              <a:avLst/>
            </a:prstGeom>
            <a:solidFill>
              <a:srgbClr val="3B68A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p>
          </p:txBody>
        </p:sp>
        <p:sp>
          <p:nvSpPr>
            <p:cNvPr id="41" name="TextBox 19"/>
            <p:cNvSpPr txBox="1"/>
            <p:nvPr/>
          </p:nvSpPr>
          <p:spPr>
            <a:xfrm>
              <a:off x="1203491" y="1629714"/>
              <a:ext cx="1705610" cy="397510"/>
            </a:xfrm>
            <a:prstGeom prst="rect">
              <a:avLst/>
            </a:prstGeom>
            <a:noFill/>
          </p:spPr>
          <p:txBody>
            <a:bodyPr wrap="none" lIns="91437" tIns="45718" rIns="91437" bIns="45718"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数据使用不当</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2" name="Rectangle 42"/>
            <p:cNvSpPr/>
            <p:nvPr/>
          </p:nvSpPr>
          <p:spPr>
            <a:xfrm flipH="1">
              <a:off x="1096122" y="2249239"/>
              <a:ext cx="2205377" cy="1458861"/>
            </a:xfrm>
            <a:prstGeom prst="rect">
              <a:avLst/>
            </a:prstGeom>
            <a:noFill/>
            <a:ln w="12700" cap="flat" cmpd="sng" algn="ctr">
              <a:noFill/>
              <a:prstDash val="solid"/>
            </a:ln>
            <a:effectLst/>
          </p:spPr>
          <p:txBody>
            <a:bodyPr lIns="91437" tIns="0" rIns="91437" bIns="0" rtlCol="0" anchor="t"/>
            <a:lstStyle/>
            <a:p>
              <a:pPr marL="0" indent="0" algn="just" fontAlgn="auto">
                <a:lnSpc>
                  <a:spcPct val="150000"/>
                </a:lnSpc>
                <a:spcBef>
                  <a:spcPts val="0"/>
                </a:spcBef>
                <a:spcAft>
                  <a:spcPts val="0"/>
                </a:spcAft>
                <a:buNone/>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(1)未能在合理的期间内获得重要研究数据；</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a:p>
              <a:pPr marL="0" indent="0" algn="just" fontAlgn="auto">
                <a:lnSpc>
                  <a:spcPct val="150000"/>
                </a:lnSpc>
                <a:spcBef>
                  <a:spcPts val="0"/>
                </a:spcBef>
                <a:spcAft>
                  <a:spcPts val="0"/>
                </a:spcAft>
                <a:buNone/>
              </a:pPr>
              <a:r>
                <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(2)为了提高研究的重要性，运用不恰当的统计方法；</a:t>
              </a:r>
              <a:endParaRPr lang="zh-CN" altLang="en-US" sz="14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grpSp>
      <p:sp>
        <p:nvSpPr>
          <p:cNvPr id="61" name="Teardrop 1"/>
          <p:cNvSpPr/>
          <p:nvPr/>
        </p:nvSpPr>
        <p:spPr>
          <a:xfrm rot="18885591" flipH="1">
            <a:off x="11102424" y="51176"/>
            <a:ext cx="914612" cy="914559"/>
          </a:xfrm>
          <a:prstGeom prst="teardrop">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id-ID"/>
          </a:p>
        </p:txBody>
      </p:sp>
      <p:pic>
        <p:nvPicPr>
          <p:cNvPr id="62" name="图片 61"/>
          <p:cNvPicPr>
            <a:picLocks noChangeAspect="1"/>
          </p:cNvPicPr>
          <p:nvPr/>
        </p:nvPicPr>
        <p:blipFill rotWithShape="1">
          <a:blip r:embed="rId1" cstate="print">
            <a:extLst>
              <a:ext uri="{28A0092B-C50C-407E-A947-70E740481C1C}">
                <a14:useLocalDpi xmlns:a14="http://schemas.microsoft.com/office/drawing/2010/main" val="0"/>
              </a:ext>
            </a:extLst>
          </a:blip>
          <a:srcRect l="-1112" t="54089" r="82046" b="25369"/>
          <a:stretch>
            <a:fillRect/>
          </a:stretch>
        </p:blipFill>
        <p:spPr>
          <a:xfrm flipH="1">
            <a:off x="11270484" y="246020"/>
            <a:ext cx="578919" cy="549367"/>
          </a:xfrm>
          <a:prstGeom prst="rect">
            <a:avLst/>
          </a:prstGeom>
        </p:spPr>
      </p:pic>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77285" y="1849120"/>
            <a:ext cx="4533265" cy="3310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advTm="1000">
        <p:pull/>
      </p:transition>
    </mc:Choice>
    <mc:Fallback>
      <p:transition spd="slow" advTm="1000">
        <p:pull/>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5"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6"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49" name="组合 48"/>
          <p:cNvGrpSpPr/>
          <p:nvPr/>
        </p:nvGrpSpPr>
        <p:grpSpPr>
          <a:xfrm>
            <a:off x="86787" y="210076"/>
            <a:ext cx="3113612" cy="753594"/>
            <a:chOff x="903371" y="249943"/>
            <a:chExt cx="2831223" cy="679699"/>
          </a:xfrm>
        </p:grpSpPr>
        <p:sp>
          <p:nvSpPr>
            <p:cNvPr id="50" name="任意多边形 4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51" name="任意多边形 5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52" name="标题 1"/>
          <p:cNvSpPr txBox="1"/>
          <p:nvPr/>
        </p:nvSpPr>
        <p:spPr>
          <a:xfrm>
            <a:off x="346278" y="397481"/>
            <a:ext cx="2765633" cy="734695"/>
          </a:xfrm>
          <a:prstGeom prst="rect">
            <a:avLst/>
          </a:prstGeom>
        </p:spPr>
        <p:txBody>
          <a:bodyPr lIns="91437" tIns="45718" rIns="91437" bIns="45718">
            <a:no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zh-CN" sz="2400" b="1" dirty="0">
                <a:solidFill>
                  <a:srgbClr val="3B68A1"/>
                </a:solidFill>
                <a:latin typeface="微软雅黑" panose="020B0503020204020204" pitchFamily="34" charset="-122"/>
                <a:ea typeface="微软雅黑" panose="020B0503020204020204" pitchFamily="34" charset="-122"/>
              </a:rPr>
              <a:t>学术规范基本要求</a:t>
            </a:r>
            <a:endParaRPr lang="en-US" altLang="zh-CN" sz="2400" b="1" dirty="0">
              <a:solidFill>
                <a:srgbClr val="3B68A1"/>
              </a:solidFill>
              <a:latin typeface="微软雅黑" panose="020B0503020204020204" pitchFamily="34" charset="-122"/>
              <a:ea typeface="微软雅黑" panose="020B0503020204020204" pitchFamily="34" charset="-122"/>
            </a:endParaRPr>
          </a:p>
        </p:txBody>
      </p:sp>
      <p:sp>
        <p:nvSpPr>
          <p:cNvPr id="14" name="矩形 13"/>
          <p:cNvSpPr/>
          <p:nvPr/>
        </p:nvSpPr>
        <p:spPr>
          <a:xfrm>
            <a:off x="-16930" y="3439671"/>
            <a:ext cx="12208930" cy="192310"/>
          </a:xfrm>
          <a:prstGeom prst="rect">
            <a:avLst/>
          </a:prstGeom>
          <a:solidFill>
            <a:schemeClr val="bg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p>
        </p:txBody>
      </p:sp>
      <p:sp>
        <p:nvSpPr>
          <p:cNvPr id="15" name="等腰三角形 16"/>
          <p:cNvSpPr/>
          <p:nvPr/>
        </p:nvSpPr>
        <p:spPr>
          <a:xfrm rot="10800000">
            <a:off x="532614" y="1745969"/>
            <a:ext cx="1368390" cy="1754965"/>
          </a:xfrm>
          <a:custGeom>
            <a:avLst/>
            <a:gdLst/>
            <a:ahLst/>
            <a:cxnLst/>
            <a:rect l="l" t="t" r="r" b="b"/>
            <a:pathLst>
              <a:path w="1368152" h="1754559">
                <a:moveTo>
                  <a:pt x="684076" y="1754559"/>
                </a:moveTo>
                <a:cubicBezTo>
                  <a:pt x="306271" y="1754559"/>
                  <a:pt x="0" y="1445288"/>
                  <a:pt x="0" y="1063784"/>
                </a:cubicBezTo>
                <a:cubicBezTo>
                  <a:pt x="0" y="844976"/>
                  <a:pt x="100747" y="649929"/>
                  <a:pt x="259415" y="525868"/>
                </a:cubicBezTo>
                <a:lnTo>
                  <a:pt x="706586" y="11919"/>
                </a:lnTo>
                <a:lnTo>
                  <a:pt x="710664" y="4942"/>
                </a:lnTo>
                <a:lnTo>
                  <a:pt x="711586" y="6173"/>
                </a:lnTo>
                <a:lnTo>
                  <a:pt x="716956" y="0"/>
                </a:lnTo>
                <a:lnTo>
                  <a:pt x="735882" y="38619"/>
                </a:lnTo>
                <a:lnTo>
                  <a:pt x="1088020" y="508871"/>
                </a:lnTo>
                <a:cubicBezTo>
                  <a:pt x="1258413" y="632938"/>
                  <a:pt x="1368152" y="835420"/>
                  <a:pt x="1368152" y="1063784"/>
                </a:cubicBezTo>
                <a:cubicBezTo>
                  <a:pt x="1368152" y="1445288"/>
                  <a:pt x="1061881" y="1754559"/>
                  <a:pt x="684076" y="1754559"/>
                </a:cubicBezTo>
                <a:close/>
              </a:path>
            </a:pathLst>
          </a:custGeom>
          <a:solidFill>
            <a:srgbClr val="3B68A1"/>
          </a:solidFill>
          <a:ln>
            <a:noFill/>
          </a:ln>
          <a:effectLst>
            <a:innerShdw blurRad="63500" dist="76200" dir="8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dirty="0"/>
          </a:p>
        </p:txBody>
      </p:sp>
      <p:sp>
        <p:nvSpPr>
          <p:cNvPr id="16" name="椭圆 15"/>
          <p:cNvSpPr/>
          <p:nvPr/>
        </p:nvSpPr>
        <p:spPr>
          <a:xfrm>
            <a:off x="1029577" y="3627703"/>
            <a:ext cx="347399" cy="347414"/>
          </a:xfrm>
          <a:prstGeom prst="ellipse">
            <a:avLst/>
          </a:prstGeom>
          <a:solidFill>
            <a:srgbClr val="3B68A1"/>
          </a:solidFill>
          <a:ln w="19050">
            <a:solidFill>
              <a:schemeClr val="bg1"/>
            </a:solidFill>
          </a:ln>
          <a:effectLst>
            <a:outerShdw blurRad="254000" dist="50800" dir="7200000" sx="92000" sy="92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dirty="0"/>
          </a:p>
        </p:txBody>
      </p:sp>
      <p:sp>
        <p:nvSpPr>
          <p:cNvPr id="17" name="等腰三角形 16"/>
          <p:cNvSpPr/>
          <p:nvPr/>
        </p:nvSpPr>
        <p:spPr>
          <a:xfrm rot="10800000">
            <a:off x="2880822" y="1745967"/>
            <a:ext cx="1368390" cy="1754965"/>
          </a:xfrm>
          <a:custGeom>
            <a:avLst/>
            <a:gdLst/>
            <a:ahLst/>
            <a:cxnLst/>
            <a:rect l="l" t="t" r="r" b="b"/>
            <a:pathLst>
              <a:path w="1368152" h="1754559">
                <a:moveTo>
                  <a:pt x="684076" y="1754559"/>
                </a:moveTo>
                <a:cubicBezTo>
                  <a:pt x="306271" y="1754559"/>
                  <a:pt x="0" y="1445288"/>
                  <a:pt x="0" y="1063784"/>
                </a:cubicBezTo>
                <a:cubicBezTo>
                  <a:pt x="0" y="844976"/>
                  <a:pt x="100747" y="649929"/>
                  <a:pt x="259415" y="525868"/>
                </a:cubicBezTo>
                <a:lnTo>
                  <a:pt x="706586" y="11919"/>
                </a:lnTo>
                <a:lnTo>
                  <a:pt x="710664" y="4942"/>
                </a:lnTo>
                <a:lnTo>
                  <a:pt x="711586" y="6173"/>
                </a:lnTo>
                <a:lnTo>
                  <a:pt x="716956" y="0"/>
                </a:lnTo>
                <a:lnTo>
                  <a:pt x="735882" y="38619"/>
                </a:lnTo>
                <a:lnTo>
                  <a:pt x="1088020" y="508871"/>
                </a:lnTo>
                <a:cubicBezTo>
                  <a:pt x="1258413" y="632938"/>
                  <a:pt x="1368152" y="835420"/>
                  <a:pt x="1368152" y="1063784"/>
                </a:cubicBezTo>
                <a:cubicBezTo>
                  <a:pt x="1368152" y="1445288"/>
                  <a:pt x="1061881" y="1754559"/>
                  <a:pt x="684076" y="1754559"/>
                </a:cubicBezTo>
                <a:close/>
              </a:path>
            </a:pathLst>
          </a:custGeom>
          <a:solidFill>
            <a:srgbClr val="F79E5A"/>
          </a:solidFill>
          <a:ln>
            <a:noFill/>
          </a:ln>
          <a:effectLst>
            <a:innerShdw blurRad="63500" dist="76200" dir="8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dirty="0"/>
          </a:p>
        </p:txBody>
      </p:sp>
      <p:sp>
        <p:nvSpPr>
          <p:cNvPr id="18" name="椭圆 17"/>
          <p:cNvSpPr/>
          <p:nvPr/>
        </p:nvSpPr>
        <p:spPr>
          <a:xfrm>
            <a:off x="3368752" y="3627701"/>
            <a:ext cx="347399" cy="347414"/>
          </a:xfrm>
          <a:prstGeom prst="ellipse">
            <a:avLst/>
          </a:prstGeom>
          <a:solidFill>
            <a:srgbClr val="F79E5A"/>
          </a:solidFill>
          <a:ln w="19050">
            <a:solidFill>
              <a:schemeClr val="bg1"/>
            </a:solidFill>
          </a:ln>
          <a:effectLst>
            <a:outerShdw blurRad="254000" dist="50800" dir="7200000" sx="92000" sy="92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dirty="0"/>
          </a:p>
        </p:txBody>
      </p:sp>
      <p:sp>
        <p:nvSpPr>
          <p:cNvPr id="19" name="等腰三角形 16"/>
          <p:cNvSpPr/>
          <p:nvPr/>
        </p:nvSpPr>
        <p:spPr>
          <a:xfrm rot="10800000">
            <a:off x="7866597" y="1745968"/>
            <a:ext cx="1368390" cy="1754965"/>
          </a:xfrm>
          <a:custGeom>
            <a:avLst/>
            <a:gdLst/>
            <a:ahLst/>
            <a:cxnLst/>
            <a:rect l="l" t="t" r="r" b="b"/>
            <a:pathLst>
              <a:path w="1368152" h="1754559">
                <a:moveTo>
                  <a:pt x="684076" y="1754559"/>
                </a:moveTo>
                <a:cubicBezTo>
                  <a:pt x="306271" y="1754559"/>
                  <a:pt x="0" y="1445288"/>
                  <a:pt x="0" y="1063784"/>
                </a:cubicBezTo>
                <a:cubicBezTo>
                  <a:pt x="0" y="844976"/>
                  <a:pt x="100747" y="649929"/>
                  <a:pt x="259415" y="525868"/>
                </a:cubicBezTo>
                <a:lnTo>
                  <a:pt x="706586" y="11919"/>
                </a:lnTo>
                <a:lnTo>
                  <a:pt x="710664" y="4942"/>
                </a:lnTo>
                <a:lnTo>
                  <a:pt x="711586" y="6173"/>
                </a:lnTo>
                <a:lnTo>
                  <a:pt x="716956" y="0"/>
                </a:lnTo>
                <a:lnTo>
                  <a:pt x="735882" y="38619"/>
                </a:lnTo>
                <a:lnTo>
                  <a:pt x="1088020" y="508871"/>
                </a:lnTo>
                <a:cubicBezTo>
                  <a:pt x="1258413" y="632938"/>
                  <a:pt x="1368152" y="835420"/>
                  <a:pt x="1368152" y="1063784"/>
                </a:cubicBezTo>
                <a:cubicBezTo>
                  <a:pt x="1368152" y="1445288"/>
                  <a:pt x="1061881" y="1754559"/>
                  <a:pt x="684076" y="1754559"/>
                </a:cubicBezTo>
                <a:close/>
              </a:path>
            </a:pathLst>
          </a:custGeom>
          <a:solidFill>
            <a:srgbClr val="4DCEB8"/>
          </a:solidFill>
          <a:ln>
            <a:noFill/>
          </a:ln>
          <a:effectLst>
            <a:innerShdw blurRad="63500" dist="76200" dir="8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dirty="0"/>
          </a:p>
        </p:txBody>
      </p:sp>
      <p:sp>
        <p:nvSpPr>
          <p:cNvPr id="20" name="椭圆 19"/>
          <p:cNvSpPr/>
          <p:nvPr/>
        </p:nvSpPr>
        <p:spPr>
          <a:xfrm>
            <a:off x="8381850" y="3627703"/>
            <a:ext cx="347399" cy="347414"/>
          </a:xfrm>
          <a:prstGeom prst="ellipse">
            <a:avLst/>
          </a:prstGeom>
          <a:solidFill>
            <a:srgbClr val="4DCEB8"/>
          </a:solidFill>
          <a:ln w="19050">
            <a:solidFill>
              <a:schemeClr val="bg1"/>
            </a:solidFill>
          </a:ln>
          <a:effectLst>
            <a:outerShdw blurRad="254000" dist="50800" dir="7200000" sx="92000" sy="92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dirty="0"/>
          </a:p>
        </p:txBody>
      </p:sp>
      <p:sp>
        <p:nvSpPr>
          <p:cNvPr id="21" name="等腰三角形 16"/>
          <p:cNvSpPr/>
          <p:nvPr/>
        </p:nvSpPr>
        <p:spPr>
          <a:xfrm rot="10800000">
            <a:off x="5258835" y="1745968"/>
            <a:ext cx="1368390" cy="1754965"/>
          </a:xfrm>
          <a:custGeom>
            <a:avLst/>
            <a:gdLst/>
            <a:ahLst/>
            <a:cxnLst/>
            <a:rect l="l" t="t" r="r" b="b"/>
            <a:pathLst>
              <a:path w="1368152" h="1754559">
                <a:moveTo>
                  <a:pt x="684076" y="1754559"/>
                </a:moveTo>
                <a:cubicBezTo>
                  <a:pt x="306271" y="1754559"/>
                  <a:pt x="0" y="1445288"/>
                  <a:pt x="0" y="1063784"/>
                </a:cubicBezTo>
                <a:cubicBezTo>
                  <a:pt x="0" y="844976"/>
                  <a:pt x="100747" y="649929"/>
                  <a:pt x="259415" y="525868"/>
                </a:cubicBezTo>
                <a:lnTo>
                  <a:pt x="706586" y="11919"/>
                </a:lnTo>
                <a:lnTo>
                  <a:pt x="710664" y="4942"/>
                </a:lnTo>
                <a:lnTo>
                  <a:pt x="711586" y="6173"/>
                </a:lnTo>
                <a:lnTo>
                  <a:pt x="716956" y="0"/>
                </a:lnTo>
                <a:lnTo>
                  <a:pt x="735882" y="38619"/>
                </a:lnTo>
                <a:lnTo>
                  <a:pt x="1088020" y="508871"/>
                </a:lnTo>
                <a:cubicBezTo>
                  <a:pt x="1258413" y="632938"/>
                  <a:pt x="1368152" y="835420"/>
                  <a:pt x="1368152" y="1063784"/>
                </a:cubicBezTo>
                <a:cubicBezTo>
                  <a:pt x="1368152" y="1445288"/>
                  <a:pt x="1061881" y="1754559"/>
                  <a:pt x="684076" y="1754559"/>
                </a:cubicBezTo>
                <a:close/>
              </a:path>
            </a:pathLst>
          </a:custGeom>
          <a:solidFill>
            <a:srgbClr val="B95F95"/>
          </a:solidFill>
          <a:ln>
            <a:noFill/>
          </a:ln>
          <a:effectLst>
            <a:innerShdw blurRad="63500" dist="76200" dir="8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dirty="0"/>
          </a:p>
        </p:txBody>
      </p:sp>
      <p:sp>
        <p:nvSpPr>
          <p:cNvPr id="22" name="椭圆 21"/>
          <p:cNvSpPr/>
          <p:nvPr/>
        </p:nvSpPr>
        <p:spPr>
          <a:xfrm>
            <a:off x="5769588" y="3627702"/>
            <a:ext cx="347399" cy="347414"/>
          </a:xfrm>
          <a:prstGeom prst="ellipse">
            <a:avLst/>
          </a:prstGeom>
          <a:solidFill>
            <a:srgbClr val="B95F95"/>
          </a:solidFill>
          <a:ln w="19050">
            <a:solidFill>
              <a:schemeClr val="bg1"/>
            </a:solidFill>
          </a:ln>
          <a:effectLst>
            <a:outerShdw blurRad="254000" dist="50800" dir="7200000" sx="92000" sy="92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dirty="0"/>
          </a:p>
        </p:txBody>
      </p:sp>
      <p:sp>
        <p:nvSpPr>
          <p:cNvPr id="23" name="Rectangle 42"/>
          <p:cNvSpPr/>
          <p:nvPr/>
        </p:nvSpPr>
        <p:spPr>
          <a:xfrm flipH="1">
            <a:off x="4631" y="4267069"/>
            <a:ext cx="2654970" cy="1381564"/>
          </a:xfrm>
          <a:prstGeom prst="rect">
            <a:avLst/>
          </a:prstGeom>
          <a:noFill/>
          <a:ln w="12700" cap="flat" cmpd="sng" algn="ctr">
            <a:noFill/>
            <a:prstDash val="solid"/>
          </a:ln>
          <a:effectLst/>
        </p:spPr>
        <p:txBody>
          <a:bodyPr lIns="91437" tIns="0" rIns="91437" bIns="0" rtlCol="0" anchor="t"/>
          <a:lstStyle/>
          <a:p>
            <a:pPr algn="l">
              <a:lnSpc>
                <a:spcPct val="120000"/>
              </a:lnSpc>
              <a:spcBef>
                <a:spcPct val="0"/>
              </a:spcBef>
              <a:buNone/>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（1）数据来源：真实可靠；</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algn="l">
              <a:lnSpc>
                <a:spcPct val="120000"/>
              </a:lnSpc>
              <a:spcBef>
                <a:spcPct val="0"/>
              </a:spcBef>
              <a:buNone/>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（2）实验记录：忠实详尽；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algn="l">
              <a:lnSpc>
                <a:spcPct val="120000"/>
              </a:lnSpc>
              <a:spcBef>
                <a:spcPct val="0"/>
              </a:spcBef>
              <a:buNone/>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（3）原始数据：保存完好；</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algn="l">
              <a:lnSpc>
                <a:spcPct val="120000"/>
              </a:lnSpc>
              <a:spcBef>
                <a:spcPct val="0"/>
              </a:spcBef>
              <a:buNone/>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（4）数据处理：尊重事实。</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algn="l">
              <a:lnSpc>
                <a:spcPct val="120000"/>
              </a:lnSpc>
              <a:spcBef>
                <a:spcPct val="0"/>
              </a:spcBef>
              <a:buNone/>
            </a:pP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Rectangle 42"/>
          <p:cNvSpPr/>
          <p:nvPr/>
        </p:nvSpPr>
        <p:spPr>
          <a:xfrm flipH="1">
            <a:off x="2807129" y="4267069"/>
            <a:ext cx="1779618" cy="1249484"/>
          </a:xfrm>
          <a:prstGeom prst="rect">
            <a:avLst/>
          </a:prstGeom>
          <a:noFill/>
          <a:ln w="12700" cap="flat" cmpd="sng" algn="ctr">
            <a:noFill/>
            <a:prstDash val="solid"/>
          </a:ln>
          <a:effectLst/>
        </p:spPr>
        <p:txBody>
          <a:bodyPr lIns="91437" tIns="0" rIns="91437" bIns="0" rtlCol="0" anchor="t"/>
          <a:lstStyle/>
          <a:p>
            <a:pPr algn="l">
              <a:lnSpc>
                <a:spcPct val="120000"/>
              </a:lnSpc>
              <a:buNone/>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（1）避免剽窃；</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algn="l">
              <a:lnSpc>
                <a:spcPct val="120000"/>
              </a:lnSpc>
              <a:buNone/>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2</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）避免伪造和篡改；</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algn="l">
              <a:lnSpc>
                <a:spcPct val="120000"/>
              </a:lnSpc>
              <a:buNone/>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3</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）正确引用。</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algn="l">
              <a:lnSpc>
                <a:spcPct val="120000"/>
              </a:lnSpc>
              <a:buNone/>
            </a:pP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Rectangle 42"/>
          <p:cNvSpPr/>
          <p:nvPr/>
        </p:nvSpPr>
        <p:spPr>
          <a:xfrm flipH="1">
            <a:off x="4860489" y="4332265"/>
            <a:ext cx="2130246" cy="1316368"/>
          </a:xfrm>
          <a:prstGeom prst="rect">
            <a:avLst/>
          </a:prstGeom>
          <a:noFill/>
          <a:ln w="12700" cap="flat" cmpd="sng" algn="ctr">
            <a:noFill/>
            <a:prstDash val="solid"/>
          </a:ln>
          <a:effectLst/>
        </p:spPr>
        <p:txBody>
          <a:bodyPr lIns="91437" tIns="0" rIns="91437" bIns="0" rtlCol="0" anchor="t"/>
          <a:lstStyle/>
          <a:p>
            <a:pPr algn="l">
              <a:lnSpc>
                <a:spcPct val="120000"/>
              </a:lnSpc>
              <a:buNone/>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mn-ea"/>
              </a:rPr>
              <a:t>（1）接受同行评议；</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mn-ea"/>
            </a:endParaRPr>
          </a:p>
          <a:p>
            <a:pPr algn="l">
              <a:lnSpc>
                <a:spcPct val="120000"/>
              </a:lnSpc>
              <a:buNone/>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mn-ea"/>
              </a:rPr>
              <a:t>（2）不一稿多投；</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mn-ea"/>
            </a:endParaRPr>
          </a:p>
          <a:p>
            <a:pPr algn="l">
              <a:lnSpc>
                <a:spcPct val="120000"/>
              </a:lnSpc>
              <a:buNone/>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mn-ea"/>
              </a:rPr>
              <a:t>（3）不重复发表。</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mn-ea"/>
            </a:endParaRPr>
          </a:p>
          <a:p>
            <a:pPr algn="l">
              <a:lnSpc>
                <a:spcPct val="120000"/>
              </a:lnSpc>
              <a:buNone/>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4</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）不委托第三方或与论文内容无关的人代投论文。</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Rectangle 42"/>
          <p:cNvSpPr/>
          <p:nvPr/>
        </p:nvSpPr>
        <p:spPr>
          <a:xfrm flipH="1">
            <a:off x="7317025" y="4236920"/>
            <a:ext cx="2534900" cy="2134387"/>
          </a:xfrm>
          <a:prstGeom prst="rect">
            <a:avLst/>
          </a:prstGeom>
          <a:noFill/>
          <a:ln w="12700" cap="flat" cmpd="sng" algn="ctr">
            <a:noFill/>
            <a:prstDash val="solid"/>
          </a:ln>
          <a:effectLst/>
        </p:spPr>
        <p:txBody>
          <a:bodyPr lIns="91437" tIns="0" rIns="91437" bIns="0" rtlCol="0" anchor="t"/>
          <a:lstStyle/>
          <a:p>
            <a:pPr>
              <a:lnSpc>
                <a:spcPct val="120000"/>
              </a:lnSpc>
              <a:spcBef>
                <a:spcPct val="0"/>
              </a:spcBef>
              <a:buNone/>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mn-ea"/>
              </a:rPr>
              <a:t>1</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mn-ea"/>
              </a:rPr>
              <a:t>）不遗漏有实质贡献者，不挂名无实质贡献者；</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ct val="120000"/>
              </a:lnSpc>
              <a:spcBef>
                <a:spcPct val="0"/>
              </a:spcBef>
              <a:buNone/>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mn-ea"/>
              </a:rPr>
              <a:t>2</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mn-ea"/>
              </a:rPr>
              <a:t>）不应该未经他人同意擅自将其列为共同作者。</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ct val="120000"/>
              </a:lnSpc>
              <a:spcBef>
                <a:spcPct val="0"/>
              </a:spcBef>
              <a:buNone/>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mn-ea"/>
              </a:rPr>
              <a:t>3</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mn-ea"/>
              </a:rPr>
              <a:t>）不轻易在自己不了解的论文上署名。</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mn-ea"/>
            </a:endParaRPr>
          </a:p>
          <a:p>
            <a:pPr>
              <a:lnSpc>
                <a:spcPct val="120000"/>
              </a:lnSpc>
              <a:spcBef>
                <a:spcPct val="0"/>
              </a:spcBef>
              <a:buNone/>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4</a:t>
            </a: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）署名排序应与对论文的实际贡献相符。</a:t>
            </a:r>
            <a:endPar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7" name="标题 1"/>
          <p:cNvSpPr txBox="1"/>
          <p:nvPr/>
        </p:nvSpPr>
        <p:spPr>
          <a:xfrm>
            <a:off x="676715" y="2095587"/>
            <a:ext cx="1080188" cy="795094"/>
          </a:xfrm>
          <a:prstGeom prst="rect">
            <a:avLst/>
          </a:prstGeom>
        </p:spPr>
        <p:txBody>
          <a:bodyPr lIns="179994" tIns="45718" rIns="91437" bIns="0">
            <a:normAutofit fontScale="90000" lnSpcReduction="10000"/>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fontAlgn="auto">
              <a:lnSpc>
                <a:spcPct val="100000"/>
              </a:lnSpc>
            </a:pPr>
            <a:r>
              <a:rPr lang="zh-CN" altLang="en-US" sz="2800" b="1" dirty="0">
                <a:solidFill>
                  <a:schemeClr val="bg1"/>
                </a:solidFill>
                <a:latin typeface="微软雅黑" panose="020B0503020204020204" pitchFamily="34" charset="-122"/>
                <a:ea typeface="微软雅黑" panose="020B0503020204020204" pitchFamily="34" charset="-122"/>
              </a:rPr>
              <a:t>数据处理</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8" name="标题 1"/>
          <p:cNvSpPr txBox="1"/>
          <p:nvPr/>
        </p:nvSpPr>
        <p:spPr>
          <a:xfrm>
            <a:off x="3024923" y="2095587"/>
            <a:ext cx="1080188" cy="795094"/>
          </a:xfrm>
          <a:prstGeom prst="rect">
            <a:avLst/>
          </a:prstGeom>
        </p:spPr>
        <p:txBody>
          <a:bodyPr lIns="179994" tIns="45718" rIns="91437" bIns="0">
            <a:normAutofit fontScale="90000" lnSpcReduction="10000"/>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anose="020B0503020204020204" pitchFamily="34" charset="-122"/>
                <a:ea typeface="微软雅黑" panose="020B0503020204020204" pitchFamily="34" charset="-122"/>
              </a:rPr>
              <a:t>论文撰写</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9" name="标题 1"/>
          <p:cNvSpPr txBox="1"/>
          <p:nvPr/>
        </p:nvSpPr>
        <p:spPr>
          <a:xfrm>
            <a:off x="5460538" y="2106088"/>
            <a:ext cx="1080188" cy="795094"/>
          </a:xfrm>
          <a:prstGeom prst="rect">
            <a:avLst/>
          </a:prstGeom>
        </p:spPr>
        <p:txBody>
          <a:bodyPr lIns="179994" tIns="45718" rIns="91437" bIns="0">
            <a:normAutofit fontScale="90000" lnSpcReduction="10000"/>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anose="020B0503020204020204" pitchFamily="34" charset="-122"/>
                <a:ea typeface="微软雅黑" panose="020B0503020204020204" pitchFamily="34" charset="-122"/>
              </a:rPr>
              <a:t>论文发表</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0" name="标题 1"/>
          <p:cNvSpPr txBox="1"/>
          <p:nvPr/>
        </p:nvSpPr>
        <p:spPr>
          <a:xfrm>
            <a:off x="8056661" y="2106088"/>
            <a:ext cx="1080188" cy="795094"/>
          </a:xfrm>
          <a:prstGeom prst="rect">
            <a:avLst/>
          </a:prstGeom>
        </p:spPr>
        <p:txBody>
          <a:bodyPr lIns="179994" tIns="45718" rIns="91437" bIns="0">
            <a:normAutofit fontScale="90000" lnSpcReduction="10000"/>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anose="020B0503020204020204" pitchFamily="34" charset="-122"/>
                <a:ea typeface="微软雅黑" panose="020B0503020204020204" pitchFamily="34" charset="-122"/>
              </a:rPr>
              <a:t>论文署名</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3" name="等腰三角形 16"/>
          <p:cNvSpPr/>
          <p:nvPr/>
        </p:nvSpPr>
        <p:spPr>
          <a:xfrm rot="10800000">
            <a:off x="10486790" y="1745968"/>
            <a:ext cx="1368390" cy="1754965"/>
          </a:xfrm>
          <a:custGeom>
            <a:avLst/>
            <a:gdLst/>
            <a:ahLst/>
            <a:cxnLst/>
            <a:rect l="l" t="t" r="r" b="b"/>
            <a:pathLst>
              <a:path w="1368152" h="1754559">
                <a:moveTo>
                  <a:pt x="684076" y="1754559"/>
                </a:moveTo>
                <a:cubicBezTo>
                  <a:pt x="306271" y="1754559"/>
                  <a:pt x="0" y="1445288"/>
                  <a:pt x="0" y="1063784"/>
                </a:cubicBezTo>
                <a:cubicBezTo>
                  <a:pt x="0" y="844976"/>
                  <a:pt x="100747" y="649929"/>
                  <a:pt x="259415" y="525868"/>
                </a:cubicBezTo>
                <a:lnTo>
                  <a:pt x="706586" y="11919"/>
                </a:lnTo>
                <a:lnTo>
                  <a:pt x="710664" y="4942"/>
                </a:lnTo>
                <a:lnTo>
                  <a:pt x="711586" y="6173"/>
                </a:lnTo>
                <a:lnTo>
                  <a:pt x="716956" y="0"/>
                </a:lnTo>
                <a:lnTo>
                  <a:pt x="735882" y="38619"/>
                </a:lnTo>
                <a:lnTo>
                  <a:pt x="1088020" y="508871"/>
                </a:lnTo>
                <a:cubicBezTo>
                  <a:pt x="1258413" y="632938"/>
                  <a:pt x="1368152" y="835420"/>
                  <a:pt x="1368152" y="1063784"/>
                </a:cubicBezTo>
                <a:cubicBezTo>
                  <a:pt x="1368152" y="1445288"/>
                  <a:pt x="1061881" y="1754559"/>
                  <a:pt x="684076" y="1754559"/>
                </a:cubicBezTo>
                <a:close/>
              </a:path>
            </a:pathLst>
          </a:custGeom>
          <a:solidFill>
            <a:srgbClr val="673977"/>
          </a:solidFill>
          <a:ln>
            <a:noFill/>
          </a:ln>
          <a:effectLst>
            <a:innerShdw blurRad="63500" dist="76200" dir="8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dirty="0"/>
          </a:p>
        </p:txBody>
      </p:sp>
      <p:sp>
        <p:nvSpPr>
          <p:cNvPr id="34" name="椭圆 33"/>
          <p:cNvSpPr/>
          <p:nvPr/>
        </p:nvSpPr>
        <p:spPr>
          <a:xfrm>
            <a:off x="11012291" y="3627702"/>
            <a:ext cx="347399" cy="347414"/>
          </a:xfrm>
          <a:prstGeom prst="ellipse">
            <a:avLst/>
          </a:prstGeom>
          <a:solidFill>
            <a:srgbClr val="673977"/>
          </a:solidFill>
          <a:ln w="19050">
            <a:solidFill>
              <a:schemeClr val="bg1"/>
            </a:solidFill>
          </a:ln>
          <a:effectLst>
            <a:outerShdw blurRad="254000" dist="50800" dir="7200000" sx="92000" sy="92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dirty="0"/>
          </a:p>
        </p:txBody>
      </p:sp>
      <p:sp>
        <p:nvSpPr>
          <p:cNvPr id="35" name="标题 1"/>
          <p:cNvSpPr txBox="1"/>
          <p:nvPr/>
        </p:nvSpPr>
        <p:spPr>
          <a:xfrm>
            <a:off x="10686831" y="2106088"/>
            <a:ext cx="1080188" cy="795094"/>
          </a:xfrm>
          <a:prstGeom prst="rect">
            <a:avLst/>
          </a:prstGeom>
        </p:spPr>
        <p:txBody>
          <a:bodyPr lIns="179994" tIns="45718" rIns="91437" bIns="0">
            <a:normAutofit fontScale="90000" lnSpcReduction="10000"/>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anose="020B0503020204020204" pitchFamily="34" charset="-122"/>
                <a:ea typeface="微软雅黑" panose="020B0503020204020204" pitchFamily="34" charset="-122"/>
              </a:rPr>
              <a:t>学术履历</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6" name="Rectangle 42"/>
          <p:cNvSpPr/>
          <p:nvPr/>
        </p:nvSpPr>
        <p:spPr>
          <a:xfrm flipH="1">
            <a:off x="10219690" y="4399149"/>
            <a:ext cx="1903095" cy="720090"/>
          </a:xfrm>
          <a:prstGeom prst="rect">
            <a:avLst/>
          </a:prstGeom>
          <a:noFill/>
          <a:ln w="12700" cap="flat" cmpd="sng" algn="ctr">
            <a:noFill/>
            <a:prstDash val="solid"/>
          </a:ln>
          <a:effectLst/>
        </p:spPr>
        <p:txBody>
          <a:bodyPr lIns="91437" tIns="0" rIns="91437" bIns="0" rtlCol="0" anchor="t"/>
          <a:lstStyle/>
          <a:p>
            <a:pPr>
              <a:lnSpc>
                <a:spcPct val="120000"/>
              </a:lnSpc>
              <a:spcBef>
                <a:spcPct val="0"/>
              </a:spcBef>
              <a:buNone/>
            </a:pPr>
            <a:r>
              <a:rPr lang="zh-CN" altLang="en-US"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mn-ea"/>
              </a:rPr>
              <a:t>只陈述事实，不要自己做主观评价，更不要拔高、捏造学历和成果。</a:t>
            </a:r>
            <a:endParaRPr lang="en-US" altLang="zh-CN" sz="1600"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1000">
        <p:pull/>
      </p:transition>
    </mc:Choice>
    <mc:Fallback>
      <p:transition spd="slow" advTm="1000">
        <p:pull/>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7"/>
          <p:cNvSpPr>
            <a:spLocks noChangeArrowheads="1"/>
          </p:cNvSpPr>
          <p:nvPr>
            <p:custDataLst>
              <p:tags r:id="rId1"/>
            </p:custDataLst>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5" name="矩形 8"/>
          <p:cNvSpPr>
            <a:spLocks noChangeArrowheads="1"/>
          </p:cNvSpPr>
          <p:nvPr>
            <p:custDataLst>
              <p:tags r:id="rId2"/>
            </p:custDataLst>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6" name="矩形 9"/>
          <p:cNvSpPr>
            <a:spLocks noChangeArrowheads="1"/>
          </p:cNvSpPr>
          <p:nvPr>
            <p:custDataLst>
              <p:tags r:id="rId3"/>
            </p:custDataLst>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49" name="组合 48"/>
          <p:cNvGrpSpPr/>
          <p:nvPr/>
        </p:nvGrpSpPr>
        <p:grpSpPr>
          <a:xfrm>
            <a:off x="92557" y="284608"/>
            <a:ext cx="3223775" cy="631579"/>
            <a:chOff x="903371" y="249943"/>
            <a:chExt cx="2831223" cy="679699"/>
          </a:xfrm>
        </p:grpSpPr>
        <p:sp>
          <p:nvSpPr>
            <p:cNvPr id="50" name="任意多边形 49"/>
            <p:cNvSpPr/>
            <p:nvPr>
              <p:custDataLst>
                <p:tags r:id="rId4"/>
              </p:custDataLst>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51" name="任意多边形 50"/>
            <p:cNvSpPr/>
            <p:nvPr>
              <p:custDataLst>
                <p:tags r:id="rId5"/>
              </p:custDataLst>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52" name="标题 1"/>
          <p:cNvSpPr txBox="1"/>
          <p:nvPr>
            <p:custDataLst>
              <p:tags r:id="rId6"/>
            </p:custDataLst>
          </p:nvPr>
        </p:nvSpPr>
        <p:spPr>
          <a:xfrm>
            <a:off x="404405" y="390654"/>
            <a:ext cx="2781247" cy="795020"/>
          </a:xfrm>
          <a:prstGeom prst="rect">
            <a:avLst/>
          </a:prstGeom>
        </p:spPr>
        <p:txBody>
          <a:bodyPr lIns="91437" tIns="45718" rIns="91437" bIns="45718">
            <a:no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zh-CN" sz="2400" b="1" dirty="0">
                <a:solidFill>
                  <a:srgbClr val="3B68A1"/>
                </a:solidFill>
                <a:latin typeface="微软雅黑" panose="020B0503020204020204" pitchFamily="34" charset="-122"/>
                <a:ea typeface="微软雅黑" panose="020B0503020204020204" pitchFamily="34" charset="-122"/>
              </a:rPr>
              <a:t>学术规范最高要求</a:t>
            </a:r>
            <a:endParaRPr lang="zh-CN" altLang="zh-CN" sz="2400" b="1" dirty="0">
              <a:solidFill>
                <a:srgbClr val="3B68A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504315" y="1674495"/>
            <a:ext cx="8666480" cy="4821710"/>
            <a:chOff x="2273" y="3301"/>
            <a:chExt cx="10966" cy="6101"/>
          </a:xfrm>
        </p:grpSpPr>
        <p:grpSp>
          <p:nvGrpSpPr>
            <p:cNvPr id="178" name="组合 177"/>
            <p:cNvGrpSpPr/>
            <p:nvPr/>
          </p:nvGrpSpPr>
          <p:grpSpPr>
            <a:xfrm>
              <a:off x="4708" y="8071"/>
              <a:ext cx="1374" cy="1331"/>
              <a:chOff x="3443288" y="4853200"/>
              <a:chExt cx="1108128" cy="1108128"/>
            </a:xfrm>
          </p:grpSpPr>
          <p:sp>
            <p:nvSpPr>
              <p:cNvPr id="180" name="圆角矩形 179"/>
              <p:cNvSpPr/>
              <p:nvPr>
                <p:custDataLst>
                  <p:tags r:id="rId7"/>
                </p:custDataLst>
              </p:nvPr>
            </p:nvSpPr>
            <p:spPr>
              <a:xfrm>
                <a:off x="3443288" y="4853200"/>
                <a:ext cx="1108128" cy="1108128"/>
              </a:xfrm>
              <a:prstGeom prst="roundRect">
                <a:avLst>
                  <a:gd name="adj" fmla="val 50000"/>
                </a:avLst>
              </a:prstGeom>
              <a:solidFill>
                <a:srgbClr val="3B68A1"/>
              </a:solidFill>
              <a:ln w="22225">
                <a:solidFill>
                  <a:schemeClr val="bg1"/>
                </a:soli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5">
                  <a:solidFill>
                    <a:srgbClr val="3B68A1"/>
                  </a:solidFill>
                </a:endParaRPr>
              </a:p>
            </p:txBody>
          </p:sp>
          <p:grpSp>
            <p:nvGrpSpPr>
              <p:cNvPr id="181" name="Group 41"/>
              <p:cNvGrpSpPr>
                <a:grpSpLocks noChangeAspect="1"/>
              </p:cNvGrpSpPr>
              <p:nvPr/>
            </p:nvGrpSpPr>
            <p:grpSpPr bwMode="auto">
              <a:xfrm>
                <a:off x="3773846" y="5132871"/>
                <a:ext cx="447011" cy="547203"/>
                <a:chOff x="3783" y="2089"/>
                <a:chExt cx="116" cy="142"/>
              </a:xfrm>
              <a:solidFill>
                <a:schemeClr val="bg1"/>
              </a:solidFill>
              <a:effectLst/>
            </p:grpSpPr>
            <p:sp>
              <p:nvSpPr>
                <p:cNvPr id="182" name="Freeform 42"/>
                <p:cNvSpPr/>
                <p:nvPr>
                  <p:custDataLst>
                    <p:tags r:id="rId8"/>
                  </p:custDataLst>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183" name="Freeform 43"/>
                <p:cNvSpPr/>
                <p:nvPr>
                  <p:custDataLst>
                    <p:tags r:id="rId9"/>
                  </p:custDataLst>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184" name="Freeform 44"/>
                <p:cNvSpPr/>
                <p:nvPr>
                  <p:custDataLst>
                    <p:tags r:id="rId10"/>
                  </p:custDataLst>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185" name="Freeform 45"/>
                <p:cNvSpPr/>
                <p:nvPr>
                  <p:custDataLst>
                    <p:tags r:id="rId11"/>
                  </p:custDataLst>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186" name="Freeform 46"/>
                <p:cNvSpPr/>
                <p:nvPr>
                  <p:custDataLst>
                    <p:tags r:id="rId12"/>
                  </p:custDataLst>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187" name="Freeform 47"/>
                <p:cNvSpPr/>
                <p:nvPr>
                  <p:custDataLst>
                    <p:tags r:id="rId13"/>
                  </p:custDataLst>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188" name="Freeform 48"/>
                <p:cNvSpPr/>
                <p:nvPr>
                  <p:custDataLst>
                    <p:tags r:id="rId14"/>
                  </p:custDataLst>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189" name="Freeform 49"/>
                <p:cNvSpPr/>
                <p:nvPr>
                  <p:custDataLst>
                    <p:tags r:id="rId15"/>
                  </p:custDataLst>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grpSp>
        </p:grpSp>
        <p:grpSp>
          <p:nvGrpSpPr>
            <p:cNvPr id="192" name="组合 191"/>
            <p:cNvGrpSpPr/>
            <p:nvPr/>
          </p:nvGrpSpPr>
          <p:grpSpPr>
            <a:xfrm>
              <a:off x="7837" y="4819"/>
              <a:ext cx="1406" cy="1424"/>
              <a:chOff x="6102297" y="2204940"/>
              <a:chExt cx="1108128" cy="1108128"/>
            </a:xfrm>
          </p:grpSpPr>
          <p:sp>
            <p:nvSpPr>
              <p:cNvPr id="193" name="圆角矩形 192"/>
              <p:cNvSpPr/>
              <p:nvPr>
                <p:custDataLst>
                  <p:tags r:id="rId16"/>
                </p:custDataLst>
              </p:nvPr>
            </p:nvSpPr>
            <p:spPr>
              <a:xfrm>
                <a:off x="6102297" y="2204940"/>
                <a:ext cx="1108128" cy="1108128"/>
              </a:xfrm>
              <a:prstGeom prst="roundRect">
                <a:avLst>
                  <a:gd name="adj" fmla="val 50000"/>
                </a:avLst>
              </a:prstGeom>
              <a:solidFill>
                <a:srgbClr val="4DCEB8"/>
              </a:solidFill>
              <a:ln w="22225">
                <a:solidFill>
                  <a:schemeClr val="bg1"/>
                </a:soli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5">
                  <a:solidFill>
                    <a:prstClr val="white"/>
                  </a:solidFill>
                </a:endParaRPr>
              </a:p>
            </p:txBody>
          </p:sp>
          <p:grpSp>
            <p:nvGrpSpPr>
              <p:cNvPr id="194" name="Group 52"/>
              <p:cNvGrpSpPr>
                <a:grpSpLocks noChangeAspect="1"/>
              </p:cNvGrpSpPr>
              <p:nvPr/>
            </p:nvGrpSpPr>
            <p:grpSpPr bwMode="auto">
              <a:xfrm>
                <a:off x="6372767" y="2477855"/>
                <a:ext cx="567188" cy="562297"/>
                <a:chOff x="3783" y="2102"/>
                <a:chExt cx="116" cy="115"/>
              </a:xfrm>
              <a:solidFill>
                <a:schemeClr val="bg1"/>
              </a:solidFill>
              <a:effectLst/>
            </p:grpSpPr>
            <p:sp>
              <p:nvSpPr>
                <p:cNvPr id="195" name="Freeform 53"/>
                <p:cNvSpPr>
                  <a:spLocks noEditPoints="1"/>
                </p:cNvSpPr>
                <p:nvPr>
                  <p:custDataLst>
                    <p:tags r:id="rId17"/>
                  </p:custDataLst>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196" name="Freeform 54"/>
                <p:cNvSpPr>
                  <a:spLocks noEditPoints="1"/>
                </p:cNvSpPr>
                <p:nvPr>
                  <p:custDataLst>
                    <p:tags r:id="rId18"/>
                  </p:custDataLst>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197" name="Freeform 55"/>
                <p:cNvSpPr/>
                <p:nvPr>
                  <p:custDataLst>
                    <p:tags r:id="rId19"/>
                  </p:custDataLst>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198" name="Freeform 56"/>
                <p:cNvSpPr/>
                <p:nvPr>
                  <p:custDataLst>
                    <p:tags r:id="rId20"/>
                  </p:custDataLst>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199" name="Freeform 57"/>
                <p:cNvSpPr/>
                <p:nvPr>
                  <p:custDataLst>
                    <p:tags r:id="rId21"/>
                  </p:custDataLst>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200" name="Freeform 58"/>
                <p:cNvSpPr/>
                <p:nvPr>
                  <p:custDataLst>
                    <p:tags r:id="rId22"/>
                  </p:custDataLst>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201" name="Freeform 59"/>
                <p:cNvSpPr/>
                <p:nvPr>
                  <p:custDataLst>
                    <p:tags r:id="rId23"/>
                  </p:custDataLst>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grpSp>
        </p:grpSp>
        <p:grpSp>
          <p:nvGrpSpPr>
            <p:cNvPr id="202" name="组合 201"/>
            <p:cNvGrpSpPr/>
            <p:nvPr/>
          </p:nvGrpSpPr>
          <p:grpSpPr>
            <a:xfrm>
              <a:off x="6259" y="6434"/>
              <a:ext cx="1430" cy="1404"/>
              <a:chOff x="4768646" y="3525740"/>
              <a:chExt cx="1108128" cy="1108128"/>
            </a:xfrm>
          </p:grpSpPr>
          <p:sp>
            <p:nvSpPr>
              <p:cNvPr id="204" name="圆角矩形 203"/>
              <p:cNvSpPr/>
              <p:nvPr>
                <p:custDataLst>
                  <p:tags r:id="rId24"/>
                </p:custDataLst>
              </p:nvPr>
            </p:nvSpPr>
            <p:spPr>
              <a:xfrm>
                <a:off x="4768646" y="3525740"/>
                <a:ext cx="1108128" cy="1108128"/>
              </a:xfrm>
              <a:prstGeom prst="roundRect">
                <a:avLst>
                  <a:gd name="adj" fmla="val 50000"/>
                </a:avLst>
              </a:prstGeom>
              <a:solidFill>
                <a:srgbClr val="F79E5A"/>
              </a:solidFill>
              <a:ln w="22225">
                <a:solidFill>
                  <a:schemeClr val="bg1"/>
                </a:solidFill>
              </a:ln>
              <a:effectLst>
                <a:outerShdw blurRad="266700" dist="762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5">
                  <a:solidFill>
                    <a:prstClr val="white"/>
                  </a:solidFill>
                </a:endParaRPr>
              </a:p>
            </p:txBody>
          </p:sp>
          <p:grpSp>
            <p:nvGrpSpPr>
              <p:cNvPr id="205" name="Group 62"/>
              <p:cNvGrpSpPr>
                <a:grpSpLocks noChangeAspect="1"/>
              </p:cNvGrpSpPr>
              <p:nvPr/>
            </p:nvGrpSpPr>
            <p:grpSpPr bwMode="auto">
              <a:xfrm>
                <a:off x="5047787" y="3860292"/>
                <a:ext cx="549846" cy="439024"/>
                <a:chOff x="3775" y="2110"/>
                <a:chExt cx="129" cy="103"/>
              </a:xfrm>
              <a:solidFill>
                <a:schemeClr val="bg1"/>
              </a:solidFill>
              <a:effectLst/>
            </p:grpSpPr>
            <p:sp>
              <p:nvSpPr>
                <p:cNvPr id="206" name="Freeform 63"/>
                <p:cNvSpPr/>
                <p:nvPr>
                  <p:custDataLst>
                    <p:tags r:id="rId25"/>
                  </p:custDataLst>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207" name="Freeform 64"/>
                <p:cNvSpPr/>
                <p:nvPr>
                  <p:custDataLst>
                    <p:tags r:id="rId26"/>
                  </p:custDataLst>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208" name="Freeform 65"/>
                <p:cNvSpPr>
                  <a:spLocks noEditPoints="1"/>
                </p:cNvSpPr>
                <p:nvPr>
                  <p:custDataLst>
                    <p:tags r:id="rId27"/>
                  </p:custDataLst>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grpSp>
        </p:grpSp>
        <p:grpSp>
          <p:nvGrpSpPr>
            <p:cNvPr id="209" name="组合 208"/>
            <p:cNvGrpSpPr/>
            <p:nvPr/>
          </p:nvGrpSpPr>
          <p:grpSpPr>
            <a:xfrm>
              <a:off x="9445" y="3301"/>
              <a:ext cx="1392" cy="1329"/>
              <a:chOff x="7418361" y="886700"/>
              <a:chExt cx="1108128" cy="1108128"/>
            </a:xfrm>
          </p:grpSpPr>
          <p:sp>
            <p:nvSpPr>
              <p:cNvPr id="211" name="圆角矩形 210"/>
              <p:cNvSpPr/>
              <p:nvPr>
                <p:custDataLst>
                  <p:tags r:id="rId28"/>
                </p:custDataLst>
              </p:nvPr>
            </p:nvSpPr>
            <p:spPr>
              <a:xfrm>
                <a:off x="7418361" y="886700"/>
                <a:ext cx="1108128" cy="1108128"/>
              </a:xfrm>
              <a:prstGeom prst="roundRect">
                <a:avLst>
                  <a:gd name="adj" fmla="val 50000"/>
                </a:avLst>
              </a:prstGeom>
              <a:solidFill>
                <a:srgbClr val="B95F95"/>
              </a:solidFill>
              <a:ln w="22225">
                <a:solidFill>
                  <a:schemeClr val="bg1"/>
                </a:solidFill>
              </a:ln>
              <a:effectLst>
                <a:outerShdw blurRad="2032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5">
                  <a:solidFill>
                    <a:prstClr val="white"/>
                  </a:solidFill>
                </a:endParaRPr>
              </a:p>
            </p:txBody>
          </p:sp>
          <p:grpSp>
            <p:nvGrpSpPr>
              <p:cNvPr id="212" name="Group 68"/>
              <p:cNvGrpSpPr>
                <a:grpSpLocks noChangeAspect="1"/>
              </p:cNvGrpSpPr>
              <p:nvPr/>
            </p:nvGrpSpPr>
            <p:grpSpPr bwMode="auto">
              <a:xfrm>
                <a:off x="7702659" y="1180843"/>
                <a:ext cx="539531" cy="519841"/>
                <a:chOff x="3770" y="2095"/>
                <a:chExt cx="137" cy="132"/>
              </a:xfrm>
              <a:solidFill>
                <a:schemeClr val="bg1"/>
              </a:solidFill>
              <a:effectLst/>
            </p:grpSpPr>
            <p:sp>
              <p:nvSpPr>
                <p:cNvPr id="213" name="Freeform 69"/>
                <p:cNvSpPr/>
                <p:nvPr>
                  <p:custDataLst>
                    <p:tags r:id="rId29"/>
                  </p:custDataLst>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214" name="Freeform 70"/>
                <p:cNvSpPr/>
                <p:nvPr>
                  <p:custDataLst>
                    <p:tags r:id="rId30"/>
                  </p:custDataLst>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215" name="Freeform 71"/>
                <p:cNvSpPr/>
                <p:nvPr>
                  <p:custDataLst>
                    <p:tags r:id="rId31"/>
                  </p:custDataLst>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216" name="Freeform 72"/>
                <p:cNvSpPr/>
                <p:nvPr>
                  <p:custDataLst>
                    <p:tags r:id="rId32"/>
                  </p:custDataLst>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217" name="Freeform 73"/>
                <p:cNvSpPr/>
                <p:nvPr>
                  <p:custDataLst>
                    <p:tags r:id="rId33"/>
                  </p:custDataLst>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218" name="Freeform 74"/>
                <p:cNvSpPr/>
                <p:nvPr>
                  <p:custDataLst>
                    <p:tags r:id="rId34"/>
                  </p:custDataLst>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sp>
              <p:nvSpPr>
                <p:cNvPr id="219" name="Freeform 75"/>
                <p:cNvSpPr/>
                <p:nvPr>
                  <p:custDataLst>
                    <p:tags r:id="rId35"/>
                  </p:custDataLst>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zh-CN" altLang="en-US" sz="1425">
                    <a:solidFill>
                      <a:prstClr val="black"/>
                    </a:solidFill>
                  </a:endParaRPr>
                </a:p>
              </p:txBody>
            </p:sp>
          </p:grpSp>
        </p:grpSp>
        <p:grpSp>
          <p:nvGrpSpPr>
            <p:cNvPr id="220" name="组合 219"/>
            <p:cNvGrpSpPr/>
            <p:nvPr/>
          </p:nvGrpSpPr>
          <p:grpSpPr>
            <a:xfrm flipH="1" flipV="1">
              <a:off x="2412" y="7659"/>
              <a:ext cx="2775" cy="694"/>
              <a:chOff x="5246304" y="4593021"/>
              <a:chExt cx="2438687" cy="732476"/>
            </a:xfrm>
          </p:grpSpPr>
          <p:sp>
            <p:nvSpPr>
              <p:cNvPr id="221" name="椭圆 220"/>
              <p:cNvSpPr/>
              <p:nvPr>
                <p:custDataLst>
                  <p:tags r:id="rId36"/>
                </p:custDataLst>
              </p:nvPr>
            </p:nvSpPr>
            <p:spPr>
              <a:xfrm>
                <a:off x="5246304" y="4593021"/>
                <a:ext cx="118623" cy="118623"/>
              </a:xfrm>
              <a:prstGeom prst="ellipse">
                <a:avLst/>
              </a:prstGeom>
              <a:solidFill>
                <a:schemeClr val="bg1"/>
              </a:solid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5">
                  <a:solidFill>
                    <a:prstClr val="white"/>
                  </a:solidFill>
                </a:endParaRPr>
              </a:p>
            </p:txBody>
          </p:sp>
          <p:sp>
            <p:nvSpPr>
              <p:cNvPr id="222" name="任意多边形 221"/>
              <p:cNvSpPr/>
              <p:nvPr>
                <p:custDataLst>
                  <p:tags r:id="rId37"/>
                </p:custDataLst>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5">
                  <a:solidFill>
                    <a:prstClr val="white"/>
                  </a:solidFill>
                </a:endParaRPr>
              </a:p>
            </p:txBody>
          </p:sp>
        </p:grpSp>
        <p:grpSp>
          <p:nvGrpSpPr>
            <p:cNvPr id="223" name="组合 222"/>
            <p:cNvGrpSpPr/>
            <p:nvPr/>
          </p:nvGrpSpPr>
          <p:grpSpPr>
            <a:xfrm flipH="1" flipV="1">
              <a:off x="5371" y="4448"/>
              <a:ext cx="2882" cy="828"/>
              <a:chOff x="5246304" y="4593021"/>
              <a:chExt cx="2438687" cy="732476"/>
            </a:xfrm>
          </p:grpSpPr>
          <p:sp>
            <p:nvSpPr>
              <p:cNvPr id="224" name="椭圆 223"/>
              <p:cNvSpPr/>
              <p:nvPr>
                <p:custDataLst>
                  <p:tags r:id="rId38"/>
                </p:custDataLst>
              </p:nvPr>
            </p:nvSpPr>
            <p:spPr>
              <a:xfrm>
                <a:off x="5246304" y="4593021"/>
                <a:ext cx="118623" cy="118623"/>
              </a:xfrm>
              <a:prstGeom prst="ellipse">
                <a:avLst/>
              </a:prstGeom>
              <a:solidFill>
                <a:schemeClr val="bg1"/>
              </a:solid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5">
                  <a:solidFill>
                    <a:prstClr val="white"/>
                  </a:solidFill>
                </a:endParaRPr>
              </a:p>
            </p:txBody>
          </p:sp>
          <p:sp>
            <p:nvSpPr>
              <p:cNvPr id="225" name="任意多边形 224"/>
              <p:cNvSpPr/>
              <p:nvPr>
                <p:custDataLst>
                  <p:tags r:id="rId39"/>
                </p:custDataLst>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5">
                  <a:solidFill>
                    <a:prstClr val="white"/>
                  </a:solidFill>
                </a:endParaRPr>
              </a:p>
            </p:txBody>
          </p:sp>
        </p:grpSp>
        <p:grpSp>
          <p:nvGrpSpPr>
            <p:cNvPr id="226" name="组合 225"/>
            <p:cNvGrpSpPr/>
            <p:nvPr/>
          </p:nvGrpSpPr>
          <p:grpSpPr>
            <a:xfrm>
              <a:off x="7345" y="7137"/>
              <a:ext cx="2616" cy="801"/>
              <a:chOff x="5246304" y="4593021"/>
              <a:chExt cx="2438687" cy="732476"/>
            </a:xfrm>
          </p:grpSpPr>
          <p:sp>
            <p:nvSpPr>
              <p:cNvPr id="227" name="椭圆 226"/>
              <p:cNvSpPr/>
              <p:nvPr>
                <p:custDataLst>
                  <p:tags r:id="rId40"/>
                </p:custDataLst>
              </p:nvPr>
            </p:nvSpPr>
            <p:spPr>
              <a:xfrm>
                <a:off x="5246304" y="4593021"/>
                <a:ext cx="118623" cy="118623"/>
              </a:xfrm>
              <a:prstGeom prst="ellipse">
                <a:avLst/>
              </a:prstGeom>
              <a:solidFill>
                <a:schemeClr val="bg1"/>
              </a:solid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5">
                  <a:solidFill>
                    <a:prstClr val="white"/>
                  </a:solidFill>
                </a:endParaRPr>
              </a:p>
            </p:txBody>
          </p:sp>
          <p:sp>
            <p:nvSpPr>
              <p:cNvPr id="228" name="任意多边形 227"/>
              <p:cNvSpPr/>
              <p:nvPr>
                <p:custDataLst>
                  <p:tags r:id="rId41"/>
                </p:custDataLst>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5">
                  <a:solidFill>
                    <a:prstClr val="white"/>
                  </a:solidFill>
                </a:endParaRPr>
              </a:p>
            </p:txBody>
          </p:sp>
        </p:grpSp>
        <p:grpSp>
          <p:nvGrpSpPr>
            <p:cNvPr id="229" name="组合 228"/>
            <p:cNvGrpSpPr/>
            <p:nvPr/>
          </p:nvGrpSpPr>
          <p:grpSpPr>
            <a:xfrm>
              <a:off x="10519" y="4177"/>
              <a:ext cx="2720" cy="744"/>
              <a:chOff x="5246304" y="4593021"/>
              <a:chExt cx="2438687" cy="732476"/>
            </a:xfrm>
          </p:grpSpPr>
          <p:sp>
            <p:nvSpPr>
              <p:cNvPr id="230" name="椭圆 229"/>
              <p:cNvSpPr/>
              <p:nvPr>
                <p:custDataLst>
                  <p:tags r:id="rId42"/>
                </p:custDataLst>
              </p:nvPr>
            </p:nvSpPr>
            <p:spPr>
              <a:xfrm>
                <a:off x="5246304" y="4593021"/>
                <a:ext cx="118623" cy="118623"/>
              </a:xfrm>
              <a:prstGeom prst="ellipse">
                <a:avLst/>
              </a:prstGeom>
              <a:solidFill>
                <a:schemeClr val="bg1"/>
              </a:solid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5">
                  <a:solidFill>
                    <a:prstClr val="white"/>
                  </a:solidFill>
                </a:endParaRPr>
              </a:p>
            </p:txBody>
          </p:sp>
          <p:sp>
            <p:nvSpPr>
              <p:cNvPr id="231" name="任意多边形 230"/>
              <p:cNvSpPr/>
              <p:nvPr>
                <p:custDataLst>
                  <p:tags r:id="rId43"/>
                </p:custDataLst>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5">
                  <a:solidFill>
                    <a:prstClr val="white"/>
                  </a:solidFill>
                </a:endParaRPr>
              </a:p>
            </p:txBody>
          </p:sp>
        </p:grpSp>
        <p:grpSp>
          <p:nvGrpSpPr>
            <p:cNvPr id="232" name="组合 231"/>
            <p:cNvGrpSpPr/>
            <p:nvPr/>
          </p:nvGrpSpPr>
          <p:grpSpPr>
            <a:xfrm>
              <a:off x="2273" y="7044"/>
              <a:ext cx="3507" cy="2123"/>
              <a:chOff x="1324726" y="3486333"/>
              <a:chExt cx="2265573" cy="1645255"/>
            </a:xfrm>
          </p:grpSpPr>
          <p:sp>
            <p:nvSpPr>
              <p:cNvPr id="233" name="文本框 75"/>
              <p:cNvSpPr txBox="1"/>
              <p:nvPr>
                <p:custDataLst>
                  <p:tags r:id="rId44"/>
                </p:custDataLst>
              </p:nvPr>
            </p:nvSpPr>
            <p:spPr>
              <a:xfrm>
                <a:off x="1706269" y="3562375"/>
                <a:ext cx="1643050" cy="393478"/>
              </a:xfrm>
              <a:prstGeom prst="rect">
                <a:avLst/>
              </a:prstGeom>
              <a:noFill/>
            </p:spPr>
            <p:txBody>
              <a:bodyPr wrap="square" rtlCol="0">
                <a:spAutoFit/>
              </a:bodyPr>
              <a:lstStyle/>
              <a:p>
                <a:r>
                  <a:rPr lang="zh-CN" altLang="en-US" b="1" dirty="0">
                    <a:solidFill>
                      <a:schemeClr val="tx1">
                        <a:lumMod val="65000"/>
                        <a:lumOff val="35000"/>
                      </a:schemeClr>
                    </a:solidFill>
                    <a:ea typeface="微软雅黑" panose="020B0503020204020204" pitchFamily="34" charset="-122"/>
                  </a:rPr>
                  <a:t>新入科研</a:t>
                </a:r>
                <a:endParaRPr lang="zh-CN" altLang="en-US" b="1" dirty="0">
                  <a:solidFill>
                    <a:schemeClr val="tx1">
                      <a:lumMod val="65000"/>
                      <a:lumOff val="35000"/>
                    </a:schemeClr>
                  </a:solidFill>
                  <a:ea typeface="微软雅黑" panose="020B0503020204020204" pitchFamily="34" charset="-122"/>
                </a:endParaRPr>
              </a:p>
            </p:txBody>
          </p:sp>
          <p:sp>
            <p:nvSpPr>
              <p:cNvPr id="234" name="文本框 77"/>
              <p:cNvSpPr txBox="1"/>
              <p:nvPr>
                <p:custDataLst>
                  <p:tags r:id="rId45"/>
                </p:custDataLst>
              </p:nvPr>
            </p:nvSpPr>
            <p:spPr>
              <a:xfrm>
                <a:off x="1324726" y="3486333"/>
                <a:ext cx="501541" cy="557654"/>
              </a:xfrm>
              <a:prstGeom prst="rect">
                <a:avLst/>
              </a:prstGeom>
              <a:noFill/>
            </p:spPr>
            <p:txBody>
              <a:bodyPr wrap="square" rtlCol="0">
                <a:spAutoFit/>
              </a:bodyPr>
              <a:lstStyle/>
              <a:p>
                <a:r>
                  <a:rPr lang="en-US" altLang="zh-CN" sz="2800" dirty="0">
                    <a:solidFill>
                      <a:srgbClr val="3A474C"/>
                    </a:solidFill>
                    <a:latin typeface="Impact" panose="020B0806030902050204" pitchFamily="34" charset="0"/>
                  </a:rPr>
                  <a:t>01</a:t>
                </a:r>
                <a:endParaRPr lang="en-US" altLang="zh-CN" sz="2800" dirty="0">
                  <a:solidFill>
                    <a:srgbClr val="3A474C"/>
                  </a:solidFill>
                  <a:latin typeface="Impact" panose="020B0806030902050204" pitchFamily="34" charset="0"/>
                </a:endParaRPr>
              </a:p>
            </p:txBody>
          </p:sp>
          <p:sp>
            <p:nvSpPr>
              <p:cNvPr id="235" name="文本框 113"/>
              <p:cNvSpPr txBox="1"/>
              <p:nvPr>
                <p:custDataLst>
                  <p:tags r:id="rId46"/>
                </p:custDataLst>
              </p:nvPr>
            </p:nvSpPr>
            <p:spPr>
              <a:xfrm>
                <a:off x="1342678" y="3956211"/>
                <a:ext cx="2247621" cy="1175377"/>
              </a:xfrm>
              <a:prstGeom prst="rect">
                <a:avLst/>
              </a:prstGeom>
              <a:noFill/>
            </p:spPr>
            <p:txBody>
              <a:bodyPr wrap="square" rtlCol="0">
                <a:spAutoFit/>
              </a:bodyPr>
              <a:lstStyle/>
              <a:p>
                <a:pPr algn="l">
                  <a:lnSpc>
                    <a:spcPct val="150000"/>
                  </a:lnSpc>
                  <a:buNone/>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【新识团队】</a:t>
                </a:r>
                <a:endPar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a:p>
                <a:pPr algn="l">
                  <a:lnSpc>
                    <a:spcPct val="150000"/>
                  </a:lnSpc>
                  <a:buNone/>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    知己知彼</a:t>
                </a:r>
                <a:endPar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a:p>
                <a:pPr algn="l">
                  <a:lnSpc>
                    <a:spcPct val="150000"/>
                  </a:lnSpc>
                  <a:buNone/>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    博采慎择</a:t>
                </a:r>
                <a:endPar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grpSp>
        <p:grpSp>
          <p:nvGrpSpPr>
            <p:cNvPr id="236" name="组合 235"/>
            <p:cNvGrpSpPr/>
            <p:nvPr/>
          </p:nvGrpSpPr>
          <p:grpSpPr>
            <a:xfrm>
              <a:off x="8024" y="7331"/>
              <a:ext cx="3811" cy="2069"/>
              <a:chOff x="6408596" y="5126349"/>
              <a:chExt cx="2294271" cy="1245918"/>
            </a:xfrm>
          </p:grpSpPr>
          <p:sp>
            <p:nvSpPr>
              <p:cNvPr id="237" name="文本框 96"/>
              <p:cNvSpPr txBox="1"/>
              <p:nvPr>
                <p:custDataLst>
                  <p:tags r:id="rId47"/>
                </p:custDataLst>
              </p:nvPr>
            </p:nvSpPr>
            <p:spPr>
              <a:xfrm>
                <a:off x="6786491" y="5186821"/>
                <a:ext cx="1625710" cy="280624"/>
              </a:xfrm>
              <a:prstGeom prst="rect">
                <a:avLst/>
              </a:prstGeom>
              <a:noFill/>
            </p:spPr>
            <p:txBody>
              <a:bodyPr wrap="square" rtlCol="0">
                <a:spAutoFit/>
              </a:bodyPr>
              <a:lstStyle/>
              <a:p>
                <a:r>
                  <a:rPr lang="zh-CN" altLang="en-US" b="1" dirty="0">
                    <a:solidFill>
                      <a:schemeClr val="tx1">
                        <a:lumMod val="65000"/>
                        <a:lumOff val="35000"/>
                      </a:schemeClr>
                    </a:solidFill>
                    <a:ea typeface="微软雅黑" panose="020B0503020204020204" pitchFamily="34" charset="-122"/>
                  </a:rPr>
                  <a:t>牛刀小试</a:t>
                </a:r>
                <a:endParaRPr lang="zh-CN" altLang="en-US" b="1" dirty="0">
                  <a:solidFill>
                    <a:schemeClr val="tx1">
                      <a:lumMod val="65000"/>
                      <a:lumOff val="35000"/>
                    </a:schemeClr>
                  </a:solidFill>
                  <a:ea typeface="微软雅黑" panose="020B0503020204020204" pitchFamily="34" charset="-122"/>
                </a:endParaRPr>
              </a:p>
            </p:txBody>
          </p:sp>
          <p:sp>
            <p:nvSpPr>
              <p:cNvPr id="238" name="文本框 98"/>
              <p:cNvSpPr txBox="1"/>
              <p:nvPr>
                <p:custDataLst>
                  <p:tags r:id="rId48"/>
                </p:custDataLst>
              </p:nvPr>
            </p:nvSpPr>
            <p:spPr>
              <a:xfrm>
                <a:off x="6408596" y="5126349"/>
                <a:ext cx="631868" cy="397712"/>
              </a:xfrm>
              <a:prstGeom prst="rect">
                <a:avLst/>
              </a:prstGeom>
              <a:noFill/>
            </p:spPr>
            <p:txBody>
              <a:bodyPr wrap="square" rtlCol="0">
                <a:spAutoFit/>
              </a:bodyPr>
              <a:lstStyle/>
              <a:p>
                <a:r>
                  <a:rPr lang="en-US" altLang="zh-CN" sz="2800" dirty="0">
                    <a:solidFill>
                      <a:srgbClr val="FD5F5E"/>
                    </a:solidFill>
                    <a:latin typeface="Impact" panose="020B0806030902050204" pitchFamily="34" charset="0"/>
                  </a:rPr>
                  <a:t>02</a:t>
                </a:r>
                <a:endParaRPr lang="en-US" altLang="zh-CN" sz="2800" dirty="0">
                  <a:solidFill>
                    <a:srgbClr val="FD5F5E"/>
                  </a:solidFill>
                  <a:latin typeface="Impact" panose="020B0806030902050204" pitchFamily="34" charset="0"/>
                </a:endParaRPr>
              </a:p>
            </p:txBody>
          </p:sp>
          <p:sp>
            <p:nvSpPr>
              <p:cNvPr id="239" name="文本框 113"/>
              <p:cNvSpPr txBox="1"/>
              <p:nvPr>
                <p:custDataLst>
                  <p:tags r:id="rId49"/>
                </p:custDataLst>
              </p:nvPr>
            </p:nvSpPr>
            <p:spPr>
              <a:xfrm>
                <a:off x="6455246" y="5458788"/>
                <a:ext cx="2247621" cy="913479"/>
              </a:xfrm>
              <a:prstGeom prst="rect">
                <a:avLst/>
              </a:prstGeom>
              <a:noFill/>
            </p:spPr>
            <p:txBody>
              <a:bodyPr wrap="square" rtlCol="0">
                <a:spAutoFit/>
              </a:bodyPr>
              <a:lstStyle/>
              <a:p>
                <a:pPr algn="l">
                  <a:lnSpc>
                    <a:spcPct val="150000"/>
                  </a:lnSpc>
                  <a:buNone/>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【选题开题】</a:t>
                </a:r>
                <a:endPar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a:p>
                <a:pPr algn="l">
                  <a:lnSpc>
                    <a:spcPct val="150000"/>
                  </a:lnSpc>
                  <a:buNone/>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    领会思路</a:t>
                </a:r>
                <a:endPar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a:p>
                <a:pPr algn="l">
                  <a:lnSpc>
                    <a:spcPct val="150000"/>
                  </a:lnSpc>
                  <a:buNone/>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    开拓创新</a:t>
                </a:r>
                <a:endPar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grpSp>
        <p:grpSp>
          <p:nvGrpSpPr>
            <p:cNvPr id="244" name="组合 243"/>
            <p:cNvGrpSpPr/>
            <p:nvPr/>
          </p:nvGrpSpPr>
          <p:grpSpPr>
            <a:xfrm>
              <a:off x="5190" y="3846"/>
              <a:ext cx="3765" cy="2073"/>
              <a:chOff x="3843518" y="871919"/>
              <a:chExt cx="2266981" cy="1248609"/>
            </a:xfrm>
          </p:grpSpPr>
          <p:sp>
            <p:nvSpPr>
              <p:cNvPr id="245" name="文本框 82"/>
              <p:cNvSpPr txBox="1"/>
              <p:nvPr>
                <p:custDataLst>
                  <p:tags r:id="rId50"/>
                </p:custDataLst>
              </p:nvPr>
            </p:nvSpPr>
            <p:spPr>
              <a:xfrm>
                <a:off x="4221897" y="926119"/>
                <a:ext cx="1826901" cy="280729"/>
              </a:xfrm>
              <a:prstGeom prst="rect">
                <a:avLst/>
              </a:prstGeom>
              <a:noFill/>
            </p:spPr>
            <p:txBody>
              <a:bodyPr wrap="square" rtlCol="0">
                <a:spAutoFit/>
              </a:bodyPr>
              <a:lstStyle/>
              <a:p>
                <a:r>
                  <a:rPr lang="zh-CN" altLang="en-US" b="1" dirty="0">
                    <a:solidFill>
                      <a:schemeClr val="tx1">
                        <a:lumMod val="65000"/>
                        <a:lumOff val="35000"/>
                      </a:schemeClr>
                    </a:solidFill>
                    <a:ea typeface="微软雅黑" panose="020B0503020204020204" pitchFamily="34" charset="-122"/>
                  </a:rPr>
                  <a:t>渐入佳境</a:t>
                </a:r>
                <a:endParaRPr lang="zh-CN" altLang="en-US" b="1" dirty="0">
                  <a:solidFill>
                    <a:schemeClr val="tx1">
                      <a:lumMod val="65000"/>
                      <a:lumOff val="35000"/>
                    </a:schemeClr>
                  </a:solidFill>
                  <a:ea typeface="微软雅黑" panose="020B0503020204020204" pitchFamily="34" charset="-122"/>
                </a:endParaRPr>
              </a:p>
            </p:txBody>
          </p:sp>
          <p:sp>
            <p:nvSpPr>
              <p:cNvPr id="246" name="文本框 84"/>
              <p:cNvSpPr txBox="1"/>
              <p:nvPr>
                <p:custDataLst>
                  <p:tags r:id="rId51"/>
                </p:custDataLst>
              </p:nvPr>
            </p:nvSpPr>
            <p:spPr>
              <a:xfrm>
                <a:off x="3843518" y="871919"/>
                <a:ext cx="534838" cy="397860"/>
              </a:xfrm>
              <a:prstGeom prst="rect">
                <a:avLst/>
              </a:prstGeom>
              <a:noFill/>
            </p:spPr>
            <p:txBody>
              <a:bodyPr wrap="square" rtlCol="0">
                <a:spAutoFit/>
              </a:bodyPr>
              <a:lstStyle/>
              <a:p>
                <a:r>
                  <a:rPr lang="en-US" altLang="zh-CN" sz="2800" dirty="0">
                    <a:solidFill>
                      <a:srgbClr val="3A474C"/>
                    </a:solidFill>
                    <a:latin typeface="Impact" panose="020B0806030902050204" pitchFamily="34" charset="0"/>
                  </a:rPr>
                  <a:t>03</a:t>
                </a:r>
                <a:endParaRPr lang="en-US" altLang="zh-CN" sz="2800" dirty="0">
                  <a:solidFill>
                    <a:srgbClr val="3A474C"/>
                  </a:solidFill>
                  <a:latin typeface="Impact" panose="020B0806030902050204" pitchFamily="34" charset="0"/>
                </a:endParaRPr>
              </a:p>
            </p:txBody>
          </p:sp>
          <p:sp>
            <p:nvSpPr>
              <p:cNvPr id="247" name="文本框 113"/>
              <p:cNvSpPr txBox="1"/>
              <p:nvPr>
                <p:custDataLst>
                  <p:tags r:id="rId52"/>
                </p:custDataLst>
              </p:nvPr>
            </p:nvSpPr>
            <p:spPr>
              <a:xfrm>
                <a:off x="3862878" y="1206708"/>
                <a:ext cx="2247621" cy="913820"/>
              </a:xfrm>
              <a:prstGeom prst="rect">
                <a:avLst/>
              </a:prstGeom>
              <a:noFill/>
            </p:spPr>
            <p:txBody>
              <a:bodyPr wrap="square" rtlCol="0">
                <a:spAutoFit/>
              </a:bodyPr>
              <a:lstStyle/>
              <a:p>
                <a:pPr algn="l">
                  <a:lnSpc>
                    <a:spcPct val="150000"/>
                  </a:lnSpc>
                  <a:buFont typeface="Webdings" panose="05030102010509060703" pitchFamily="18" charset="2"/>
                  <a:buNone/>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黑体" panose="02010609060101010101" charset="-122"/>
                  </a:rPr>
                  <a:t>【论文撰写】</a:t>
                </a:r>
                <a:endPar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黑体" panose="02010609060101010101" charset="-122"/>
                </a:endParaRPr>
              </a:p>
              <a:p>
                <a:pPr algn="l">
                  <a:lnSpc>
                    <a:spcPct val="150000"/>
                  </a:lnSpc>
                  <a:buFont typeface="Webdings" panose="05030102010509060703" pitchFamily="18" charset="2"/>
                  <a:buNone/>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黑体" panose="02010609060101010101" charset="-122"/>
                  </a:rPr>
                  <a:t>    确定框架</a:t>
                </a:r>
                <a:endPar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黑体" panose="02010609060101010101" charset="-122"/>
                </a:endParaRPr>
              </a:p>
              <a:p>
                <a:pPr algn="l">
                  <a:lnSpc>
                    <a:spcPct val="150000"/>
                  </a:lnSpc>
                  <a:buFont typeface="Webdings" panose="05030102010509060703" pitchFamily="18" charset="2"/>
                  <a:buNone/>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黑体" panose="02010609060101010101" charset="-122"/>
                  </a:rPr>
                  <a:t>    阶段沟通</a:t>
                </a:r>
                <a:endPar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黑体" panose="02010609060101010101" charset="-122"/>
                </a:endParaRPr>
              </a:p>
            </p:txBody>
          </p:sp>
        </p:grpSp>
      </p:grpSp>
      <p:grpSp>
        <p:nvGrpSpPr>
          <p:cNvPr id="240" name="组合 239"/>
          <p:cNvGrpSpPr/>
          <p:nvPr/>
        </p:nvGrpSpPr>
        <p:grpSpPr>
          <a:xfrm>
            <a:off x="8679815" y="2446655"/>
            <a:ext cx="2772410" cy="1640274"/>
            <a:chOff x="9063187" y="2410526"/>
            <a:chExt cx="2288603" cy="1354303"/>
          </a:xfrm>
        </p:grpSpPr>
        <p:sp>
          <p:nvSpPr>
            <p:cNvPr id="241" name="文本框 92"/>
            <p:cNvSpPr txBox="1"/>
            <p:nvPr>
              <p:custDataLst>
                <p:tags r:id="rId53"/>
              </p:custDataLst>
            </p:nvPr>
          </p:nvSpPr>
          <p:spPr>
            <a:xfrm>
              <a:off x="9441566" y="2491665"/>
              <a:ext cx="1604158" cy="304089"/>
            </a:xfrm>
            <a:prstGeom prst="rect">
              <a:avLst/>
            </a:prstGeom>
            <a:noFill/>
          </p:spPr>
          <p:txBody>
            <a:bodyPr wrap="square" rtlCol="0">
              <a:spAutoFit/>
            </a:bodyPr>
            <a:lstStyle/>
            <a:p>
              <a:r>
                <a:rPr lang="zh-CN" altLang="en-US" b="1" dirty="0">
                  <a:solidFill>
                    <a:schemeClr val="tx1">
                      <a:lumMod val="65000"/>
                      <a:lumOff val="35000"/>
                    </a:schemeClr>
                  </a:solidFill>
                  <a:ea typeface="微软雅黑" panose="020B0503020204020204" pitchFamily="34" charset="-122"/>
                </a:rPr>
                <a:t>博学审问</a:t>
              </a:r>
              <a:endParaRPr lang="zh-CN" altLang="en-US" b="1" dirty="0">
                <a:solidFill>
                  <a:schemeClr val="tx1">
                    <a:lumMod val="65000"/>
                    <a:lumOff val="35000"/>
                  </a:schemeClr>
                </a:solidFill>
                <a:ea typeface="微软雅黑" panose="020B0503020204020204" pitchFamily="34" charset="-122"/>
              </a:endParaRPr>
            </a:p>
          </p:txBody>
        </p:sp>
        <p:sp>
          <p:nvSpPr>
            <p:cNvPr id="242" name="文本框 94"/>
            <p:cNvSpPr txBox="1"/>
            <p:nvPr>
              <p:custDataLst>
                <p:tags r:id="rId54"/>
              </p:custDataLst>
            </p:nvPr>
          </p:nvSpPr>
          <p:spPr>
            <a:xfrm>
              <a:off x="9063187" y="2410526"/>
              <a:ext cx="501543" cy="430968"/>
            </a:xfrm>
            <a:prstGeom prst="rect">
              <a:avLst/>
            </a:prstGeom>
            <a:noFill/>
          </p:spPr>
          <p:txBody>
            <a:bodyPr wrap="square" rtlCol="0">
              <a:spAutoFit/>
            </a:bodyPr>
            <a:lstStyle/>
            <a:p>
              <a:r>
                <a:rPr lang="en-US" altLang="zh-CN" sz="2800" dirty="0">
                  <a:solidFill>
                    <a:srgbClr val="FD5F5E"/>
                  </a:solidFill>
                  <a:latin typeface="Impact" panose="020B0806030902050204" pitchFamily="34" charset="0"/>
                </a:rPr>
                <a:t>04</a:t>
              </a:r>
              <a:endParaRPr lang="en-US" altLang="zh-CN" sz="2800" dirty="0">
                <a:solidFill>
                  <a:srgbClr val="FD5F5E"/>
                </a:solidFill>
                <a:latin typeface="Impact" panose="020B0806030902050204" pitchFamily="34" charset="0"/>
              </a:endParaRPr>
            </a:p>
          </p:txBody>
        </p:sp>
        <p:sp>
          <p:nvSpPr>
            <p:cNvPr id="243" name="文本框 113"/>
            <p:cNvSpPr txBox="1"/>
            <p:nvPr>
              <p:custDataLst>
                <p:tags r:id="rId55"/>
              </p:custDataLst>
            </p:nvPr>
          </p:nvSpPr>
          <p:spPr>
            <a:xfrm>
              <a:off x="9104170" y="2774966"/>
              <a:ext cx="2247620" cy="989863"/>
            </a:xfrm>
            <a:prstGeom prst="rect">
              <a:avLst/>
            </a:prstGeom>
            <a:noFill/>
          </p:spPr>
          <p:txBody>
            <a:bodyPr wrap="square" rtlCol="0">
              <a:spAutoFit/>
            </a:bodyPr>
            <a:lstStyle/>
            <a:p>
              <a:pPr algn="l">
                <a:lnSpc>
                  <a:spcPct val="150000"/>
                </a:lnSpc>
                <a:buNone/>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【自动自觉】</a:t>
              </a:r>
              <a:endPar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a:p>
              <a:pPr algn="l">
                <a:lnSpc>
                  <a:spcPct val="150000"/>
                </a:lnSpc>
                <a:buNone/>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    拔新领异</a:t>
              </a:r>
              <a:endPar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a:p>
              <a:pPr algn="l">
                <a:lnSpc>
                  <a:spcPct val="150000"/>
                </a:lnSpc>
                <a:buNone/>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    高瞻远瞩</a:t>
              </a:r>
              <a:endPar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1000">
        <p:pull/>
      </p:transition>
    </mc:Choice>
    <mc:Fallback>
      <p:transition spd="slow" advTm="1000">
        <p:pull/>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400301"/>
            <a:ext cx="12215886" cy="1367082"/>
          </a:xfrm>
          <a:prstGeom prst="rect">
            <a:avLst/>
          </a:prstGeom>
          <a:blipFill>
            <a:blip r:embed="rId1" cstate="print"/>
            <a:tile tx="0" ty="0" sx="75000" sy="7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832045" y="2016684"/>
            <a:ext cx="2133431" cy="2134318"/>
          </a:xfrm>
          <a:prstGeom prst="ellipse">
            <a:avLst/>
          </a:prstGeom>
          <a:gradFill>
            <a:gsLst>
              <a:gs pos="34000">
                <a:schemeClr val="bg1"/>
              </a:gs>
              <a:gs pos="96000">
                <a:srgbClr val="DBDBDD"/>
              </a:gs>
            </a:gsLst>
            <a:path path="circle">
              <a:fillToRect l="100000" t="100000"/>
            </a:path>
          </a:gradFill>
          <a:ln w="19050">
            <a:solidFill>
              <a:schemeClr val="bg1"/>
            </a:solidFill>
          </a:ln>
          <a:effectLst>
            <a:outerShdw blurRad="254000" dist="88900" dir="7200000" sx="92000" sy="92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19" name="椭圆 18"/>
          <p:cNvSpPr/>
          <p:nvPr/>
        </p:nvSpPr>
        <p:spPr>
          <a:xfrm flipH="1">
            <a:off x="3005074" y="2189784"/>
            <a:ext cx="1787370" cy="1788116"/>
          </a:xfrm>
          <a:prstGeom prst="ellipse">
            <a:avLst/>
          </a:prstGeom>
          <a:blipFill>
            <a:blip r:embed="rId1" cstate="print"/>
            <a:tile tx="0" ty="0" sx="75000" sy="75000" flip="none" algn="tl"/>
          </a:blipFill>
          <a:ln w="19050">
            <a:noFill/>
          </a:ln>
          <a:effectLst>
            <a:outerShdw blurRad="254000" dist="63500" dir="7200000" sx="92000" sy="92000" algn="ctr" rotWithShape="0">
              <a:srgbClr val="000000">
                <a:alpha val="3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20" name="矩形 19"/>
          <p:cNvSpPr/>
          <p:nvPr/>
        </p:nvSpPr>
        <p:spPr>
          <a:xfrm>
            <a:off x="5532733" y="2689926"/>
            <a:ext cx="5243119" cy="738656"/>
          </a:xfrm>
          <a:prstGeom prst="rect">
            <a:avLst/>
          </a:prstGeom>
        </p:spPr>
        <p:txBody>
          <a:bodyPr wrap="square" lIns="91433" tIns="45716" rIns="91433" bIns="45716">
            <a:spAutoFit/>
          </a:bodyPr>
          <a:lstStyle/>
          <a:p>
            <a:r>
              <a:rPr lang="zh-CN" altLang="en-US" sz="4200" b="1" dirty="0">
                <a:solidFill>
                  <a:schemeClr val="bg1"/>
                </a:solidFill>
                <a:latin typeface="微软雅黑" panose="020B0503020204020204" pitchFamily="34" charset="-122"/>
                <a:ea typeface="微软雅黑" panose="020B0503020204020204" pitchFamily="34" charset="-122"/>
              </a:rPr>
              <a:t>学术研究与科研创新</a:t>
            </a:r>
            <a:endParaRPr lang="zh-CN" altLang="en-US" sz="42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488282" y="2529715"/>
            <a:ext cx="763342" cy="1107992"/>
          </a:xfrm>
          <a:prstGeom prst="rect">
            <a:avLst/>
          </a:prstGeom>
          <a:noFill/>
        </p:spPr>
        <p:txBody>
          <a:bodyPr wrap="none" lIns="91436" tIns="45718" rIns="91436" bIns="45718" rtlCol="0">
            <a:spAutoFit/>
          </a:bodyPr>
          <a:lstStyle/>
          <a:p>
            <a:r>
              <a:rPr lang="en-US" altLang="zh-CN" sz="6600" b="1" dirty="0">
                <a:solidFill>
                  <a:schemeClr val="bg1"/>
                </a:solidFill>
                <a:latin typeface="微软雅黑" panose="020B0503020204020204" pitchFamily="34" charset="-122"/>
                <a:ea typeface="微软雅黑" panose="020B0503020204020204" pitchFamily="34" charset="-122"/>
              </a:rPr>
              <a:t>B</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1000">
        <p:fad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500"/>
                                        <p:tgtEl>
                                          <p:spTgt spid="1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1000" fill="hold"/>
                                        <p:tgtEl>
                                          <p:spTgt spid="19"/>
                                        </p:tgtEl>
                                        <p:attrNameLst>
                                          <p:attrName>ppt_w</p:attrName>
                                        </p:attrNameLst>
                                      </p:cBhvr>
                                      <p:tavLst>
                                        <p:tav tm="0">
                                          <p:val>
                                            <p:fltVal val="0"/>
                                          </p:val>
                                        </p:tav>
                                        <p:tav tm="100000">
                                          <p:val>
                                            <p:strVal val="#ppt_w"/>
                                          </p:val>
                                        </p:tav>
                                      </p:tavLst>
                                    </p:anim>
                                    <p:anim calcmode="lin" valueType="num">
                                      <p:cBhvr>
                                        <p:cTn id="18" dur="1000" fill="hold"/>
                                        <p:tgtEl>
                                          <p:spTgt spid="19"/>
                                        </p:tgtEl>
                                        <p:attrNameLst>
                                          <p:attrName>ppt_h</p:attrName>
                                        </p:attrNameLst>
                                      </p:cBhvr>
                                      <p:tavLst>
                                        <p:tav tm="0">
                                          <p:val>
                                            <p:fltVal val="0"/>
                                          </p:val>
                                        </p:tav>
                                        <p:tav tm="100000">
                                          <p:val>
                                            <p:strVal val="#ppt_h"/>
                                          </p:val>
                                        </p:tav>
                                      </p:tavLst>
                                    </p:anim>
                                    <p:anim calcmode="lin" valueType="num">
                                      <p:cBhvr>
                                        <p:cTn id="19" dur="1000" fill="hold"/>
                                        <p:tgtEl>
                                          <p:spTgt spid="19"/>
                                        </p:tgtEl>
                                        <p:attrNameLst>
                                          <p:attrName>style.rotation</p:attrName>
                                        </p:attrNameLst>
                                      </p:cBhvr>
                                      <p:tavLst>
                                        <p:tav tm="0">
                                          <p:val>
                                            <p:fltVal val="90"/>
                                          </p:val>
                                        </p:tav>
                                        <p:tav tm="100000">
                                          <p:val>
                                            <p:fltVal val="0"/>
                                          </p:val>
                                        </p:tav>
                                      </p:tavLst>
                                    </p:anim>
                                    <p:animEffect transition="in" filter="fade">
                                      <p:cBhvr>
                                        <p:cTn id="20" dur="10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1000" fill="hold"/>
                                        <p:tgtEl>
                                          <p:spTgt spid="20"/>
                                        </p:tgtEl>
                                        <p:attrNameLst>
                                          <p:attrName>ppt_w</p:attrName>
                                        </p:attrNameLst>
                                      </p:cBhvr>
                                      <p:tavLst>
                                        <p:tav tm="0">
                                          <p:val>
                                            <p:fltVal val="0"/>
                                          </p:val>
                                        </p:tav>
                                        <p:tav tm="100000">
                                          <p:val>
                                            <p:strVal val="#ppt_w"/>
                                          </p:val>
                                        </p:tav>
                                      </p:tavLst>
                                    </p:anim>
                                    <p:anim calcmode="lin" valueType="num">
                                      <p:cBhvr>
                                        <p:cTn id="27" dur="1000" fill="hold"/>
                                        <p:tgtEl>
                                          <p:spTgt spid="20"/>
                                        </p:tgtEl>
                                        <p:attrNameLst>
                                          <p:attrName>ppt_h</p:attrName>
                                        </p:attrNameLst>
                                      </p:cBhvr>
                                      <p:tavLst>
                                        <p:tav tm="0">
                                          <p:val>
                                            <p:fltVal val="0"/>
                                          </p:val>
                                        </p:tav>
                                        <p:tav tm="100000">
                                          <p:val>
                                            <p:strVal val="#ppt_h"/>
                                          </p:val>
                                        </p:tav>
                                      </p:tavLst>
                                    </p:anim>
                                    <p:anim calcmode="lin" valueType="num">
                                      <p:cBhvr>
                                        <p:cTn id="28" dur="1000" fill="hold"/>
                                        <p:tgtEl>
                                          <p:spTgt spid="20"/>
                                        </p:tgtEl>
                                        <p:attrNameLst>
                                          <p:attrName>style.rotation</p:attrName>
                                        </p:attrNameLst>
                                      </p:cBhvr>
                                      <p:tavLst>
                                        <p:tav tm="0">
                                          <p:val>
                                            <p:fltVal val="90"/>
                                          </p:val>
                                        </p:tav>
                                        <p:tav tm="100000">
                                          <p:val>
                                            <p:fltVal val="0"/>
                                          </p:val>
                                        </p:tav>
                                      </p:tavLst>
                                    </p:anim>
                                    <p:animEffect transition="in" filter="fade">
                                      <p:cBhvr>
                                        <p:cTn id="2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图片 18"/>
          <p:cNvPicPr>
            <a:picLocks noChangeAspect="1"/>
          </p:cNvPicPr>
          <p:nvPr/>
        </p:nvPicPr>
        <p:blipFill>
          <a:blip r:embed="rId1" cstate="print"/>
          <a:stretch>
            <a:fillRect/>
          </a:stretch>
        </p:blipFill>
        <p:spPr>
          <a:xfrm>
            <a:off x="730250" y="693420"/>
            <a:ext cx="5480050" cy="5135245"/>
          </a:xfrm>
          <a:prstGeom prst="rect">
            <a:avLst/>
          </a:prstGeom>
          <a:noFill/>
          <a:ln w="9525">
            <a:noFill/>
          </a:ln>
        </p:spPr>
      </p:pic>
      <p:grpSp>
        <p:nvGrpSpPr>
          <p:cNvPr id="46082" name="组合 5"/>
          <p:cNvGrpSpPr/>
          <p:nvPr/>
        </p:nvGrpSpPr>
        <p:grpSpPr>
          <a:xfrm>
            <a:off x="7388225" y="1666875"/>
            <a:ext cx="4012565" cy="570865"/>
            <a:chOff x="0" y="-78050"/>
            <a:chExt cx="4207702" cy="584753"/>
          </a:xfrm>
        </p:grpSpPr>
        <p:sp>
          <p:nvSpPr>
            <p:cNvPr id="46083" name="任意多边形 11"/>
            <p:cNvSpPr/>
            <p:nvPr/>
          </p:nvSpPr>
          <p:spPr>
            <a:xfrm rot="2774622">
              <a:off x="0" y="62695"/>
              <a:ext cx="389337" cy="389337"/>
            </a:xfrm>
            <a:custGeom>
              <a:avLst/>
              <a:gdLst/>
              <a:ahLst/>
              <a:cxnLst>
                <a:cxn ang="0">
                  <a:pos x="194669" y="133112"/>
                </a:cxn>
                <a:cxn ang="0">
                  <a:pos x="256225" y="194668"/>
                </a:cxn>
                <a:cxn ang="0">
                  <a:pos x="194669" y="256225"/>
                </a:cxn>
                <a:cxn ang="0">
                  <a:pos x="133112" y="194668"/>
                </a:cxn>
                <a:cxn ang="0">
                  <a:pos x="194669" y="133112"/>
                </a:cxn>
                <a:cxn ang="0">
                  <a:pos x="194669" y="71555"/>
                </a:cxn>
                <a:cxn ang="0">
                  <a:pos x="71555" y="194668"/>
                </a:cxn>
                <a:cxn ang="0">
                  <a:pos x="194669" y="317782"/>
                </a:cxn>
                <a:cxn ang="0">
                  <a:pos x="317782" y="194668"/>
                </a:cxn>
                <a:cxn ang="0">
                  <a:pos x="194669" y="71555"/>
                </a:cxn>
                <a:cxn ang="0">
                  <a:pos x="194669" y="0"/>
                </a:cxn>
                <a:cxn ang="0">
                  <a:pos x="389337" y="0"/>
                </a:cxn>
                <a:cxn ang="0">
                  <a:pos x="389337" y="194669"/>
                </a:cxn>
                <a:cxn ang="0">
                  <a:pos x="194669" y="389337"/>
                </a:cxn>
                <a:cxn ang="0">
                  <a:pos x="0" y="194669"/>
                </a:cxn>
                <a:cxn ang="0">
                  <a:pos x="0" y="194669"/>
                </a:cxn>
                <a:cxn ang="0">
                  <a:pos x="194669" y="0"/>
                </a:cxn>
              </a:cxnLst>
              <a:rect l="0" t="0" r="0" b="0"/>
              <a:pathLst>
                <a:path w="1702386" h="1702386">
                  <a:moveTo>
                    <a:pt x="851193" y="582034"/>
                  </a:moveTo>
                  <a:cubicBezTo>
                    <a:pt x="999845" y="582034"/>
                    <a:pt x="1120351" y="702540"/>
                    <a:pt x="1120351" y="851192"/>
                  </a:cubicBezTo>
                  <a:cubicBezTo>
                    <a:pt x="1120351" y="999844"/>
                    <a:pt x="999845" y="1120350"/>
                    <a:pt x="851193" y="1120350"/>
                  </a:cubicBezTo>
                  <a:cubicBezTo>
                    <a:pt x="702541" y="1120350"/>
                    <a:pt x="582035" y="999844"/>
                    <a:pt x="582035" y="851192"/>
                  </a:cubicBezTo>
                  <a:cubicBezTo>
                    <a:pt x="582035" y="702540"/>
                    <a:pt x="702541" y="582034"/>
                    <a:pt x="851193" y="582034"/>
                  </a:cubicBezTo>
                  <a:close/>
                  <a:moveTo>
                    <a:pt x="851193" y="312876"/>
                  </a:moveTo>
                  <a:cubicBezTo>
                    <a:pt x="553889" y="312876"/>
                    <a:pt x="312877" y="553888"/>
                    <a:pt x="312877" y="851192"/>
                  </a:cubicBezTo>
                  <a:cubicBezTo>
                    <a:pt x="312877" y="1148496"/>
                    <a:pt x="553889" y="1389508"/>
                    <a:pt x="851193" y="1389508"/>
                  </a:cubicBezTo>
                  <a:cubicBezTo>
                    <a:pt x="1148497" y="1389508"/>
                    <a:pt x="1389509" y="1148496"/>
                    <a:pt x="1389509" y="851192"/>
                  </a:cubicBezTo>
                  <a:cubicBezTo>
                    <a:pt x="1389509" y="553888"/>
                    <a:pt x="1148497" y="312876"/>
                    <a:pt x="851193" y="312876"/>
                  </a:cubicBezTo>
                  <a:close/>
                  <a:moveTo>
                    <a:pt x="851194" y="0"/>
                  </a:moveTo>
                  <a:lnTo>
                    <a:pt x="1702386" y="0"/>
                  </a:lnTo>
                  <a:lnTo>
                    <a:pt x="1702386" y="851193"/>
                  </a:lnTo>
                  <a:cubicBezTo>
                    <a:pt x="1702386" y="1321294"/>
                    <a:pt x="1321294" y="1702386"/>
                    <a:pt x="851193" y="1702386"/>
                  </a:cubicBezTo>
                  <a:cubicBezTo>
                    <a:pt x="381092" y="1702386"/>
                    <a:pt x="0" y="1321294"/>
                    <a:pt x="0" y="851193"/>
                  </a:cubicBezTo>
                  <a:lnTo>
                    <a:pt x="1" y="851193"/>
                  </a:lnTo>
                  <a:cubicBezTo>
                    <a:pt x="1" y="381092"/>
                    <a:pt x="381093" y="0"/>
                    <a:pt x="851194" y="0"/>
                  </a:cubicBezTo>
                  <a:close/>
                </a:path>
              </a:pathLst>
            </a:custGeom>
            <a:solidFill>
              <a:srgbClr val="3B68A1"/>
            </a:solidFill>
            <a:ln w="12700">
              <a:noFill/>
            </a:ln>
          </p:spPr>
          <p:txBody>
            <a:bodyPr/>
            <a:lstStyle/>
            <a:p>
              <a:endParaRPr lang="zh-CN" altLang="en-US" sz="2400"/>
            </a:p>
          </p:txBody>
        </p:sp>
        <p:sp>
          <p:nvSpPr>
            <p:cNvPr id="5135" name="矩形 13"/>
            <p:cNvSpPr/>
            <p:nvPr/>
          </p:nvSpPr>
          <p:spPr>
            <a:xfrm>
              <a:off x="805020" y="-78050"/>
              <a:ext cx="3402682" cy="584753"/>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lvl="0" algn="l" defTabSz="914400" eaLnBrk="1" hangingPunct="1">
                <a:lnSpc>
                  <a:spcPct val="130000"/>
                </a:lnSpc>
                <a:buClr>
                  <a:srgbClr val="BFBFBF"/>
                </a:buClr>
                <a:buSzTx/>
                <a:buNone/>
                <a:defRPr/>
              </a:pPr>
              <a:r>
                <a:rPr lang="zh-CN" altLang="en-US" sz="2400" b="1" dirty="0">
                  <a:ln>
                    <a:noFill/>
                  </a:ln>
                  <a:solidFill>
                    <a:srgbClr val="0070C0"/>
                  </a:solidFill>
                  <a:effectLst/>
                  <a:uLnTx/>
                  <a:uFillTx/>
                  <a:latin typeface="微软雅黑" panose="020B0503020204020204" pitchFamily="34" charset="-122"/>
                  <a:ea typeface="微软雅黑" panose="020B0503020204020204" pitchFamily="34" charset="-122"/>
                  <a:sym typeface="+mn-ea"/>
                </a:rPr>
                <a:t>梳理脉络定位文献</a:t>
              </a:r>
              <a:endParaRPr lang="zh-CN" altLang="en-US" sz="2400" b="1" dirty="0">
                <a:ln>
                  <a:noFill/>
                </a:ln>
                <a:solidFill>
                  <a:srgbClr val="0070C0"/>
                </a:solidFill>
                <a:effectLst/>
                <a:uLnTx/>
                <a:uFillTx/>
                <a:latin typeface="微软雅黑" panose="020B0503020204020204" pitchFamily="34" charset="-122"/>
                <a:ea typeface="微软雅黑" panose="020B0503020204020204" pitchFamily="34" charset="-122"/>
                <a:sym typeface="+mn-ea"/>
              </a:endParaRPr>
            </a:p>
          </p:txBody>
        </p:sp>
      </p:grpSp>
      <p:sp>
        <p:nvSpPr>
          <p:cNvPr id="46086" name="任意多边形 17"/>
          <p:cNvSpPr/>
          <p:nvPr/>
        </p:nvSpPr>
        <p:spPr>
          <a:xfrm rot="2774622">
            <a:off x="7379335" y="2521585"/>
            <a:ext cx="388620" cy="362585"/>
          </a:xfrm>
          <a:custGeom>
            <a:avLst/>
            <a:gdLst/>
            <a:ahLst/>
            <a:cxnLst>
              <a:cxn ang="0">
                <a:pos x="194669" y="133112"/>
              </a:cxn>
              <a:cxn ang="0">
                <a:pos x="256225" y="194668"/>
              </a:cxn>
              <a:cxn ang="0">
                <a:pos x="194669" y="256225"/>
              </a:cxn>
              <a:cxn ang="0">
                <a:pos x="133112" y="194668"/>
              </a:cxn>
              <a:cxn ang="0">
                <a:pos x="194669" y="133112"/>
              </a:cxn>
              <a:cxn ang="0">
                <a:pos x="194669" y="71555"/>
              </a:cxn>
              <a:cxn ang="0">
                <a:pos x="71555" y="194668"/>
              </a:cxn>
              <a:cxn ang="0">
                <a:pos x="194669" y="317782"/>
              </a:cxn>
              <a:cxn ang="0">
                <a:pos x="317782" y="194668"/>
              </a:cxn>
              <a:cxn ang="0">
                <a:pos x="194669" y="71555"/>
              </a:cxn>
              <a:cxn ang="0">
                <a:pos x="194669" y="0"/>
              </a:cxn>
              <a:cxn ang="0">
                <a:pos x="389337" y="0"/>
              </a:cxn>
              <a:cxn ang="0">
                <a:pos x="389337" y="194669"/>
              </a:cxn>
              <a:cxn ang="0">
                <a:pos x="194669" y="389337"/>
              </a:cxn>
              <a:cxn ang="0">
                <a:pos x="0" y="194669"/>
              </a:cxn>
              <a:cxn ang="0">
                <a:pos x="0" y="194669"/>
              </a:cxn>
              <a:cxn ang="0">
                <a:pos x="194669" y="0"/>
              </a:cxn>
            </a:cxnLst>
            <a:rect l="0" t="0" r="0" b="0"/>
            <a:pathLst>
              <a:path w="1702386" h="1702386">
                <a:moveTo>
                  <a:pt x="851193" y="582034"/>
                </a:moveTo>
                <a:cubicBezTo>
                  <a:pt x="999845" y="582034"/>
                  <a:pt x="1120351" y="702540"/>
                  <a:pt x="1120351" y="851192"/>
                </a:cubicBezTo>
                <a:cubicBezTo>
                  <a:pt x="1120351" y="999844"/>
                  <a:pt x="999845" y="1120350"/>
                  <a:pt x="851193" y="1120350"/>
                </a:cubicBezTo>
                <a:cubicBezTo>
                  <a:pt x="702541" y="1120350"/>
                  <a:pt x="582035" y="999844"/>
                  <a:pt x="582035" y="851192"/>
                </a:cubicBezTo>
                <a:cubicBezTo>
                  <a:pt x="582035" y="702540"/>
                  <a:pt x="702541" y="582034"/>
                  <a:pt x="851193" y="582034"/>
                </a:cubicBezTo>
                <a:close/>
                <a:moveTo>
                  <a:pt x="851193" y="312876"/>
                </a:moveTo>
                <a:cubicBezTo>
                  <a:pt x="553889" y="312876"/>
                  <a:pt x="312877" y="553888"/>
                  <a:pt x="312877" y="851192"/>
                </a:cubicBezTo>
                <a:cubicBezTo>
                  <a:pt x="312877" y="1148496"/>
                  <a:pt x="553889" y="1389508"/>
                  <a:pt x="851193" y="1389508"/>
                </a:cubicBezTo>
                <a:cubicBezTo>
                  <a:pt x="1148497" y="1389508"/>
                  <a:pt x="1389509" y="1148496"/>
                  <a:pt x="1389509" y="851192"/>
                </a:cubicBezTo>
                <a:cubicBezTo>
                  <a:pt x="1389509" y="553888"/>
                  <a:pt x="1148497" y="312876"/>
                  <a:pt x="851193" y="312876"/>
                </a:cubicBezTo>
                <a:close/>
                <a:moveTo>
                  <a:pt x="851194" y="0"/>
                </a:moveTo>
                <a:lnTo>
                  <a:pt x="1702386" y="0"/>
                </a:lnTo>
                <a:lnTo>
                  <a:pt x="1702386" y="851193"/>
                </a:lnTo>
                <a:cubicBezTo>
                  <a:pt x="1702386" y="1321294"/>
                  <a:pt x="1321294" y="1702386"/>
                  <a:pt x="851193" y="1702386"/>
                </a:cubicBezTo>
                <a:cubicBezTo>
                  <a:pt x="381092" y="1702386"/>
                  <a:pt x="0" y="1321294"/>
                  <a:pt x="0" y="851193"/>
                </a:cubicBezTo>
                <a:lnTo>
                  <a:pt x="1" y="851193"/>
                </a:lnTo>
                <a:cubicBezTo>
                  <a:pt x="1" y="381092"/>
                  <a:pt x="381093" y="0"/>
                  <a:pt x="851194" y="0"/>
                </a:cubicBezTo>
                <a:close/>
              </a:path>
            </a:pathLst>
          </a:custGeom>
          <a:solidFill>
            <a:srgbClr val="3B68A1"/>
          </a:solidFill>
          <a:ln w="12700">
            <a:noFill/>
          </a:ln>
        </p:spPr>
        <p:txBody>
          <a:bodyPr/>
          <a:lstStyle/>
          <a:p>
            <a:endParaRPr lang="zh-CN" altLang="en-US" sz="2400"/>
          </a:p>
        </p:txBody>
      </p:sp>
      <p:cxnSp>
        <p:nvCxnSpPr>
          <p:cNvPr id="16" name="直接连接符 15"/>
          <p:cNvCxnSpPr/>
          <p:nvPr/>
        </p:nvCxnSpPr>
        <p:spPr>
          <a:xfrm flipV="1">
            <a:off x="6015990" y="1961515"/>
            <a:ext cx="1222375" cy="8255"/>
          </a:xfrm>
          <a:prstGeom prst="line">
            <a:avLst/>
          </a:prstGeom>
          <a:ln w="25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grpSp>
        <p:nvGrpSpPr>
          <p:cNvPr id="46090" name="组合 37"/>
          <p:cNvGrpSpPr/>
          <p:nvPr/>
        </p:nvGrpSpPr>
        <p:grpSpPr>
          <a:xfrm>
            <a:off x="3837305" y="953770"/>
            <a:ext cx="7561580" cy="534670"/>
            <a:chOff x="6360" y="1582"/>
            <a:chExt cx="12485" cy="863"/>
          </a:xfrm>
        </p:grpSpPr>
        <p:grpSp>
          <p:nvGrpSpPr>
            <p:cNvPr id="46091" name="组合 5"/>
            <p:cNvGrpSpPr/>
            <p:nvPr/>
          </p:nvGrpSpPr>
          <p:grpSpPr>
            <a:xfrm>
              <a:off x="12221" y="1582"/>
              <a:ext cx="6624" cy="862"/>
              <a:chOff x="0" y="-93767"/>
              <a:chExt cx="4207067" cy="545799"/>
            </a:xfrm>
          </p:grpSpPr>
          <p:sp>
            <p:nvSpPr>
              <p:cNvPr id="46092" name="任意多边形 11"/>
              <p:cNvSpPr/>
              <p:nvPr/>
            </p:nvSpPr>
            <p:spPr>
              <a:xfrm rot="2774622">
                <a:off x="0" y="62695"/>
                <a:ext cx="389337" cy="389337"/>
              </a:xfrm>
              <a:custGeom>
                <a:avLst/>
                <a:gdLst/>
                <a:ahLst/>
                <a:cxnLst>
                  <a:cxn ang="0">
                    <a:pos x="194669" y="133112"/>
                  </a:cxn>
                  <a:cxn ang="0">
                    <a:pos x="256225" y="194668"/>
                  </a:cxn>
                  <a:cxn ang="0">
                    <a:pos x="194669" y="256225"/>
                  </a:cxn>
                  <a:cxn ang="0">
                    <a:pos x="133112" y="194668"/>
                  </a:cxn>
                  <a:cxn ang="0">
                    <a:pos x="194669" y="133112"/>
                  </a:cxn>
                  <a:cxn ang="0">
                    <a:pos x="194669" y="71555"/>
                  </a:cxn>
                  <a:cxn ang="0">
                    <a:pos x="71555" y="194668"/>
                  </a:cxn>
                  <a:cxn ang="0">
                    <a:pos x="194669" y="317782"/>
                  </a:cxn>
                  <a:cxn ang="0">
                    <a:pos x="317782" y="194668"/>
                  </a:cxn>
                  <a:cxn ang="0">
                    <a:pos x="194669" y="71555"/>
                  </a:cxn>
                  <a:cxn ang="0">
                    <a:pos x="194669" y="0"/>
                  </a:cxn>
                  <a:cxn ang="0">
                    <a:pos x="389337" y="0"/>
                  </a:cxn>
                  <a:cxn ang="0">
                    <a:pos x="389337" y="194669"/>
                  </a:cxn>
                  <a:cxn ang="0">
                    <a:pos x="194669" y="389337"/>
                  </a:cxn>
                  <a:cxn ang="0">
                    <a:pos x="0" y="194669"/>
                  </a:cxn>
                  <a:cxn ang="0">
                    <a:pos x="0" y="194669"/>
                  </a:cxn>
                  <a:cxn ang="0">
                    <a:pos x="194669" y="0"/>
                  </a:cxn>
                </a:cxnLst>
                <a:rect l="0" t="0" r="0" b="0"/>
                <a:pathLst>
                  <a:path w="1702386" h="1702386">
                    <a:moveTo>
                      <a:pt x="851193" y="582034"/>
                    </a:moveTo>
                    <a:cubicBezTo>
                      <a:pt x="999845" y="582034"/>
                      <a:pt x="1120351" y="702540"/>
                      <a:pt x="1120351" y="851192"/>
                    </a:cubicBezTo>
                    <a:cubicBezTo>
                      <a:pt x="1120351" y="999844"/>
                      <a:pt x="999845" y="1120350"/>
                      <a:pt x="851193" y="1120350"/>
                    </a:cubicBezTo>
                    <a:cubicBezTo>
                      <a:pt x="702541" y="1120350"/>
                      <a:pt x="582035" y="999844"/>
                      <a:pt x="582035" y="851192"/>
                    </a:cubicBezTo>
                    <a:cubicBezTo>
                      <a:pt x="582035" y="702540"/>
                      <a:pt x="702541" y="582034"/>
                      <a:pt x="851193" y="582034"/>
                    </a:cubicBezTo>
                    <a:close/>
                    <a:moveTo>
                      <a:pt x="851193" y="312876"/>
                    </a:moveTo>
                    <a:cubicBezTo>
                      <a:pt x="553889" y="312876"/>
                      <a:pt x="312877" y="553888"/>
                      <a:pt x="312877" y="851192"/>
                    </a:cubicBezTo>
                    <a:cubicBezTo>
                      <a:pt x="312877" y="1148496"/>
                      <a:pt x="553889" y="1389508"/>
                      <a:pt x="851193" y="1389508"/>
                    </a:cubicBezTo>
                    <a:cubicBezTo>
                      <a:pt x="1148497" y="1389508"/>
                      <a:pt x="1389509" y="1148496"/>
                      <a:pt x="1389509" y="851192"/>
                    </a:cubicBezTo>
                    <a:cubicBezTo>
                      <a:pt x="1389509" y="553888"/>
                      <a:pt x="1148497" y="312876"/>
                      <a:pt x="851193" y="312876"/>
                    </a:cubicBezTo>
                    <a:close/>
                    <a:moveTo>
                      <a:pt x="851194" y="0"/>
                    </a:moveTo>
                    <a:lnTo>
                      <a:pt x="1702386" y="0"/>
                    </a:lnTo>
                    <a:lnTo>
                      <a:pt x="1702386" y="851193"/>
                    </a:lnTo>
                    <a:cubicBezTo>
                      <a:pt x="1702386" y="1321294"/>
                      <a:pt x="1321294" y="1702386"/>
                      <a:pt x="851193" y="1702386"/>
                    </a:cubicBezTo>
                    <a:cubicBezTo>
                      <a:pt x="381092" y="1702386"/>
                      <a:pt x="0" y="1321294"/>
                      <a:pt x="0" y="851193"/>
                    </a:cubicBezTo>
                    <a:lnTo>
                      <a:pt x="1" y="851193"/>
                    </a:lnTo>
                    <a:cubicBezTo>
                      <a:pt x="1" y="381092"/>
                      <a:pt x="381093" y="0"/>
                      <a:pt x="851194" y="0"/>
                    </a:cubicBezTo>
                    <a:close/>
                  </a:path>
                </a:pathLst>
              </a:custGeom>
              <a:solidFill>
                <a:srgbClr val="3B68A1"/>
              </a:solidFill>
              <a:ln w="12700">
                <a:noFill/>
              </a:ln>
            </p:spPr>
            <p:txBody>
              <a:bodyPr/>
              <a:lstStyle/>
              <a:p>
                <a:endParaRPr lang="zh-CN" altLang="en-US" sz="2400"/>
              </a:p>
            </p:txBody>
          </p:sp>
          <p:sp>
            <p:nvSpPr>
              <p:cNvPr id="4" name="矩形 13"/>
              <p:cNvSpPr/>
              <p:nvPr/>
            </p:nvSpPr>
            <p:spPr>
              <a:xfrm>
                <a:off x="804386" y="-93767"/>
                <a:ext cx="3402681" cy="53716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marL="228600" marR="0" lvl="0" indent="-228600" algn="l" defTabSz="914400" rtl="0" eaLnBrk="1" fontAlgn="base" latinLnBrk="0" hangingPunct="1">
                  <a:lnSpc>
                    <a:spcPct val="130000"/>
                  </a:lnSpc>
                  <a:spcBef>
                    <a:spcPct val="0"/>
                  </a:spcBef>
                  <a:spcAft>
                    <a:spcPct val="0"/>
                  </a:spcAft>
                  <a:buClr>
                    <a:srgbClr val="BFBFBF"/>
                  </a:buClr>
                  <a:buSzTx/>
                  <a:buFont typeface="Arial" panose="020B0604020202020204" pitchFamily="34" charset="0"/>
                  <a:buNone/>
                  <a:defRPr/>
                </a:pPr>
                <a:r>
                  <a:rPr kumimoji="0" lang="zh-CN" altLang="en-US" sz="2400" b="1" i="0" u="none" strike="noStrike" kern="1200" cap="none" spc="0" normalizeH="0" baseline="0" noProof="1">
                    <a:ln>
                      <a:noFill/>
                    </a:ln>
                    <a:solidFill>
                      <a:srgbClr val="0070C0"/>
                    </a:solidFill>
                    <a:effectLst/>
                    <a:uLnTx/>
                    <a:uFillTx/>
                    <a:latin typeface="微软雅黑" panose="020B0503020204020204" pitchFamily="34" charset="-122"/>
                    <a:ea typeface="微软雅黑" panose="020B0503020204020204" pitchFamily="34" charset="-122"/>
                    <a:cs typeface="+mn-cs"/>
                    <a:sym typeface="+mn-ea"/>
                  </a:rPr>
                  <a:t>获取各类学术资源</a:t>
                </a:r>
                <a:endParaRPr kumimoji="0" lang="zh-CN" altLang="en-US" sz="2400" b="1" i="0" u="none" strike="noStrike" kern="1200" cap="none" spc="0" normalizeH="0" baseline="0" noProof="1">
                  <a:ln>
                    <a:noFill/>
                  </a:ln>
                  <a:solidFill>
                    <a:srgbClr val="0070C0"/>
                  </a:solidFill>
                  <a:effectLst/>
                  <a:uLnTx/>
                  <a:uFillTx/>
                  <a:latin typeface="微软雅黑" panose="020B0503020204020204" pitchFamily="34" charset="-122"/>
                  <a:ea typeface="微软雅黑" panose="020B0503020204020204" pitchFamily="34" charset="-122"/>
                  <a:cs typeface="+mn-cs"/>
                  <a:sym typeface="+mn-ea"/>
                </a:endParaRPr>
              </a:p>
            </p:txBody>
          </p:sp>
        </p:grpSp>
        <p:cxnSp>
          <p:nvCxnSpPr>
            <p:cNvPr id="15" name="直接连接符 14"/>
            <p:cNvCxnSpPr/>
            <p:nvPr/>
          </p:nvCxnSpPr>
          <p:spPr>
            <a:xfrm>
              <a:off x="8518" y="2137"/>
              <a:ext cx="3457" cy="0"/>
            </a:xfrm>
            <a:prstGeom prst="line">
              <a:avLst/>
            </a:prstGeom>
            <a:ln w="25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360" y="1702"/>
              <a:ext cx="2688" cy="743"/>
            </a:xfrm>
            <a:prstGeom prst="rect">
              <a:avLst/>
            </a:prstGeom>
            <a:solidFill>
              <a:srgbClr val="3B68A1"/>
            </a:solidFill>
          </p:spPr>
          <p:txBody>
            <a:bodyPr>
              <a:spAutoFit/>
              <a:scene3d>
                <a:camera prst="orthographicFront"/>
                <a:lightRig rig="threePt" dir="t"/>
              </a:scene3d>
            </a:bodyPr>
            <a:lstStyle/>
            <a:p>
              <a:pPr marR="0" algn="ctr" defTabSz="914400" fontAlgn="auto">
                <a:buClrTx/>
                <a:buSzTx/>
                <a:buFont typeface="Arial" panose="020B0604020202020204" pitchFamily="34" charset="0"/>
                <a:buNone/>
                <a:defRPr/>
              </a:pPr>
              <a:r>
                <a:rPr kumimoji="0" lang="zh-CN" altLang="en-US" sz="2400" b="1" kern="1200" cap="none" spc="0" normalizeH="0" baseline="0" noProof="1">
                  <a:solidFill>
                    <a:schemeClr val="bg1"/>
                  </a:solidFill>
                  <a:effectLst>
                    <a:reflection blurRad="6350" stA="53000" endA="300" endPos="35500" dir="5400000" sy="-90000" algn="bl" rotWithShape="0"/>
                  </a:effectLst>
                  <a:latin typeface="楷体" panose="02010609060101010101" pitchFamily="49" charset="-122"/>
                  <a:ea typeface="楷体" panose="02010609060101010101" pitchFamily="49" charset="-122"/>
                  <a:cs typeface="+mn-cs"/>
                  <a:sym typeface="+mn-ea"/>
                </a:rPr>
                <a:t>获取资源</a:t>
              </a:r>
              <a:endParaRPr kumimoji="0" lang="en-US" altLang="zh-CN" sz="2400" b="1" kern="1200" cap="none" spc="0" normalizeH="0" baseline="0" noProof="1">
                <a:solidFill>
                  <a:schemeClr val="bg1"/>
                </a:solidFill>
                <a:effectLst>
                  <a:reflection blurRad="6350" stA="53000" endA="300" endPos="35500" dir="5400000" sy="-90000" algn="bl" rotWithShape="0"/>
                </a:effectLst>
                <a:latin typeface="楷体" panose="02010609060101010101" pitchFamily="49" charset="-122"/>
                <a:ea typeface="楷体" panose="02010609060101010101" pitchFamily="49" charset="-122"/>
                <a:cs typeface="+mn-cs"/>
                <a:sym typeface="+mn-ea"/>
              </a:endParaRPr>
            </a:p>
          </p:txBody>
        </p:sp>
      </p:grpSp>
      <p:sp>
        <p:nvSpPr>
          <p:cNvPr id="12" name="文本框 11"/>
          <p:cNvSpPr txBox="1"/>
          <p:nvPr/>
        </p:nvSpPr>
        <p:spPr>
          <a:xfrm>
            <a:off x="4496435" y="1742440"/>
            <a:ext cx="1691640" cy="460375"/>
          </a:xfrm>
          <a:prstGeom prst="rect">
            <a:avLst/>
          </a:prstGeom>
          <a:solidFill>
            <a:srgbClr val="3B68A1"/>
          </a:solidFill>
        </p:spPr>
        <p:txBody>
          <a:bodyPr wrap="square">
            <a:spAutoFit/>
            <a:scene3d>
              <a:camera prst="orthographicFront"/>
              <a:lightRig rig="threePt" dir="t"/>
            </a:scene3d>
          </a:bodyPr>
          <a:lstStyle/>
          <a:p>
            <a:pPr marR="0" algn="ctr" defTabSz="914400" fontAlgn="auto">
              <a:buClrTx/>
              <a:buSzTx/>
              <a:buFont typeface="Arial" panose="020B0604020202020204" pitchFamily="34" charset="0"/>
              <a:buNone/>
              <a:defRPr/>
            </a:pPr>
            <a:r>
              <a:rPr kumimoji="0" lang="zh-CN" altLang="en-US" sz="2400" b="1" kern="1200" cap="none" spc="0" normalizeH="0" baseline="0" noProof="1">
                <a:solidFill>
                  <a:schemeClr val="bg1"/>
                </a:solidFill>
                <a:effectLst>
                  <a:reflection blurRad="6350" stA="53000" endA="300" endPos="35500" dir="5400000" sy="-90000" algn="bl" rotWithShape="0"/>
                </a:effectLst>
                <a:latin typeface="楷体" panose="02010609060101010101" pitchFamily="49" charset="-122"/>
                <a:ea typeface="楷体" panose="02010609060101010101" pitchFamily="49" charset="-122"/>
                <a:cs typeface="+mn-cs"/>
                <a:sym typeface="+mn-ea"/>
              </a:rPr>
              <a:t>梳理分类</a:t>
            </a:r>
            <a:endParaRPr kumimoji="0" lang="zh-CN" altLang="en-US" sz="2400" b="1" kern="1200" cap="none" spc="0" normalizeH="0" baseline="0" noProof="1">
              <a:solidFill>
                <a:schemeClr val="bg1"/>
              </a:solidFill>
              <a:effectLst>
                <a:reflection blurRad="6350" stA="53000" endA="300" endPos="35500" dir="5400000" sy="-90000" algn="bl" rotWithShape="0"/>
              </a:effectLst>
              <a:latin typeface="楷体" panose="02010609060101010101" pitchFamily="49" charset="-122"/>
              <a:ea typeface="楷体" panose="02010609060101010101" pitchFamily="49" charset="-122"/>
              <a:cs typeface="+mn-cs"/>
              <a:sym typeface="+mn-ea"/>
            </a:endParaRPr>
          </a:p>
        </p:txBody>
      </p:sp>
      <p:grpSp>
        <p:nvGrpSpPr>
          <p:cNvPr id="46098" name="组合 6"/>
          <p:cNvGrpSpPr/>
          <p:nvPr/>
        </p:nvGrpSpPr>
        <p:grpSpPr>
          <a:xfrm>
            <a:off x="7388225" y="3059430"/>
            <a:ext cx="4012565" cy="540385"/>
            <a:chOff x="0" y="-97585"/>
            <a:chExt cx="4207701" cy="553850"/>
          </a:xfrm>
        </p:grpSpPr>
        <p:sp>
          <p:nvSpPr>
            <p:cNvPr id="46099" name="任意多边形 17"/>
            <p:cNvSpPr/>
            <p:nvPr/>
          </p:nvSpPr>
          <p:spPr>
            <a:xfrm rot="2774622">
              <a:off x="0" y="66928"/>
              <a:ext cx="389337" cy="389337"/>
            </a:xfrm>
            <a:custGeom>
              <a:avLst/>
              <a:gdLst/>
              <a:ahLst/>
              <a:cxnLst>
                <a:cxn ang="0">
                  <a:pos x="194669" y="133112"/>
                </a:cxn>
                <a:cxn ang="0">
                  <a:pos x="256225" y="194668"/>
                </a:cxn>
                <a:cxn ang="0">
                  <a:pos x="194669" y="256225"/>
                </a:cxn>
                <a:cxn ang="0">
                  <a:pos x="133112" y="194668"/>
                </a:cxn>
                <a:cxn ang="0">
                  <a:pos x="194669" y="133112"/>
                </a:cxn>
                <a:cxn ang="0">
                  <a:pos x="194669" y="71555"/>
                </a:cxn>
                <a:cxn ang="0">
                  <a:pos x="71555" y="194668"/>
                </a:cxn>
                <a:cxn ang="0">
                  <a:pos x="194669" y="317782"/>
                </a:cxn>
                <a:cxn ang="0">
                  <a:pos x="317782" y="194668"/>
                </a:cxn>
                <a:cxn ang="0">
                  <a:pos x="194669" y="71555"/>
                </a:cxn>
                <a:cxn ang="0">
                  <a:pos x="194669" y="0"/>
                </a:cxn>
                <a:cxn ang="0">
                  <a:pos x="389337" y="0"/>
                </a:cxn>
                <a:cxn ang="0">
                  <a:pos x="389337" y="194669"/>
                </a:cxn>
                <a:cxn ang="0">
                  <a:pos x="194669" y="389337"/>
                </a:cxn>
                <a:cxn ang="0">
                  <a:pos x="0" y="194669"/>
                </a:cxn>
                <a:cxn ang="0">
                  <a:pos x="0" y="194669"/>
                </a:cxn>
                <a:cxn ang="0">
                  <a:pos x="194669" y="0"/>
                </a:cxn>
              </a:cxnLst>
              <a:rect l="0" t="0" r="0" b="0"/>
              <a:pathLst>
                <a:path w="1702386" h="1702386">
                  <a:moveTo>
                    <a:pt x="851193" y="582034"/>
                  </a:moveTo>
                  <a:cubicBezTo>
                    <a:pt x="999845" y="582034"/>
                    <a:pt x="1120351" y="702540"/>
                    <a:pt x="1120351" y="851192"/>
                  </a:cubicBezTo>
                  <a:cubicBezTo>
                    <a:pt x="1120351" y="999844"/>
                    <a:pt x="999845" y="1120350"/>
                    <a:pt x="851193" y="1120350"/>
                  </a:cubicBezTo>
                  <a:cubicBezTo>
                    <a:pt x="702541" y="1120350"/>
                    <a:pt x="582035" y="999844"/>
                    <a:pt x="582035" y="851192"/>
                  </a:cubicBezTo>
                  <a:cubicBezTo>
                    <a:pt x="582035" y="702540"/>
                    <a:pt x="702541" y="582034"/>
                    <a:pt x="851193" y="582034"/>
                  </a:cubicBezTo>
                  <a:close/>
                  <a:moveTo>
                    <a:pt x="851193" y="312876"/>
                  </a:moveTo>
                  <a:cubicBezTo>
                    <a:pt x="553889" y="312876"/>
                    <a:pt x="312877" y="553888"/>
                    <a:pt x="312877" y="851192"/>
                  </a:cubicBezTo>
                  <a:cubicBezTo>
                    <a:pt x="312877" y="1148496"/>
                    <a:pt x="553889" y="1389508"/>
                    <a:pt x="851193" y="1389508"/>
                  </a:cubicBezTo>
                  <a:cubicBezTo>
                    <a:pt x="1148497" y="1389508"/>
                    <a:pt x="1389509" y="1148496"/>
                    <a:pt x="1389509" y="851192"/>
                  </a:cubicBezTo>
                  <a:cubicBezTo>
                    <a:pt x="1389509" y="553888"/>
                    <a:pt x="1148497" y="312876"/>
                    <a:pt x="851193" y="312876"/>
                  </a:cubicBezTo>
                  <a:close/>
                  <a:moveTo>
                    <a:pt x="851194" y="0"/>
                  </a:moveTo>
                  <a:lnTo>
                    <a:pt x="1702386" y="0"/>
                  </a:lnTo>
                  <a:lnTo>
                    <a:pt x="1702386" y="851193"/>
                  </a:lnTo>
                  <a:cubicBezTo>
                    <a:pt x="1702386" y="1321294"/>
                    <a:pt x="1321294" y="1702386"/>
                    <a:pt x="851193" y="1702386"/>
                  </a:cubicBezTo>
                  <a:cubicBezTo>
                    <a:pt x="381092" y="1702386"/>
                    <a:pt x="0" y="1321294"/>
                    <a:pt x="0" y="851193"/>
                  </a:cubicBezTo>
                  <a:lnTo>
                    <a:pt x="1" y="851193"/>
                  </a:lnTo>
                  <a:cubicBezTo>
                    <a:pt x="1" y="381092"/>
                    <a:pt x="381093" y="0"/>
                    <a:pt x="851194" y="0"/>
                  </a:cubicBezTo>
                  <a:close/>
                </a:path>
              </a:pathLst>
            </a:custGeom>
            <a:solidFill>
              <a:srgbClr val="3B68A1"/>
            </a:solidFill>
            <a:ln w="12700">
              <a:noFill/>
            </a:ln>
          </p:spPr>
          <p:txBody>
            <a:bodyPr/>
            <a:lstStyle/>
            <a:p>
              <a:endParaRPr lang="zh-CN" altLang="en-US" sz="2400"/>
            </a:p>
          </p:txBody>
        </p:sp>
        <p:sp>
          <p:nvSpPr>
            <p:cNvPr id="14" name="矩形 14"/>
            <p:cNvSpPr/>
            <p:nvPr/>
          </p:nvSpPr>
          <p:spPr>
            <a:xfrm>
              <a:off x="805020" y="-97585"/>
              <a:ext cx="3402681" cy="53849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lvl="0" algn="l" defTabSz="914400" eaLnBrk="1" hangingPunct="1">
                <a:lnSpc>
                  <a:spcPct val="130000"/>
                </a:lnSpc>
                <a:buClr>
                  <a:srgbClr val="BFBFBF"/>
                </a:buClr>
                <a:buSzTx/>
                <a:buNone/>
                <a:defRPr/>
              </a:pPr>
              <a:r>
                <a:rPr lang="zh-CN" altLang="en-US" sz="2400" b="1" dirty="0">
                  <a:ln>
                    <a:noFill/>
                  </a:ln>
                  <a:solidFill>
                    <a:srgbClr val="0070C0"/>
                  </a:solidFill>
                  <a:effectLst/>
                  <a:uLnTx/>
                  <a:uFillTx/>
                  <a:latin typeface="微软雅黑" panose="020B0503020204020204" pitchFamily="34" charset="-122"/>
                  <a:ea typeface="微软雅黑" panose="020B0503020204020204" pitchFamily="34" charset="-122"/>
                  <a:sym typeface="+mn-ea"/>
                </a:rPr>
                <a:t>深入研读文献材料</a:t>
              </a:r>
              <a:endParaRPr lang="zh-CN" altLang="en-US" sz="2400" b="1" dirty="0">
                <a:ln>
                  <a:noFill/>
                </a:ln>
                <a:solidFill>
                  <a:srgbClr val="0070C0"/>
                </a:solidFill>
                <a:effectLst/>
                <a:uLnTx/>
                <a:uFillTx/>
                <a:latin typeface="微软雅黑" panose="020B0503020204020204" pitchFamily="34" charset="-122"/>
                <a:ea typeface="微软雅黑" panose="020B0503020204020204" pitchFamily="34" charset="-122"/>
                <a:sym typeface="+mn-ea"/>
              </a:endParaRPr>
            </a:p>
          </p:txBody>
        </p:sp>
      </p:grpSp>
      <p:cxnSp>
        <p:nvCxnSpPr>
          <p:cNvPr id="18" name="直接连接符 17"/>
          <p:cNvCxnSpPr/>
          <p:nvPr/>
        </p:nvCxnSpPr>
        <p:spPr>
          <a:xfrm>
            <a:off x="5144135" y="3409950"/>
            <a:ext cx="2094230" cy="0"/>
          </a:xfrm>
          <a:prstGeom prst="line">
            <a:avLst/>
          </a:prstGeom>
          <a:ln w="25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4267835" y="3187065"/>
            <a:ext cx="1902460" cy="460375"/>
          </a:xfrm>
          <a:prstGeom prst="rect">
            <a:avLst/>
          </a:prstGeom>
          <a:solidFill>
            <a:srgbClr val="3B68A1"/>
          </a:solidFill>
        </p:spPr>
        <p:txBody>
          <a:bodyPr wrap="square">
            <a:spAutoFit/>
            <a:scene3d>
              <a:camera prst="orthographicFront"/>
              <a:lightRig rig="threePt" dir="t"/>
            </a:scene3d>
          </a:bodyPr>
          <a:lstStyle/>
          <a:p>
            <a:pPr marR="0" algn="ctr" defTabSz="914400" fontAlgn="auto">
              <a:buClrTx/>
              <a:buSzTx/>
              <a:buFont typeface="Arial" panose="020B0604020202020204" pitchFamily="34" charset="0"/>
              <a:buNone/>
              <a:defRPr/>
            </a:pPr>
            <a:r>
              <a:rPr kumimoji="0" lang="zh-CN" altLang="en-US" sz="2400" b="1" kern="1200" cap="none" spc="0" normalizeH="0" baseline="0" noProof="1">
                <a:solidFill>
                  <a:schemeClr val="bg1"/>
                </a:solidFill>
                <a:effectLst>
                  <a:reflection blurRad="6350" stA="53000" endA="300" endPos="35500" dir="5400000" sy="-90000" algn="bl" rotWithShape="0"/>
                </a:effectLst>
                <a:latin typeface="楷体" panose="02010609060101010101" pitchFamily="49" charset="-122"/>
                <a:ea typeface="楷体" panose="02010609060101010101" pitchFamily="49" charset="-122"/>
                <a:cs typeface="+mn-cs"/>
                <a:sym typeface="+mn-ea"/>
              </a:rPr>
              <a:t>深入研读</a:t>
            </a:r>
            <a:endParaRPr kumimoji="0" lang="zh-CN" altLang="en-US" sz="2400" b="1" kern="1200" cap="none" spc="0" normalizeH="0" baseline="0" noProof="1">
              <a:solidFill>
                <a:schemeClr val="bg1"/>
              </a:solidFill>
              <a:effectLst>
                <a:reflection blurRad="6350" stA="53000" endA="300" endPos="35500" dir="5400000" sy="-90000" algn="bl" rotWithShape="0"/>
              </a:effectLst>
              <a:latin typeface="楷体" panose="02010609060101010101" pitchFamily="49" charset="-122"/>
              <a:ea typeface="楷体" panose="02010609060101010101" pitchFamily="49" charset="-122"/>
              <a:cs typeface="+mn-cs"/>
              <a:sym typeface="+mn-ea"/>
            </a:endParaRPr>
          </a:p>
        </p:txBody>
      </p:sp>
      <p:grpSp>
        <p:nvGrpSpPr>
          <p:cNvPr id="46103" name="组合 6"/>
          <p:cNvGrpSpPr/>
          <p:nvPr/>
        </p:nvGrpSpPr>
        <p:grpSpPr>
          <a:xfrm>
            <a:off x="7388225" y="3801745"/>
            <a:ext cx="4012565" cy="525780"/>
            <a:chOff x="0" y="-62628"/>
            <a:chExt cx="4207701" cy="540011"/>
          </a:xfrm>
        </p:grpSpPr>
        <p:sp>
          <p:nvSpPr>
            <p:cNvPr id="46104" name="任意多边形 17"/>
            <p:cNvSpPr/>
            <p:nvPr/>
          </p:nvSpPr>
          <p:spPr>
            <a:xfrm rot="2774622">
              <a:off x="0" y="66928"/>
              <a:ext cx="389337" cy="389337"/>
            </a:xfrm>
            <a:custGeom>
              <a:avLst/>
              <a:gdLst/>
              <a:ahLst/>
              <a:cxnLst>
                <a:cxn ang="0">
                  <a:pos x="194669" y="133112"/>
                </a:cxn>
                <a:cxn ang="0">
                  <a:pos x="256225" y="194668"/>
                </a:cxn>
                <a:cxn ang="0">
                  <a:pos x="194669" y="256225"/>
                </a:cxn>
                <a:cxn ang="0">
                  <a:pos x="133112" y="194668"/>
                </a:cxn>
                <a:cxn ang="0">
                  <a:pos x="194669" y="133112"/>
                </a:cxn>
                <a:cxn ang="0">
                  <a:pos x="194669" y="71555"/>
                </a:cxn>
                <a:cxn ang="0">
                  <a:pos x="71555" y="194668"/>
                </a:cxn>
                <a:cxn ang="0">
                  <a:pos x="194669" y="317782"/>
                </a:cxn>
                <a:cxn ang="0">
                  <a:pos x="317782" y="194668"/>
                </a:cxn>
                <a:cxn ang="0">
                  <a:pos x="194669" y="71555"/>
                </a:cxn>
                <a:cxn ang="0">
                  <a:pos x="194669" y="0"/>
                </a:cxn>
                <a:cxn ang="0">
                  <a:pos x="389337" y="0"/>
                </a:cxn>
                <a:cxn ang="0">
                  <a:pos x="389337" y="194669"/>
                </a:cxn>
                <a:cxn ang="0">
                  <a:pos x="194669" y="389337"/>
                </a:cxn>
                <a:cxn ang="0">
                  <a:pos x="0" y="194669"/>
                </a:cxn>
                <a:cxn ang="0">
                  <a:pos x="0" y="194669"/>
                </a:cxn>
                <a:cxn ang="0">
                  <a:pos x="194669" y="0"/>
                </a:cxn>
              </a:cxnLst>
              <a:rect l="0" t="0" r="0" b="0"/>
              <a:pathLst>
                <a:path w="1702386" h="1702386">
                  <a:moveTo>
                    <a:pt x="851193" y="582034"/>
                  </a:moveTo>
                  <a:cubicBezTo>
                    <a:pt x="999845" y="582034"/>
                    <a:pt x="1120351" y="702540"/>
                    <a:pt x="1120351" y="851192"/>
                  </a:cubicBezTo>
                  <a:cubicBezTo>
                    <a:pt x="1120351" y="999844"/>
                    <a:pt x="999845" y="1120350"/>
                    <a:pt x="851193" y="1120350"/>
                  </a:cubicBezTo>
                  <a:cubicBezTo>
                    <a:pt x="702541" y="1120350"/>
                    <a:pt x="582035" y="999844"/>
                    <a:pt x="582035" y="851192"/>
                  </a:cubicBezTo>
                  <a:cubicBezTo>
                    <a:pt x="582035" y="702540"/>
                    <a:pt x="702541" y="582034"/>
                    <a:pt x="851193" y="582034"/>
                  </a:cubicBezTo>
                  <a:close/>
                  <a:moveTo>
                    <a:pt x="851193" y="312876"/>
                  </a:moveTo>
                  <a:cubicBezTo>
                    <a:pt x="553889" y="312876"/>
                    <a:pt x="312877" y="553888"/>
                    <a:pt x="312877" y="851192"/>
                  </a:cubicBezTo>
                  <a:cubicBezTo>
                    <a:pt x="312877" y="1148496"/>
                    <a:pt x="553889" y="1389508"/>
                    <a:pt x="851193" y="1389508"/>
                  </a:cubicBezTo>
                  <a:cubicBezTo>
                    <a:pt x="1148497" y="1389508"/>
                    <a:pt x="1389509" y="1148496"/>
                    <a:pt x="1389509" y="851192"/>
                  </a:cubicBezTo>
                  <a:cubicBezTo>
                    <a:pt x="1389509" y="553888"/>
                    <a:pt x="1148497" y="312876"/>
                    <a:pt x="851193" y="312876"/>
                  </a:cubicBezTo>
                  <a:close/>
                  <a:moveTo>
                    <a:pt x="851194" y="0"/>
                  </a:moveTo>
                  <a:lnTo>
                    <a:pt x="1702386" y="0"/>
                  </a:lnTo>
                  <a:lnTo>
                    <a:pt x="1702386" y="851193"/>
                  </a:lnTo>
                  <a:cubicBezTo>
                    <a:pt x="1702386" y="1321294"/>
                    <a:pt x="1321294" y="1702386"/>
                    <a:pt x="851193" y="1702386"/>
                  </a:cubicBezTo>
                  <a:cubicBezTo>
                    <a:pt x="381092" y="1702386"/>
                    <a:pt x="0" y="1321294"/>
                    <a:pt x="0" y="851193"/>
                  </a:cubicBezTo>
                  <a:lnTo>
                    <a:pt x="1" y="851193"/>
                  </a:lnTo>
                  <a:cubicBezTo>
                    <a:pt x="1" y="381092"/>
                    <a:pt x="381093" y="0"/>
                    <a:pt x="851194" y="0"/>
                  </a:cubicBezTo>
                  <a:close/>
                </a:path>
              </a:pathLst>
            </a:custGeom>
            <a:solidFill>
              <a:srgbClr val="3B68A1"/>
            </a:solidFill>
            <a:ln w="12700">
              <a:noFill/>
            </a:ln>
          </p:spPr>
          <p:txBody>
            <a:bodyPr/>
            <a:lstStyle/>
            <a:p>
              <a:endParaRPr lang="zh-CN" altLang="en-US" sz="2400"/>
            </a:p>
          </p:txBody>
        </p:sp>
        <p:sp>
          <p:nvSpPr>
            <p:cNvPr id="24" name="矩形 14"/>
            <p:cNvSpPr/>
            <p:nvPr/>
          </p:nvSpPr>
          <p:spPr>
            <a:xfrm>
              <a:off x="805020" y="-62628"/>
              <a:ext cx="3402681" cy="540011"/>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lvl="0" algn="l" defTabSz="914400" eaLnBrk="1" hangingPunct="1">
                <a:lnSpc>
                  <a:spcPct val="130000"/>
                </a:lnSpc>
                <a:buClr>
                  <a:srgbClr val="BFBFBF"/>
                </a:buClr>
                <a:buSzTx/>
                <a:buNone/>
                <a:defRPr/>
              </a:pPr>
              <a:r>
                <a:rPr lang="zh-CN" altLang="en-US" sz="2400" b="1" dirty="0">
                  <a:ln>
                    <a:noFill/>
                  </a:ln>
                  <a:solidFill>
                    <a:srgbClr val="0070C0"/>
                  </a:solidFill>
                  <a:effectLst/>
                  <a:uLnTx/>
                  <a:uFillTx/>
                  <a:latin typeface="微软雅黑" panose="020B0503020204020204" pitchFamily="34" charset="-122"/>
                  <a:ea typeface="微软雅黑" panose="020B0503020204020204" pitchFamily="34" charset="-122"/>
                  <a:sym typeface="+mn-ea"/>
                </a:rPr>
                <a:t>笔记素材整理记录</a:t>
              </a:r>
              <a:endParaRPr lang="zh-CN" altLang="en-US" sz="2400" b="1" dirty="0">
                <a:ln>
                  <a:noFill/>
                </a:ln>
                <a:solidFill>
                  <a:srgbClr val="0070C0"/>
                </a:solidFill>
                <a:effectLst/>
                <a:uLnTx/>
                <a:uFillTx/>
                <a:latin typeface="微软雅黑" panose="020B0503020204020204" pitchFamily="34" charset="-122"/>
                <a:ea typeface="微软雅黑" panose="020B0503020204020204" pitchFamily="34" charset="-122"/>
                <a:sym typeface="+mn-ea"/>
              </a:endParaRPr>
            </a:p>
          </p:txBody>
        </p:sp>
      </p:grpSp>
      <p:cxnSp>
        <p:nvCxnSpPr>
          <p:cNvPr id="25" name="直接连接符 24"/>
          <p:cNvCxnSpPr>
            <a:stCxn id="26" idx="3"/>
          </p:cNvCxnSpPr>
          <p:nvPr/>
        </p:nvCxnSpPr>
        <p:spPr>
          <a:xfrm flipV="1">
            <a:off x="3767455" y="4122420"/>
            <a:ext cx="3507105" cy="3175"/>
          </a:xfrm>
          <a:prstGeom prst="line">
            <a:avLst/>
          </a:prstGeom>
          <a:ln w="25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2075815" y="3895090"/>
            <a:ext cx="1691640" cy="460375"/>
          </a:xfrm>
          <a:prstGeom prst="rect">
            <a:avLst/>
          </a:prstGeom>
          <a:solidFill>
            <a:srgbClr val="3B68A1"/>
          </a:solidFill>
        </p:spPr>
        <p:txBody>
          <a:bodyPr wrap="square">
            <a:spAutoFit/>
            <a:scene3d>
              <a:camera prst="orthographicFront"/>
              <a:lightRig rig="threePt" dir="t"/>
            </a:scene3d>
          </a:bodyPr>
          <a:lstStyle/>
          <a:p>
            <a:pPr marR="0" algn="ctr" defTabSz="914400" fontAlgn="auto">
              <a:buClrTx/>
              <a:buSzTx/>
              <a:buFont typeface="Arial" panose="020B0604020202020204" pitchFamily="34" charset="0"/>
              <a:buNone/>
              <a:defRPr/>
            </a:pPr>
            <a:r>
              <a:rPr kumimoji="0" lang="zh-CN" altLang="en-US" sz="2400" b="1" kern="1200" cap="none" spc="0" normalizeH="0" baseline="0" noProof="1">
                <a:solidFill>
                  <a:schemeClr val="bg1"/>
                </a:solidFill>
                <a:effectLst>
                  <a:reflection blurRad="6350" stA="53000" endA="300" endPos="35500" dir="5400000" sy="-90000" algn="bl" rotWithShape="0"/>
                </a:effectLst>
                <a:latin typeface="楷体" panose="02010609060101010101" pitchFamily="49" charset="-122"/>
                <a:ea typeface="楷体" panose="02010609060101010101" pitchFamily="49" charset="-122"/>
                <a:cs typeface="+mn-cs"/>
                <a:sym typeface="+mn-ea"/>
              </a:rPr>
              <a:t>记录笔记</a:t>
            </a:r>
            <a:endParaRPr kumimoji="0" lang="zh-CN" altLang="en-US" sz="2400" b="1" kern="1200" cap="none" spc="0" normalizeH="0" baseline="0" noProof="1">
              <a:solidFill>
                <a:schemeClr val="bg1"/>
              </a:solidFill>
              <a:effectLst>
                <a:reflection blurRad="6350" stA="53000" endA="300" endPos="35500" dir="5400000" sy="-90000" algn="bl" rotWithShape="0"/>
              </a:effectLst>
              <a:latin typeface="楷体" panose="02010609060101010101" pitchFamily="49" charset="-122"/>
              <a:ea typeface="楷体" panose="02010609060101010101" pitchFamily="49" charset="-122"/>
              <a:cs typeface="+mn-cs"/>
              <a:sym typeface="+mn-ea"/>
            </a:endParaRPr>
          </a:p>
        </p:txBody>
      </p:sp>
      <p:grpSp>
        <p:nvGrpSpPr>
          <p:cNvPr id="46108" name="组合 36"/>
          <p:cNvGrpSpPr/>
          <p:nvPr/>
        </p:nvGrpSpPr>
        <p:grpSpPr>
          <a:xfrm>
            <a:off x="2820670" y="2361565"/>
            <a:ext cx="8592820" cy="561340"/>
            <a:chOff x="4607" y="3829"/>
            <a:chExt cx="14188" cy="905"/>
          </a:xfrm>
        </p:grpSpPr>
        <p:sp>
          <p:nvSpPr>
            <p:cNvPr id="29" name="矩形 14"/>
            <p:cNvSpPr/>
            <p:nvPr/>
          </p:nvSpPr>
          <p:spPr>
            <a:xfrm>
              <a:off x="13437" y="3829"/>
              <a:ext cx="5358" cy="84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lvl="0" algn="l" defTabSz="914400" eaLnBrk="1" hangingPunct="1">
                <a:lnSpc>
                  <a:spcPct val="130000"/>
                </a:lnSpc>
                <a:buClr>
                  <a:srgbClr val="BFBFBF"/>
                </a:buClr>
                <a:buSzTx/>
                <a:buNone/>
                <a:defRPr/>
              </a:pPr>
              <a:r>
                <a:rPr lang="zh-CN" altLang="en-US" sz="2400" b="1" dirty="0">
                  <a:ln>
                    <a:noFill/>
                  </a:ln>
                  <a:solidFill>
                    <a:srgbClr val="0070C0"/>
                  </a:solidFill>
                  <a:effectLst/>
                  <a:uLnTx/>
                  <a:uFillTx/>
                  <a:latin typeface="微软雅黑" panose="020B0503020204020204" pitchFamily="34" charset="-122"/>
                  <a:ea typeface="微软雅黑" panose="020B0503020204020204" pitchFamily="34" charset="-122"/>
                  <a:sym typeface="+mn-ea"/>
                </a:rPr>
                <a:t>数据支撑选题分析</a:t>
              </a:r>
              <a:endParaRPr lang="zh-CN" altLang="en-US" sz="2400" b="1" dirty="0">
                <a:ln>
                  <a:noFill/>
                </a:ln>
                <a:solidFill>
                  <a:srgbClr val="0070C0"/>
                </a:solidFill>
                <a:effectLst/>
                <a:uLnTx/>
                <a:uFillTx/>
                <a:latin typeface="微软雅黑" panose="020B0503020204020204" pitchFamily="34" charset="-122"/>
                <a:ea typeface="微软雅黑" panose="020B0503020204020204" pitchFamily="34" charset="-122"/>
                <a:sym typeface="+mn-ea"/>
              </a:endParaRPr>
            </a:p>
          </p:txBody>
        </p:sp>
        <p:cxnSp>
          <p:nvCxnSpPr>
            <p:cNvPr id="30" name="直接连接符 29"/>
            <p:cNvCxnSpPr>
              <a:stCxn id="31" idx="3"/>
            </p:cNvCxnSpPr>
            <p:nvPr/>
          </p:nvCxnSpPr>
          <p:spPr>
            <a:xfrm>
              <a:off x="10138" y="4380"/>
              <a:ext cx="1858" cy="13"/>
            </a:xfrm>
            <a:prstGeom prst="line">
              <a:avLst/>
            </a:prstGeom>
            <a:ln w="25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4607" y="4026"/>
              <a:ext cx="5531" cy="708"/>
            </a:xfrm>
            <a:prstGeom prst="rect">
              <a:avLst/>
            </a:prstGeom>
            <a:solidFill>
              <a:srgbClr val="3B68A1"/>
            </a:solidFill>
          </p:spPr>
          <p:txBody>
            <a:bodyPr wrap="square">
              <a:spAutoFit/>
              <a:scene3d>
                <a:camera prst="orthographicFront"/>
                <a:lightRig rig="threePt" dir="t"/>
              </a:scene3d>
            </a:bodyPr>
            <a:lstStyle/>
            <a:p>
              <a:pPr marR="0" algn="ctr" defTabSz="914400" fontAlgn="auto">
                <a:buClrTx/>
                <a:buSzTx/>
                <a:buFont typeface="Arial" panose="020B0604020202020204" pitchFamily="34" charset="0"/>
                <a:buNone/>
                <a:defRPr/>
              </a:pPr>
              <a:r>
                <a:rPr kumimoji="0" lang="zh-CN" altLang="en-US" sz="2400" b="1" kern="1200" cap="none" spc="0" normalizeH="0" baseline="0" noProof="1">
                  <a:solidFill>
                    <a:schemeClr val="bg1"/>
                  </a:solidFill>
                  <a:effectLst>
                    <a:reflection blurRad="6350" stA="53000" endA="300" endPos="35500" dir="5400000" sy="-90000" algn="bl" rotWithShape="0"/>
                  </a:effectLst>
                  <a:latin typeface="楷体" panose="02010609060101010101" pitchFamily="49" charset="-122"/>
                  <a:ea typeface="楷体" panose="02010609060101010101" pitchFamily="49" charset="-122"/>
                  <a:cs typeface="+mn-cs"/>
                  <a:sym typeface="+mn-ea"/>
                </a:rPr>
                <a:t>大数据分析助力选题</a:t>
              </a:r>
              <a:endParaRPr kumimoji="0" lang="zh-CN" altLang="en-US" sz="2400" b="1" kern="1200" cap="none" spc="0" normalizeH="0" baseline="0" noProof="1">
                <a:solidFill>
                  <a:schemeClr val="bg1"/>
                </a:solidFill>
                <a:effectLst>
                  <a:reflection blurRad="6350" stA="53000" endA="300" endPos="35500" dir="5400000" sy="-90000" algn="bl" rotWithShape="0"/>
                </a:effectLst>
                <a:latin typeface="楷体" panose="02010609060101010101" pitchFamily="49" charset="-122"/>
                <a:ea typeface="楷体" panose="02010609060101010101" pitchFamily="49" charset="-122"/>
                <a:cs typeface="+mn-cs"/>
                <a:sym typeface="+mn-ea"/>
              </a:endParaRPr>
            </a:p>
          </p:txBody>
        </p:sp>
      </p:grpSp>
      <p:grpSp>
        <p:nvGrpSpPr>
          <p:cNvPr id="46114" name="组合 6"/>
          <p:cNvGrpSpPr/>
          <p:nvPr/>
        </p:nvGrpSpPr>
        <p:grpSpPr>
          <a:xfrm>
            <a:off x="7410450" y="4563745"/>
            <a:ext cx="4012565" cy="535940"/>
            <a:chOff x="0" y="-732396"/>
            <a:chExt cx="4207701" cy="548733"/>
          </a:xfrm>
        </p:grpSpPr>
        <p:sp>
          <p:nvSpPr>
            <p:cNvPr id="46115" name="任意多边形 17"/>
            <p:cNvSpPr/>
            <p:nvPr/>
          </p:nvSpPr>
          <p:spPr>
            <a:xfrm rot="2774622">
              <a:off x="0" y="-573000"/>
              <a:ext cx="389337" cy="389337"/>
            </a:xfrm>
            <a:custGeom>
              <a:avLst/>
              <a:gdLst/>
              <a:ahLst/>
              <a:cxnLst>
                <a:cxn ang="0">
                  <a:pos x="194669" y="133112"/>
                </a:cxn>
                <a:cxn ang="0">
                  <a:pos x="256225" y="194668"/>
                </a:cxn>
                <a:cxn ang="0">
                  <a:pos x="194669" y="256225"/>
                </a:cxn>
                <a:cxn ang="0">
                  <a:pos x="133112" y="194668"/>
                </a:cxn>
                <a:cxn ang="0">
                  <a:pos x="194669" y="133112"/>
                </a:cxn>
                <a:cxn ang="0">
                  <a:pos x="194669" y="71555"/>
                </a:cxn>
                <a:cxn ang="0">
                  <a:pos x="71555" y="194668"/>
                </a:cxn>
                <a:cxn ang="0">
                  <a:pos x="194669" y="317782"/>
                </a:cxn>
                <a:cxn ang="0">
                  <a:pos x="317782" y="194668"/>
                </a:cxn>
                <a:cxn ang="0">
                  <a:pos x="194669" y="71555"/>
                </a:cxn>
                <a:cxn ang="0">
                  <a:pos x="194669" y="0"/>
                </a:cxn>
                <a:cxn ang="0">
                  <a:pos x="389337" y="0"/>
                </a:cxn>
                <a:cxn ang="0">
                  <a:pos x="389337" y="194669"/>
                </a:cxn>
                <a:cxn ang="0">
                  <a:pos x="194669" y="389337"/>
                </a:cxn>
                <a:cxn ang="0">
                  <a:pos x="0" y="194669"/>
                </a:cxn>
                <a:cxn ang="0">
                  <a:pos x="0" y="194669"/>
                </a:cxn>
                <a:cxn ang="0">
                  <a:pos x="194669" y="0"/>
                </a:cxn>
              </a:cxnLst>
              <a:rect l="0" t="0" r="0" b="0"/>
              <a:pathLst>
                <a:path w="1702386" h="1702386">
                  <a:moveTo>
                    <a:pt x="851193" y="582034"/>
                  </a:moveTo>
                  <a:cubicBezTo>
                    <a:pt x="999845" y="582034"/>
                    <a:pt x="1120351" y="702540"/>
                    <a:pt x="1120351" y="851192"/>
                  </a:cubicBezTo>
                  <a:cubicBezTo>
                    <a:pt x="1120351" y="999844"/>
                    <a:pt x="999845" y="1120350"/>
                    <a:pt x="851193" y="1120350"/>
                  </a:cubicBezTo>
                  <a:cubicBezTo>
                    <a:pt x="702541" y="1120350"/>
                    <a:pt x="582035" y="999844"/>
                    <a:pt x="582035" y="851192"/>
                  </a:cubicBezTo>
                  <a:cubicBezTo>
                    <a:pt x="582035" y="702540"/>
                    <a:pt x="702541" y="582034"/>
                    <a:pt x="851193" y="582034"/>
                  </a:cubicBezTo>
                  <a:close/>
                  <a:moveTo>
                    <a:pt x="851193" y="312876"/>
                  </a:moveTo>
                  <a:cubicBezTo>
                    <a:pt x="553889" y="312876"/>
                    <a:pt x="312877" y="553888"/>
                    <a:pt x="312877" y="851192"/>
                  </a:cubicBezTo>
                  <a:cubicBezTo>
                    <a:pt x="312877" y="1148496"/>
                    <a:pt x="553889" y="1389508"/>
                    <a:pt x="851193" y="1389508"/>
                  </a:cubicBezTo>
                  <a:cubicBezTo>
                    <a:pt x="1148497" y="1389508"/>
                    <a:pt x="1389509" y="1148496"/>
                    <a:pt x="1389509" y="851192"/>
                  </a:cubicBezTo>
                  <a:cubicBezTo>
                    <a:pt x="1389509" y="553888"/>
                    <a:pt x="1148497" y="312876"/>
                    <a:pt x="851193" y="312876"/>
                  </a:cubicBezTo>
                  <a:close/>
                  <a:moveTo>
                    <a:pt x="851194" y="0"/>
                  </a:moveTo>
                  <a:lnTo>
                    <a:pt x="1702386" y="0"/>
                  </a:lnTo>
                  <a:lnTo>
                    <a:pt x="1702386" y="851193"/>
                  </a:lnTo>
                  <a:cubicBezTo>
                    <a:pt x="1702386" y="1321294"/>
                    <a:pt x="1321294" y="1702386"/>
                    <a:pt x="851193" y="1702386"/>
                  </a:cubicBezTo>
                  <a:cubicBezTo>
                    <a:pt x="381092" y="1702386"/>
                    <a:pt x="0" y="1321294"/>
                    <a:pt x="0" y="851193"/>
                  </a:cubicBezTo>
                  <a:lnTo>
                    <a:pt x="1" y="851193"/>
                  </a:lnTo>
                  <a:cubicBezTo>
                    <a:pt x="1" y="381092"/>
                    <a:pt x="381093" y="0"/>
                    <a:pt x="851194" y="0"/>
                  </a:cubicBezTo>
                  <a:close/>
                </a:path>
              </a:pathLst>
            </a:custGeom>
            <a:solidFill>
              <a:srgbClr val="3B68A1"/>
            </a:solidFill>
            <a:ln w="12700">
              <a:noFill/>
            </a:ln>
          </p:spPr>
          <p:txBody>
            <a:bodyPr/>
            <a:lstStyle/>
            <a:p>
              <a:endParaRPr lang="zh-CN" altLang="en-US" sz="2400"/>
            </a:p>
          </p:txBody>
        </p:sp>
        <p:sp>
          <p:nvSpPr>
            <p:cNvPr id="34" name="矩形 14"/>
            <p:cNvSpPr/>
            <p:nvPr/>
          </p:nvSpPr>
          <p:spPr>
            <a:xfrm>
              <a:off x="805021" y="-732396"/>
              <a:ext cx="3402680" cy="53849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stStyle>
            <a:p>
              <a:pPr lvl="0" algn="l" defTabSz="914400" eaLnBrk="1" hangingPunct="1">
                <a:lnSpc>
                  <a:spcPct val="130000"/>
                </a:lnSpc>
                <a:buClr>
                  <a:srgbClr val="BFBFBF"/>
                </a:buClr>
                <a:buSzTx/>
                <a:buNone/>
                <a:defRPr/>
              </a:pPr>
              <a:r>
                <a:rPr lang="zh-CN" altLang="en-US" sz="2400" b="1" dirty="0">
                  <a:ln>
                    <a:noFill/>
                  </a:ln>
                  <a:solidFill>
                    <a:srgbClr val="0070C0"/>
                  </a:solidFill>
                  <a:effectLst/>
                  <a:uLnTx/>
                  <a:uFillTx/>
                  <a:latin typeface="微软雅黑" panose="020B0503020204020204" pitchFamily="34" charset="-122"/>
                  <a:ea typeface="微软雅黑" panose="020B0503020204020204" pitchFamily="34" charset="-122"/>
                  <a:sym typeface="+mn-ea"/>
                </a:rPr>
                <a:t>自动生成开题报告</a:t>
              </a:r>
              <a:endParaRPr lang="zh-CN" altLang="en-US" sz="2400" b="1" dirty="0">
                <a:ln>
                  <a:noFill/>
                </a:ln>
                <a:solidFill>
                  <a:srgbClr val="0070C0"/>
                </a:solidFill>
                <a:effectLst/>
                <a:uLnTx/>
                <a:uFillTx/>
                <a:latin typeface="微软雅黑" panose="020B0503020204020204" pitchFamily="34" charset="-122"/>
                <a:ea typeface="微软雅黑" panose="020B0503020204020204" pitchFamily="34" charset="-122"/>
                <a:sym typeface="+mn-ea"/>
              </a:endParaRPr>
            </a:p>
          </p:txBody>
        </p:sp>
      </p:grpSp>
      <p:cxnSp>
        <p:nvCxnSpPr>
          <p:cNvPr id="35" name="直接连接符 34"/>
          <p:cNvCxnSpPr>
            <a:stCxn id="36" idx="3"/>
          </p:cNvCxnSpPr>
          <p:nvPr/>
        </p:nvCxnSpPr>
        <p:spPr>
          <a:xfrm>
            <a:off x="6180455" y="4891405"/>
            <a:ext cx="1046480" cy="11430"/>
          </a:xfrm>
          <a:prstGeom prst="line">
            <a:avLst/>
          </a:prstGeom>
          <a:ln w="25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709670" y="4676140"/>
            <a:ext cx="2470785" cy="460375"/>
          </a:xfrm>
          <a:prstGeom prst="rect">
            <a:avLst/>
          </a:prstGeom>
          <a:solidFill>
            <a:srgbClr val="3B68A1"/>
          </a:solidFill>
        </p:spPr>
        <p:txBody>
          <a:bodyPr wrap="square">
            <a:spAutoFit/>
            <a:scene3d>
              <a:camera prst="orthographicFront"/>
              <a:lightRig rig="threePt" dir="t"/>
            </a:scene3d>
          </a:bodyPr>
          <a:lstStyle/>
          <a:p>
            <a:pPr marR="0" algn="ctr" defTabSz="914400" fontAlgn="auto">
              <a:buClrTx/>
              <a:buSzTx/>
              <a:buFont typeface="Arial" panose="020B0604020202020204" pitchFamily="34" charset="0"/>
              <a:buNone/>
              <a:defRPr/>
            </a:pPr>
            <a:r>
              <a:rPr kumimoji="0" lang="zh-CN" altLang="en-US" sz="2400" b="1" kern="1200" cap="none" spc="0" normalizeH="0" baseline="0" noProof="1">
                <a:solidFill>
                  <a:schemeClr val="bg1"/>
                </a:solidFill>
                <a:effectLst>
                  <a:reflection blurRad="6350" stA="53000" endA="300" endPos="35500" dir="5400000" sy="-90000" algn="bl" rotWithShape="0"/>
                </a:effectLst>
                <a:latin typeface="楷体" panose="02010609060101010101" pitchFamily="49" charset="-122"/>
                <a:ea typeface="楷体" panose="02010609060101010101" pitchFamily="49" charset="-122"/>
                <a:cs typeface="+mn-cs"/>
                <a:sym typeface="+mn-ea"/>
              </a:rPr>
              <a:t>撰写开题报告</a:t>
            </a:r>
            <a:endParaRPr kumimoji="0" lang="zh-CN" altLang="en-US" sz="2400" b="1" kern="1200" cap="none" spc="0" normalizeH="0" baseline="0" noProof="1">
              <a:solidFill>
                <a:schemeClr val="bg1"/>
              </a:solidFill>
              <a:effectLst>
                <a:reflection blurRad="6350" stA="53000" endA="300" endPos="35500" dir="5400000" sy="-90000" algn="bl" rotWithShape="0"/>
              </a:effectLst>
              <a:latin typeface="楷体" panose="02010609060101010101" pitchFamily="49" charset="-122"/>
              <a:ea typeface="楷体" panose="02010609060101010101" pitchFamily="49" charset="-122"/>
              <a:cs typeface="+mn-cs"/>
              <a:sym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3176425" y="2238402"/>
            <a:ext cx="2237367" cy="407811"/>
          </a:xfrm>
          <a:prstGeom prst="roundRect">
            <a:avLst/>
          </a:prstGeom>
          <a:no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sp>
        <p:nvSpPr>
          <p:cNvPr id="10" name="圆角矩形 9"/>
          <p:cNvSpPr/>
          <p:nvPr/>
        </p:nvSpPr>
        <p:spPr>
          <a:xfrm>
            <a:off x="7067122" y="2223908"/>
            <a:ext cx="2237367" cy="407811"/>
          </a:xfrm>
          <a:prstGeom prst="roundRect">
            <a:avLst/>
          </a:prstGeom>
          <a:no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sp>
        <p:nvSpPr>
          <p:cNvPr id="27"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28"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9"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2" name="组合 31"/>
          <p:cNvGrpSpPr/>
          <p:nvPr/>
        </p:nvGrpSpPr>
        <p:grpSpPr>
          <a:xfrm>
            <a:off x="895445" y="142664"/>
            <a:ext cx="3840912" cy="808757"/>
            <a:chOff x="903371" y="249943"/>
            <a:chExt cx="2831223" cy="679699"/>
          </a:xfrm>
        </p:grpSpPr>
        <p:sp>
          <p:nvSpPr>
            <p:cNvPr id="33" name="任意多边形 32"/>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34" name="任意多边形 33"/>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35" name="标题 1"/>
          <p:cNvSpPr txBox="1"/>
          <p:nvPr/>
        </p:nvSpPr>
        <p:spPr>
          <a:xfrm>
            <a:off x="2003094" y="300024"/>
            <a:ext cx="7095588" cy="795095"/>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rgbClr val="3B68A1"/>
                </a:solidFill>
                <a:latin typeface="微软雅黑" panose="020B0503020204020204" pitchFamily="34" charset="-122"/>
                <a:ea typeface="微软雅黑" panose="020B0503020204020204" pitchFamily="34" charset="-122"/>
              </a:rPr>
              <a:t>全面获取文献</a:t>
            </a:r>
            <a:endParaRPr lang="zh-CN" altLang="en-US" sz="2800" b="1" dirty="0">
              <a:solidFill>
                <a:srgbClr val="3B68A1"/>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1356071" y="284685"/>
            <a:ext cx="691209" cy="584771"/>
          </a:xfrm>
          <a:prstGeom prst="rect">
            <a:avLst/>
          </a:prstGeom>
          <a:noFill/>
        </p:spPr>
        <p:txBody>
          <a:bodyPr wrap="none" lIns="91437" tIns="45718" rIns="91437" bIns="45718" rtlCol="0">
            <a:spAutoFit/>
          </a:bodyPr>
          <a:lstStyle/>
          <a:p>
            <a:r>
              <a:rPr lang="en-US" altLang="zh-CN" sz="3200" b="1" dirty="0">
                <a:solidFill>
                  <a:srgbClr val="3B68A1"/>
                </a:solidFill>
                <a:latin typeface="微软雅黑" panose="020B0503020204020204" pitchFamily="34" charset="-122"/>
                <a:ea typeface="微软雅黑" panose="020B0503020204020204" pitchFamily="34" charset="-122"/>
              </a:rPr>
              <a:t>01</a:t>
            </a:r>
            <a:endParaRPr lang="zh-CN" altLang="en-US" sz="3200" b="1" dirty="0">
              <a:solidFill>
                <a:srgbClr val="3B68A1"/>
              </a:solidFill>
              <a:latin typeface="微软雅黑" panose="020B0503020204020204" pitchFamily="34" charset="-122"/>
              <a:ea typeface="微软雅黑" panose="020B0503020204020204" pitchFamily="34" charset="-122"/>
            </a:endParaRPr>
          </a:p>
        </p:txBody>
      </p:sp>
      <p:pic>
        <p:nvPicPr>
          <p:cNvPr id="37" name="图片 36" descr="2.网络资源"/>
          <p:cNvPicPr>
            <a:picLocks noChangeAspect="1"/>
          </p:cNvPicPr>
          <p:nvPr/>
        </p:nvPicPr>
        <p:blipFill>
          <a:blip r:embed="rId1" cstate="print"/>
          <a:srcRect t="45831" r="30878"/>
          <a:stretch>
            <a:fillRect/>
          </a:stretch>
        </p:blipFill>
        <p:spPr>
          <a:xfrm>
            <a:off x="3248025" y="2785745"/>
            <a:ext cx="6226175" cy="3077210"/>
          </a:xfrm>
          <a:prstGeom prst="rect">
            <a:avLst/>
          </a:prstGeom>
        </p:spPr>
      </p:pic>
      <p:pic>
        <p:nvPicPr>
          <p:cNvPr id="3" name="图片 2"/>
          <p:cNvPicPr>
            <a:picLocks noChangeAspect="1"/>
          </p:cNvPicPr>
          <p:nvPr/>
        </p:nvPicPr>
        <p:blipFill>
          <a:blip r:embed="rId2" cstate="print"/>
          <a:stretch>
            <a:fillRect/>
          </a:stretch>
        </p:blipFill>
        <p:spPr>
          <a:xfrm>
            <a:off x="3249930" y="1888490"/>
            <a:ext cx="1590675" cy="934085"/>
          </a:xfrm>
          <a:prstGeom prst="rect">
            <a:avLst/>
          </a:prstGeom>
          <a:ln>
            <a:noFill/>
          </a:ln>
        </p:spPr>
      </p:pic>
      <p:pic>
        <p:nvPicPr>
          <p:cNvPr id="4" name="图片 3"/>
          <p:cNvPicPr>
            <a:picLocks noChangeAspect="1"/>
          </p:cNvPicPr>
          <p:nvPr/>
        </p:nvPicPr>
        <p:blipFill>
          <a:blip r:embed="rId3" cstate="print"/>
          <a:stretch>
            <a:fillRect/>
          </a:stretch>
        </p:blipFill>
        <p:spPr>
          <a:xfrm>
            <a:off x="6352540" y="1892935"/>
            <a:ext cx="1511935" cy="935355"/>
          </a:xfrm>
          <a:prstGeom prst="rect">
            <a:avLst/>
          </a:prstGeom>
        </p:spPr>
      </p:pic>
      <p:pic>
        <p:nvPicPr>
          <p:cNvPr id="5" name="图片 4"/>
          <p:cNvPicPr>
            <a:picLocks noChangeAspect="1"/>
          </p:cNvPicPr>
          <p:nvPr/>
        </p:nvPicPr>
        <p:blipFill>
          <a:blip r:embed="rId4" cstate="print"/>
          <a:stretch>
            <a:fillRect/>
          </a:stretch>
        </p:blipFill>
        <p:spPr>
          <a:xfrm>
            <a:off x="7773670" y="1888490"/>
            <a:ext cx="1700530" cy="939800"/>
          </a:xfrm>
          <a:prstGeom prst="rect">
            <a:avLst/>
          </a:prstGeom>
        </p:spPr>
      </p:pic>
      <p:sp>
        <p:nvSpPr>
          <p:cNvPr id="6" name="矩形 5"/>
          <p:cNvSpPr/>
          <p:nvPr/>
        </p:nvSpPr>
        <p:spPr>
          <a:xfrm>
            <a:off x="3275330" y="2933065"/>
            <a:ext cx="1642110" cy="90170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5" cstate="print"/>
          <a:stretch>
            <a:fillRect/>
          </a:stretch>
        </p:blipFill>
        <p:spPr>
          <a:xfrm>
            <a:off x="4840605" y="1892935"/>
            <a:ext cx="1511935" cy="935355"/>
          </a:xfrm>
          <a:prstGeom prst="rect">
            <a:avLst/>
          </a:prstGeom>
        </p:spPr>
      </p:pic>
      <p:sp>
        <p:nvSpPr>
          <p:cNvPr id="2" name="矩形 1"/>
          <p:cNvSpPr/>
          <p:nvPr/>
        </p:nvSpPr>
        <p:spPr>
          <a:xfrm>
            <a:off x="3248025" y="1913890"/>
            <a:ext cx="6224905" cy="93472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1000">
        <p:fad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28"/>
                                        </p:tgtEl>
                                        <p:attrNameLst>
                                          <p:attrName>r</p:attrName>
                                        </p:attrNameLst>
                                      </p:cBhvr>
                                    </p:animRot>
                                    <p:animRot by="-240000">
                                      <p:cBhvr>
                                        <p:cTn id="7" dur="200" fill="hold">
                                          <p:stCondLst>
                                            <p:cond delay="200"/>
                                          </p:stCondLst>
                                        </p:cTn>
                                        <p:tgtEl>
                                          <p:spTgt spid="28"/>
                                        </p:tgtEl>
                                        <p:attrNameLst>
                                          <p:attrName>r</p:attrName>
                                        </p:attrNameLst>
                                      </p:cBhvr>
                                    </p:animRot>
                                    <p:animRot by="240000">
                                      <p:cBhvr>
                                        <p:cTn id="8" dur="200" fill="hold">
                                          <p:stCondLst>
                                            <p:cond delay="400"/>
                                          </p:stCondLst>
                                        </p:cTn>
                                        <p:tgtEl>
                                          <p:spTgt spid="28"/>
                                        </p:tgtEl>
                                        <p:attrNameLst>
                                          <p:attrName>r</p:attrName>
                                        </p:attrNameLst>
                                      </p:cBhvr>
                                    </p:animRot>
                                    <p:animRot by="-240000">
                                      <p:cBhvr>
                                        <p:cTn id="9" dur="200" fill="hold">
                                          <p:stCondLst>
                                            <p:cond delay="600"/>
                                          </p:stCondLst>
                                        </p:cTn>
                                        <p:tgtEl>
                                          <p:spTgt spid="28"/>
                                        </p:tgtEl>
                                        <p:attrNameLst>
                                          <p:attrName>r</p:attrName>
                                        </p:attrNameLst>
                                      </p:cBhvr>
                                    </p:animRot>
                                    <p:animRot by="120000">
                                      <p:cBhvr>
                                        <p:cTn id="10" dur="200" fill="hold">
                                          <p:stCondLst>
                                            <p:cond delay="800"/>
                                          </p:stCondLst>
                                        </p:cTn>
                                        <p:tgtEl>
                                          <p:spTgt spid="28"/>
                                        </p:tgtEl>
                                        <p:attrNameLst>
                                          <p:attrName>r</p:attrName>
                                        </p:attrNameLst>
                                      </p:cBhvr>
                                    </p:animRot>
                                  </p:childTnLst>
                                </p:cTn>
                              </p:par>
                              <p:par>
                                <p:cTn id="11" presetID="32" presetClass="emph" presetSubtype="0" fill="hold" grpId="0" nodeType="withEffect">
                                  <p:stCondLst>
                                    <p:cond delay="0"/>
                                  </p:stCondLst>
                                  <p:childTnLst>
                                    <p:animRot by="120000">
                                      <p:cBhvr>
                                        <p:cTn id="12" dur="100" fill="hold">
                                          <p:stCondLst>
                                            <p:cond delay="0"/>
                                          </p:stCondLst>
                                        </p:cTn>
                                        <p:tgtEl>
                                          <p:spTgt spid="29"/>
                                        </p:tgtEl>
                                        <p:attrNameLst>
                                          <p:attrName>r</p:attrName>
                                        </p:attrNameLst>
                                      </p:cBhvr>
                                    </p:animRot>
                                    <p:animRot by="-240000">
                                      <p:cBhvr>
                                        <p:cTn id="13" dur="200" fill="hold">
                                          <p:stCondLst>
                                            <p:cond delay="200"/>
                                          </p:stCondLst>
                                        </p:cTn>
                                        <p:tgtEl>
                                          <p:spTgt spid="29"/>
                                        </p:tgtEl>
                                        <p:attrNameLst>
                                          <p:attrName>r</p:attrName>
                                        </p:attrNameLst>
                                      </p:cBhvr>
                                    </p:animRot>
                                    <p:animRot by="240000">
                                      <p:cBhvr>
                                        <p:cTn id="14" dur="200" fill="hold">
                                          <p:stCondLst>
                                            <p:cond delay="400"/>
                                          </p:stCondLst>
                                        </p:cTn>
                                        <p:tgtEl>
                                          <p:spTgt spid="29"/>
                                        </p:tgtEl>
                                        <p:attrNameLst>
                                          <p:attrName>r</p:attrName>
                                        </p:attrNameLst>
                                      </p:cBhvr>
                                    </p:animRot>
                                    <p:animRot by="-240000">
                                      <p:cBhvr>
                                        <p:cTn id="15" dur="200" fill="hold">
                                          <p:stCondLst>
                                            <p:cond delay="600"/>
                                          </p:stCondLst>
                                        </p:cTn>
                                        <p:tgtEl>
                                          <p:spTgt spid="29"/>
                                        </p:tgtEl>
                                        <p:attrNameLst>
                                          <p:attrName>r</p:attrName>
                                        </p:attrNameLst>
                                      </p:cBhvr>
                                    </p:animRot>
                                    <p:animRot by="120000">
                                      <p:cBhvr>
                                        <p:cTn id="16" dur="200" fill="hold">
                                          <p:stCondLst>
                                            <p:cond delay="800"/>
                                          </p:stCondLst>
                                        </p:cTn>
                                        <p:tgtEl>
                                          <p:spTgt spid="29"/>
                                        </p:tgtEl>
                                        <p:attrNameLst>
                                          <p:attrName>r</p:attrName>
                                        </p:attrNameLst>
                                      </p:cBhvr>
                                    </p:animRot>
                                  </p:childTnLst>
                                </p:cTn>
                              </p:par>
                              <p:par>
                                <p:cTn id="17" presetID="32" presetClass="emph" presetSubtype="0" fill="hold" grpId="0" nodeType="withEffect">
                                  <p:stCondLst>
                                    <p:cond delay="0"/>
                                  </p:stCondLst>
                                  <p:childTnLst>
                                    <p:animRot by="120000">
                                      <p:cBhvr>
                                        <p:cTn id="18" dur="100" fill="hold">
                                          <p:stCondLst>
                                            <p:cond delay="0"/>
                                          </p:stCondLst>
                                        </p:cTn>
                                        <p:tgtEl>
                                          <p:spTgt spid="30"/>
                                        </p:tgtEl>
                                        <p:attrNameLst>
                                          <p:attrName>r</p:attrName>
                                        </p:attrNameLst>
                                      </p:cBhvr>
                                    </p:animRot>
                                    <p:animRot by="-240000">
                                      <p:cBhvr>
                                        <p:cTn id="19" dur="200" fill="hold">
                                          <p:stCondLst>
                                            <p:cond delay="200"/>
                                          </p:stCondLst>
                                        </p:cTn>
                                        <p:tgtEl>
                                          <p:spTgt spid="30"/>
                                        </p:tgtEl>
                                        <p:attrNameLst>
                                          <p:attrName>r</p:attrName>
                                        </p:attrNameLst>
                                      </p:cBhvr>
                                    </p:animRot>
                                    <p:animRot by="240000">
                                      <p:cBhvr>
                                        <p:cTn id="20" dur="200" fill="hold">
                                          <p:stCondLst>
                                            <p:cond delay="400"/>
                                          </p:stCondLst>
                                        </p:cTn>
                                        <p:tgtEl>
                                          <p:spTgt spid="30"/>
                                        </p:tgtEl>
                                        <p:attrNameLst>
                                          <p:attrName>r</p:attrName>
                                        </p:attrNameLst>
                                      </p:cBhvr>
                                    </p:animRot>
                                    <p:animRot by="-240000">
                                      <p:cBhvr>
                                        <p:cTn id="21" dur="200" fill="hold">
                                          <p:stCondLst>
                                            <p:cond delay="600"/>
                                          </p:stCondLst>
                                        </p:cTn>
                                        <p:tgtEl>
                                          <p:spTgt spid="30"/>
                                        </p:tgtEl>
                                        <p:attrNameLst>
                                          <p:attrName>r</p:attrName>
                                        </p:attrNameLst>
                                      </p:cBhvr>
                                    </p:animRot>
                                    <p:animRot by="120000">
                                      <p:cBhvr>
                                        <p:cTn id="22" dur="200" fill="hold">
                                          <p:stCondLst>
                                            <p:cond delay="800"/>
                                          </p:stCondLst>
                                        </p:cTn>
                                        <p:tgtEl>
                                          <p:spTgt spid="30"/>
                                        </p:tgtEl>
                                        <p:attrNameLst>
                                          <p:attrName>r</p:attrName>
                                        </p:attrNameLst>
                                      </p:cBhvr>
                                    </p:animRot>
                                  </p:childTnLst>
                                </p:cTn>
                              </p:par>
                              <p:par>
                                <p:cTn id="23" presetID="32" presetClass="emph" presetSubtype="0" fill="hold" grpId="0" nodeType="withEffect">
                                  <p:stCondLst>
                                    <p:cond delay="0"/>
                                  </p:stCondLst>
                                  <p:childTnLst>
                                    <p:animRot by="120000">
                                      <p:cBhvr>
                                        <p:cTn id="24" dur="100" fill="hold">
                                          <p:stCondLst>
                                            <p:cond delay="0"/>
                                          </p:stCondLst>
                                        </p:cTn>
                                        <p:tgtEl>
                                          <p:spTgt spid="31"/>
                                        </p:tgtEl>
                                        <p:attrNameLst>
                                          <p:attrName>r</p:attrName>
                                        </p:attrNameLst>
                                      </p:cBhvr>
                                    </p:animRot>
                                    <p:animRot by="-240000">
                                      <p:cBhvr>
                                        <p:cTn id="25" dur="200" fill="hold">
                                          <p:stCondLst>
                                            <p:cond delay="200"/>
                                          </p:stCondLst>
                                        </p:cTn>
                                        <p:tgtEl>
                                          <p:spTgt spid="31"/>
                                        </p:tgtEl>
                                        <p:attrNameLst>
                                          <p:attrName>r</p:attrName>
                                        </p:attrNameLst>
                                      </p:cBhvr>
                                    </p:animRot>
                                    <p:animRot by="240000">
                                      <p:cBhvr>
                                        <p:cTn id="26" dur="200" fill="hold">
                                          <p:stCondLst>
                                            <p:cond delay="400"/>
                                          </p:stCondLst>
                                        </p:cTn>
                                        <p:tgtEl>
                                          <p:spTgt spid="31"/>
                                        </p:tgtEl>
                                        <p:attrNameLst>
                                          <p:attrName>r</p:attrName>
                                        </p:attrNameLst>
                                      </p:cBhvr>
                                    </p:animRot>
                                    <p:animRot by="-240000">
                                      <p:cBhvr>
                                        <p:cTn id="27" dur="200" fill="hold">
                                          <p:stCondLst>
                                            <p:cond delay="600"/>
                                          </p:stCondLst>
                                        </p:cTn>
                                        <p:tgtEl>
                                          <p:spTgt spid="31"/>
                                        </p:tgtEl>
                                        <p:attrNameLst>
                                          <p:attrName>r</p:attrName>
                                        </p:attrNameLst>
                                      </p:cBhvr>
                                    </p:animRot>
                                    <p:animRot by="120000">
                                      <p:cBhvr>
                                        <p:cTn id="28" dur="200" fill="hold">
                                          <p:stCondLst>
                                            <p:cond delay="800"/>
                                          </p:stCondLst>
                                        </p:cTn>
                                        <p:tgtEl>
                                          <p:spTgt spid="31"/>
                                        </p:tgtEl>
                                        <p:attrNameLst>
                                          <p:attrName>r</p:attrName>
                                        </p:attrNameLst>
                                      </p:cBhvr>
                                    </p:animRot>
                                  </p:childTnLst>
                                </p:cTn>
                              </p:par>
                              <p:par>
                                <p:cTn id="29" presetID="22" presetClass="entr" presetSubtype="8"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500"/>
                                        <p:tgtEl>
                                          <p:spTgt spid="32"/>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childTnLst>
                          </p:cTn>
                        </p:par>
                        <p:par>
                          <p:cTn id="39" fill="hold">
                            <p:stCondLst>
                              <p:cond delay="1500"/>
                            </p:stCondLst>
                            <p:childTnLst>
                              <p:par>
                                <p:cTn id="40" presetID="2" presetClass="entr" presetSubtype="8"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ppt_x</p:attrName>
                                        </p:attrNameLst>
                                      </p:cBhvr>
                                      <p:tavLst>
                                        <p:tav tm="0">
                                          <p:val>
                                            <p:strVal val="0-#ppt_w/2"/>
                                          </p:val>
                                        </p:tav>
                                        <p:tav tm="100000">
                                          <p:val>
                                            <p:strVal val="#ppt_x"/>
                                          </p:val>
                                        </p:tav>
                                      </p:tavLst>
                                    </p:anim>
                                    <p:anim calcmode="lin" valueType="num">
                                      <p:cBhvr>
                                        <p:cTn id="43" dur="500" fill="hold"/>
                                        <p:tgtEl>
                                          <p:spTgt spid="27"/>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2" presetClass="entr" presetSubtype="8" fill="hold" grpId="0" nodeType="afterEffect" nodePh="1">
                                  <p:stCondLst>
                                    <p:cond delay="0"/>
                                  </p:stCondLst>
                                  <p:endCondLst>
                                    <p:cond evt="begin" delay="0">
                                      <p:tn val="45"/>
                                    </p:cond>
                                  </p:end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par>
                                <p:cTn id="48" presetID="22" presetClass="entr" presetSubtype="2" fill="hold" grpId="0" nodeType="withEffect" nodePh="1">
                                  <p:stCondLst>
                                    <p:cond delay="0"/>
                                  </p:stCondLst>
                                  <p:endCondLst>
                                    <p:cond evt="begin" delay="0">
                                      <p:tn val="48"/>
                                    </p:cond>
                                  </p:endCondLst>
                                  <p:childTnLst>
                                    <p:set>
                                      <p:cBhvr>
                                        <p:cTn id="49" dur="1" fill="hold">
                                          <p:stCondLst>
                                            <p:cond delay="0"/>
                                          </p:stCondLst>
                                        </p:cTn>
                                        <p:tgtEl>
                                          <p:spTgt spid="9"/>
                                        </p:tgtEl>
                                        <p:attrNameLst>
                                          <p:attrName>style.visibility</p:attrName>
                                        </p:attrNameLst>
                                      </p:cBhvr>
                                      <p:to>
                                        <p:strVal val="visible"/>
                                      </p:to>
                                    </p:set>
                                    <p:animEffect transition="in" filter="wipe(right)">
                                      <p:cBhvr>
                                        <p:cTn id="5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7" grpId="0" bldLvl="0" animBg="1" autoUpdateAnimBg="0"/>
      <p:bldP spid="28" grpId="0" bldLvl="0" animBg="1"/>
      <p:bldP spid="29" grpId="0" bldLvl="0" animBg="1"/>
      <p:bldP spid="30" grpId="0" bldLvl="0" animBg="1"/>
      <p:bldP spid="31" grpId="0" bldLvl="0" animBg="1"/>
      <p:bldP spid="35" grpId="0"/>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stretch>
            <a:fillRect/>
          </a:stretch>
        </p:blipFill>
        <p:spPr>
          <a:xfrm>
            <a:off x="1525905" y="2016760"/>
            <a:ext cx="8582025" cy="2562225"/>
          </a:xfrm>
          <a:prstGeom prst="rect">
            <a:avLst/>
          </a:prstGeom>
        </p:spPr>
      </p:pic>
      <p:pic>
        <p:nvPicPr>
          <p:cNvPr id="2" name="图片 1"/>
          <p:cNvPicPr>
            <a:picLocks noChangeAspect="1"/>
          </p:cNvPicPr>
          <p:nvPr/>
        </p:nvPicPr>
        <p:blipFill>
          <a:blip r:embed="rId2"/>
          <a:stretch>
            <a:fillRect/>
          </a:stretch>
        </p:blipFill>
        <p:spPr>
          <a:xfrm>
            <a:off x="185420" y="981075"/>
            <a:ext cx="11820525" cy="4895850"/>
          </a:xfrm>
          <a:prstGeom prst="rect">
            <a:avLst/>
          </a:prstGeom>
        </p:spPr>
      </p:pic>
      <p:pic>
        <p:nvPicPr>
          <p:cNvPr id="3" name="图片 2"/>
          <p:cNvPicPr>
            <a:picLocks noChangeAspect="1"/>
          </p:cNvPicPr>
          <p:nvPr/>
        </p:nvPicPr>
        <p:blipFill>
          <a:blip r:embed="rId3"/>
          <a:stretch>
            <a:fillRect/>
          </a:stretch>
        </p:blipFill>
        <p:spPr>
          <a:xfrm>
            <a:off x="309245" y="666750"/>
            <a:ext cx="11572875" cy="5524500"/>
          </a:xfrm>
          <a:prstGeom prst="rect">
            <a:avLst/>
          </a:prstGeom>
        </p:spPr>
      </p:pic>
      <p:pic>
        <p:nvPicPr>
          <p:cNvPr id="4" name="图片 3"/>
          <p:cNvPicPr>
            <a:picLocks noChangeAspect="1"/>
          </p:cNvPicPr>
          <p:nvPr/>
        </p:nvPicPr>
        <p:blipFill>
          <a:blip r:embed="rId4"/>
          <a:stretch>
            <a:fillRect/>
          </a:stretch>
        </p:blipFill>
        <p:spPr>
          <a:xfrm>
            <a:off x="1314450" y="1371600"/>
            <a:ext cx="9563100" cy="4114800"/>
          </a:xfrm>
          <a:prstGeom prst="rect">
            <a:avLst/>
          </a:prstGeom>
        </p:spPr>
      </p:pic>
      <p:pic>
        <p:nvPicPr>
          <p:cNvPr id="5" name="图片 4"/>
          <p:cNvPicPr>
            <a:picLocks noChangeAspect="1"/>
          </p:cNvPicPr>
          <p:nvPr/>
        </p:nvPicPr>
        <p:blipFill>
          <a:blip r:embed="rId5"/>
          <a:stretch>
            <a:fillRect/>
          </a:stretch>
        </p:blipFill>
        <p:spPr>
          <a:xfrm>
            <a:off x="309245" y="1562100"/>
            <a:ext cx="11572875" cy="3733800"/>
          </a:xfrm>
          <a:prstGeom prst="rect">
            <a:avLst/>
          </a:prstGeom>
        </p:spPr>
      </p:pic>
      <p:pic>
        <p:nvPicPr>
          <p:cNvPr id="7" name="图片 6"/>
          <p:cNvPicPr>
            <a:picLocks noChangeAspect="1"/>
          </p:cNvPicPr>
          <p:nvPr/>
        </p:nvPicPr>
        <p:blipFill>
          <a:blip r:embed="rId6"/>
          <a:stretch>
            <a:fillRect/>
          </a:stretch>
        </p:blipFill>
        <p:spPr>
          <a:xfrm>
            <a:off x="337820" y="1552575"/>
            <a:ext cx="11515725" cy="3752850"/>
          </a:xfrm>
          <a:prstGeom prst="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椭圆 30"/>
          <p:cNvSpPr>
            <a:spLocks noChangeArrowheads="1"/>
          </p:cNvSpPr>
          <p:nvPr/>
        </p:nvSpPr>
        <p:spPr bwMode="auto">
          <a:xfrm>
            <a:off x="4737100" y="3652203"/>
            <a:ext cx="3008313" cy="1628775"/>
          </a:xfrm>
          <a:prstGeom prst="ellipse">
            <a:avLst/>
          </a:prstGeom>
          <a:noFill/>
          <a:ln w="12700">
            <a:solidFill>
              <a:srgbClr val="AABBC3"/>
            </a:solidFill>
            <a:prstDash val="sysDash"/>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39" name="任意多边形 31"/>
          <p:cNvSpPr/>
          <p:nvPr/>
        </p:nvSpPr>
        <p:spPr bwMode="auto">
          <a:xfrm>
            <a:off x="5880100" y="2039303"/>
            <a:ext cx="746125" cy="692150"/>
          </a:xfrm>
          <a:custGeom>
            <a:avLst/>
            <a:gdLst>
              <a:gd name="T0" fmla="*/ 372448 w 746536"/>
              <a:gd name="T1" fmla="*/ 0 h 692122"/>
              <a:gd name="T2" fmla="*/ 744893 w 746536"/>
              <a:gd name="T3" fmla="*/ 319530 h 692122"/>
              <a:gd name="T4" fmla="*/ 447507 w 746536"/>
              <a:gd name="T5" fmla="*/ 632569 h 692122"/>
              <a:gd name="T6" fmla="*/ 445934 w 746536"/>
              <a:gd name="T7" fmla="*/ 632705 h 692122"/>
              <a:gd name="T8" fmla="*/ 450363 w 746536"/>
              <a:gd name="T9" fmla="*/ 635856 h 692122"/>
              <a:gd name="T10" fmla="*/ 457006 w 746536"/>
              <a:gd name="T11" fmla="*/ 651650 h 692122"/>
              <a:gd name="T12" fmla="*/ 372448 w 746536"/>
              <a:gd name="T13" fmla="*/ 692234 h 692122"/>
              <a:gd name="T14" fmla="*/ 287886 w 746536"/>
              <a:gd name="T15" fmla="*/ 651650 h 692122"/>
              <a:gd name="T16" fmla="*/ 294533 w 746536"/>
              <a:gd name="T17" fmla="*/ 635856 h 692122"/>
              <a:gd name="T18" fmla="*/ 298958 w 746536"/>
              <a:gd name="T19" fmla="*/ 632705 h 692122"/>
              <a:gd name="T20" fmla="*/ 297386 w 746536"/>
              <a:gd name="T21" fmla="*/ 632569 h 692122"/>
              <a:gd name="T22" fmla="*/ 0 w 746536"/>
              <a:gd name="T23" fmla="*/ 319530 h 692122"/>
              <a:gd name="T24" fmla="*/ 372448 w 746536"/>
              <a:gd name="T25" fmla="*/ 0 h 6921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46536" h="692122">
                <a:moveTo>
                  <a:pt x="373268" y="0"/>
                </a:moveTo>
                <a:cubicBezTo>
                  <a:pt x="579418" y="0"/>
                  <a:pt x="746536" y="143035"/>
                  <a:pt x="746536" y="319478"/>
                </a:cubicBezTo>
                <a:cubicBezTo>
                  <a:pt x="746536" y="473866"/>
                  <a:pt x="618587" y="602675"/>
                  <a:pt x="448495" y="632465"/>
                </a:cubicBezTo>
                <a:lnTo>
                  <a:pt x="446918" y="632601"/>
                </a:lnTo>
                <a:lnTo>
                  <a:pt x="451355" y="635752"/>
                </a:lnTo>
                <a:cubicBezTo>
                  <a:pt x="455643" y="640606"/>
                  <a:pt x="458014" y="645944"/>
                  <a:pt x="458014" y="651546"/>
                </a:cubicBezTo>
                <a:cubicBezTo>
                  <a:pt x="458014" y="673956"/>
                  <a:pt x="420072" y="692122"/>
                  <a:pt x="373268" y="692122"/>
                </a:cubicBezTo>
                <a:cubicBezTo>
                  <a:pt x="326464" y="692122"/>
                  <a:pt x="288522" y="673956"/>
                  <a:pt x="288522" y="651546"/>
                </a:cubicBezTo>
                <a:cubicBezTo>
                  <a:pt x="288522" y="645944"/>
                  <a:pt x="290894" y="640606"/>
                  <a:pt x="295182" y="635752"/>
                </a:cubicBezTo>
                <a:lnTo>
                  <a:pt x="299618" y="632601"/>
                </a:lnTo>
                <a:lnTo>
                  <a:pt x="298042" y="632465"/>
                </a:lnTo>
                <a:cubicBezTo>
                  <a:pt x="127949" y="602675"/>
                  <a:pt x="0" y="473866"/>
                  <a:pt x="0" y="319478"/>
                </a:cubicBezTo>
                <a:cubicBezTo>
                  <a:pt x="0" y="143035"/>
                  <a:pt x="167118" y="0"/>
                  <a:pt x="373268" y="0"/>
                </a:cubicBezTo>
                <a:close/>
              </a:path>
            </a:pathLst>
          </a:custGeom>
          <a:solidFill>
            <a:srgbClr val="3B68A1"/>
          </a:solidFill>
          <a:ln>
            <a:noFill/>
          </a:ln>
        </p:spPr>
        <p:txBody>
          <a:bodyPr anchor="ctr"/>
          <a:lstStyle/>
          <a:p>
            <a:endParaRPr lang="zh-CN" altLang="en-US"/>
          </a:p>
        </p:txBody>
      </p:sp>
      <p:pic>
        <p:nvPicPr>
          <p:cNvPr id="40" name="组合 32"/>
          <p:cNvPicPr>
            <a:picLocks noChangeArrowheads="1"/>
          </p:cNvPicPr>
          <p:nvPr/>
        </p:nvPicPr>
        <p:blipFill>
          <a:blip r:embed="rId1"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913438" y="2877503"/>
            <a:ext cx="658812"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组合 35"/>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48275" y="2652078"/>
            <a:ext cx="409575"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组合 38"/>
          <p:cNvPicPr>
            <a:picLocks noChangeArrowheads="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869238" y="3493453"/>
            <a:ext cx="409575"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组合 41"/>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40563" y="4304665"/>
            <a:ext cx="407987"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组合 44"/>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59363" y="4352290"/>
            <a:ext cx="407987"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组合 47"/>
          <p:cNvPicPr>
            <a:picLocks noChangeArrowheads="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230688" y="3469640"/>
            <a:ext cx="407987"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组合 50"/>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81813" y="2652078"/>
            <a:ext cx="409575"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流程图: 联系 53"/>
          <p:cNvSpPr>
            <a:spLocks noChangeArrowheads="1"/>
          </p:cNvSpPr>
          <p:nvPr/>
        </p:nvSpPr>
        <p:spPr bwMode="auto">
          <a:xfrm>
            <a:off x="5453063" y="3690303"/>
            <a:ext cx="128587" cy="130175"/>
          </a:xfrm>
          <a:prstGeom prst="flowChartConnector">
            <a:avLst/>
          </a:pr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48" name="流程图: 联系 54"/>
          <p:cNvSpPr>
            <a:spLocks noChangeArrowheads="1"/>
          </p:cNvSpPr>
          <p:nvPr/>
        </p:nvSpPr>
        <p:spPr bwMode="auto">
          <a:xfrm>
            <a:off x="4692650" y="4458653"/>
            <a:ext cx="128588" cy="128587"/>
          </a:xfrm>
          <a:prstGeom prst="flowChartConnector">
            <a:avLst/>
          </a:pr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49" name="流程图: 联系 55"/>
          <p:cNvSpPr>
            <a:spLocks noChangeArrowheads="1"/>
          </p:cNvSpPr>
          <p:nvPr/>
        </p:nvSpPr>
        <p:spPr bwMode="auto">
          <a:xfrm>
            <a:off x="5464175" y="5131753"/>
            <a:ext cx="128588" cy="128587"/>
          </a:xfrm>
          <a:prstGeom prst="flowChartConnector">
            <a:avLst/>
          </a:pr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50" name="流程图: 联系 56"/>
          <p:cNvSpPr>
            <a:spLocks noChangeArrowheads="1"/>
          </p:cNvSpPr>
          <p:nvPr/>
        </p:nvSpPr>
        <p:spPr bwMode="auto">
          <a:xfrm>
            <a:off x="6977063" y="5122228"/>
            <a:ext cx="106362" cy="122237"/>
          </a:xfrm>
          <a:prstGeom prst="flowChartConnector">
            <a:avLst/>
          </a:pr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51" name="流程图: 联系 57"/>
          <p:cNvSpPr>
            <a:spLocks noChangeArrowheads="1"/>
          </p:cNvSpPr>
          <p:nvPr/>
        </p:nvSpPr>
        <p:spPr bwMode="auto">
          <a:xfrm>
            <a:off x="7723188" y="4428490"/>
            <a:ext cx="46037" cy="46038"/>
          </a:xfrm>
          <a:prstGeom prst="flowChartConnector">
            <a:avLst/>
          </a:pr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52" name="流程图: 联系 58"/>
          <p:cNvSpPr>
            <a:spLocks noChangeArrowheads="1"/>
          </p:cNvSpPr>
          <p:nvPr/>
        </p:nvSpPr>
        <p:spPr bwMode="auto">
          <a:xfrm>
            <a:off x="6961188" y="3712528"/>
            <a:ext cx="128587" cy="128587"/>
          </a:xfrm>
          <a:prstGeom prst="flowChartConnector">
            <a:avLst/>
          </a:pr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53" name="Freeform 147"/>
          <p:cNvSpPr>
            <a:spLocks noEditPoints="1"/>
          </p:cNvSpPr>
          <p:nvPr/>
        </p:nvSpPr>
        <p:spPr bwMode="auto">
          <a:xfrm>
            <a:off x="6118225" y="2193290"/>
            <a:ext cx="244475" cy="384175"/>
          </a:xfrm>
          <a:custGeom>
            <a:avLst/>
            <a:gdLst>
              <a:gd name="T0" fmla="*/ 2147483647 w 67"/>
              <a:gd name="T1" fmla="*/ 2147483647 h 106"/>
              <a:gd name="T2" fmla="*/ 2147483647 w 67"/>
              <a:gd name="T3" fmla="*/ 2147483647 h 106"/>
              <a:gd name="T4" fmla="*/ 2147483647 w 67"/>
              <a:gd name="T5" fmla="*/ 2147483647 h 106"/>
              <a:gd name="T6" fmla="*/ 2147483647 w 67"/>
              <a:gd name="T7" fmla="*/ 2147483647 h 106"/>
              <a:gd name="T8" fmla="*/ 2147483647 w 67"/>
              <a:gd name="T9" fmla="*/ 2147483647 h 106"/>
              <a:gd name="T10" fmla="*/ 2147483647 w 67"/>
              <a:gd name="T11" fmla="*/ 2147483647 h 106"/>
              <a:gd name="T12" fmla="*/ 2147483647 w 67"/>
              <a:gd name="T13" fmla="*/ 2147483647 h 106"/>
              <a:gd name="T14" fmla="*/ 2147483647 w 67"/>
              <a:gd name="T15" fmla="*/ 2147483647 h 106"/>
              <a:gd name="T16" fmla="*/ 2147483647 w 67"/>
              <a:gd name="T17" fmla="*/ 2147483647 h 106"/>
              <a:gd name="T18" fmla="*/ 2147483647 w 67"/>
              <a:gd name="T19" fmla="*/ 2147483647 h 106"/>
              <a:gd name="T20" fmla="*/ 2147483647 w 67"/>
              <a:gd name="T21" fmla="*/ 2147483647 h 106"/>
              <a:gd name="T22" fmla="*/ 2147483647 w 67"/>
              <a:gd name="T23" fmla="*/ 2147483647 h 106"/>
              <a:gd name="T24" fmla="*/ 2147483647 w 67"/>
              <a:gd name="T25" fmla="*/ 2147483647 h 106"/>
              <a:gd name="T26" fmla="*/ 2147483647 w 67"/>
              <a:gd name="T27" fmla="*/ 2147483647 h 106"/>
              <a:gd name="T28" fmla="*/ 2147483647 w 67"/>
              <a:gd name="T29" fmla="*/ 2147483647 h 106"/>
              <a:gd name="T30" fmla="*/ 0 w 67"/>
              <a:gd name="T31" fmla="*/ 2147483647 h 106"/>
              <a:gd name="T32" fmla="*/ 2147483647 w 67"/>
              <a:gd name="T33" fmla="*/ 0 h 106"/>
              <a:gd name="T34" fmla="*/ 2147483647 w 67"/>
              <a:gd name="T35" fmla="*/ 2147483647 h 106"/>
              <a:gd name="T36" fmla="*/ 2147483647 w 67"/>
              <a:gd name="T37" fmla="*/ 2147483647 h 106"/>
              <a:gd name="T38" fmla="*/ 2147483647 w 67"/>
              <a:gd name="T39" fmla="*/ 2147483647 h 106"/>
              <a:gd name="T40" fmla="*/ 2147483647 w 67"/>
              <a:gd name="T41" fmla="*/ 2147483647 h 106"/>
              <a:gd name="T42" fmla="*/ 2147483647 w 67"/>
              <a:gd name="T43" fmla="*/ 2147483647 h 106"/>
              <a:gd name="T44" fmla="*/ 2147483647 w 67"/>
              <a:gd name="T45" fmla="*/ 2147483647 h 106"/>
              <a:gd name="T46" fmla="*/ 2147483647 w 67"/>
              <a:gd name="T47" fmla="*/ 2147483647 h 106"/>
              <a:gd name="T48" fmla="*/ 2147483647 w 67"/>
              <a:gd name="T49" fmla="*/ 2147483647 h 106"/>
              <a:gd name="T50" fmla="*/ 2147483647 w 67"/>
              <a:gd name="T51" fmla="*/ 2147483647 h 106"/>
              <a:gd name="T52" fmla="*/ 2147483647 w 67"/>
              <a:gd name="T53" fmla="*/ 2147483647 h 106"/>
              <a:gd name="T54" fmla="*/ 2147483647 w 67"/>
              <a:gd name="T55" fmla="*/ 2147483647 h 106"/>
              <a:gd name="T56" fmla="*/ 2147483647 w 67"/>
              <a:gd name="T57" fmla="*/ 2147483647 h 106"/>
              <a:gd name="T58" fmla="*/ 2147483647 w 67"/>
              <a:gd name="T59" fmla="*/ 2147483647 h 106"/>
              <a:gd name="T60" fmla="*/ 2147483647 w 67"/>
              <a:gd name="T61" fmla="*/ 2147483647 h 106"/>
              <a:gd name="T62" fmla="*/ 2147483647 w 67"/>
              <a:gd name="T63" fmla="*/ 2147483647 h 106"/>
              <a:gd name="T64" fmla="*/ 2147483647 w 67"/>
              <a:gd name="T65" fmla="*/ 2147483647 h 106"/>
              <a:gd name="T66" fmla="*/ 2147483647 w 67"/>
              <a:gd name="T67" fmla="*/ 2147483647 h 106"/>
              <a:gd name="T68" fmla="*/ 2147483647 w 67"/>
              <a:gd name="T69" fmla="*/ 2147483647 h 106"/>
              <a:gd name="T70" fmla="*/ 2147483647 w 67"/>
              <a:gd name="T71" fmla="*/ 2147483647 h 106"/>
              <a:gd name="T72" fmla="*/ 2147483647 w 67"/>
              <a:gd name="T73" fmla="*/ 2147483647 h 106"/>
              <a:gd name="T74" fmla="*/ 2147483647 w 67"/>
              <a:gd name="T75" fmla="*/ 2147483647 h 106"/>
              <a:gd name="T76" fmla="*/ 2147483647 w 67"/>
              <a:gd name="T77" fmla="*/ 2147483647 h 106"/>
              <a:gd name="T78" fmla="*/ 2147483647 w 67"/>
              <a:gd name="T79" fmla="*/ 2147483647 h 106"/>
              <a:gd name="T80" fmla="*/ 2147483647 w 67"/>
              <a:gd name="T81" fmla="*/ 2147483647 h 106"/>
              <a:gd name="T82" fmla="*/ 2147483647 w 67"/>
              <a:gd name="T83" fmla="*/ 2147483647 h 106"/>
              <a:gd name="T84" fmla="*/ 2147483647 w 67"/>
              <a:gd name="T85" fmla="*/ 2147483647 h 106"/>
              <a:gd name="T86" fmla="*/ 2147483647 w 67"/>
              <a:gd name="T87" fmla="*/ 2147483647 h 106"/>
              <a:gd name="T88" fmla="*/ 2147483647 w 67"/>
              <a:gd name="T89" fmla="*/ 2147483647 h 106"/>
              <a:gd name="T90" fmla="*/ 2147483647 w 67"/>
              <a:gd name="T91" fmla="*/ 2147483647 h 106"/>
              <a:gd name="T92" fmla="*/ 2147483647 w 67"/>
              <a:gd name="T93" fmla="*/ 2147483647 h 106"/>
              <a:gd name="T94" fmla="*/ 2147483647 w 67"/>
              <a:gd name="T95" fmla="*/ 2147483647 h 106"/>
              <a:gd name="T96" fmla="*/ 2147483647 w 67"/>
              <a:gd name="T97" fmla="*/ 2147483647 h 106"/>
              <a:gd name="T98" fmla="*/ 2147483647 w 67"/>
              <a:gd name="T99" fmla="*/ 2147483647 h 106"/>
              <a:gd name="T100" fmla="*/ 2147483647 w 67"/>
              <a:gd name="T101" fmla="*/ 2147483647 h 106"/>
              <a:gd name="T102" fmla="*/ 2147483647 w 67"/>
              <a:gd name="T103" fmla="*/ 2147483647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80296" tIns="40148" rIns="80296" bIns="40148"/>
          <a:lstStyle/>
          <a:p>
            <a:endParaRPr lang="zh-CN" altLang="en-US"/>
          </a:p>
        </p:txBody>
      </p:sp>
      <p:grpSp>
        <p:nvGrpSpPr>
          <p:cNvPr id="54" name="组合 60"/>
          <p:cNvGrpSpPr/>
          <p:nvPr/>
        </p:nvGrpSpPr>
        <p:grpSpPr bwMode="auto">
          <a:xfrm>
            <a:off x="3743325" y="1840865"/>
            <a:ext cx="538163" cy="538163"/>
            <a:chOff x="0" y="0"/>
            <a:chExt cx="538216" cy="538216"/>
          </a:xfrm>
        </p:grpSpPr>
        <p:sp>
          <p:nvSpPr>
            <p:cNvPr id="55" name="流程图: 联系 61"/>
            <p:cNvSpPr>
              <a:spLocks noChangeArrowheads="1"/>
            </p:cNvSpPr>
            <p:nvPr/>
          </p:nvSpPr>
          <p:spPr bwMode="auto">
            <a:xfrm>
              <a:off x="0" y="0"/>
              <a:ext cx="538216" cy="538216"/>
            </a:xfrm>
            <a:prstGeom prst="flowChartConnector">
              <a:avLst/>
            </a:prstGeom>
            <a:solidFill>
              <a:srgbClr val="F79E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56" name="Freeform 105"/>
            <p:cNvSpPr/>
            <p:nvPr/>
          </p:nvSpPr>
          <p:spPr bwMode="auto">
            <a:xfrm>
              <a:off x="123553" y="168359"/>
              <a:ext cx="291110" cy="214383"/>
            </a:xfrm>
            <a:custGeom>
              <a:avLst/>
              <a:gdLst>
                <a:gd name="T0" fmla="*/ 2147483647 w 290"/>
                <a:gd name="T1" fmla="*/ 2147483647 h 213"/>
                <a:gd name="T2" fmla="*/ 2147483647 w 290"/>
                <a:gd name="T3" fmla="*/ 2147483647 h 213"/>
                <a:gd name="T4" fmla="*/ 2147483647 w 290"/>
                <a:gd name="T5" fmla="*/ 2147483647 h 213"/>
                <a:gd name="T6" fmla="*/ 2147483647 w 290"/>
                <a:gd name="T7" fmla="*/ 2147483647 h 213"/>
                <a:gd name="T8" fmla="*/ 2147483647 w 290"/>
                <a:gd name="T9" fmla="*/ 2147483647 h 213"/>
                <a:gd name="T10" fmla="*/ 2147483647 w 290"/>
                <a:gd name="T11" fmla="*/ 2147483647 h 213"/>
                <a:gd name="T12" fmla="*/ 2147483647 w 290"/>
                <a:gd name="T13" fmla="*/ 2147483647 h 213"/>
                <a:gd name="T14" fmla="*/ 2147483647 w 290"/>
                <a:gd name="T15" fmla="*/ 2147483647 h 213"/>
                <a:gd name="T16" fmla="*/ 2147483647 w 290"/>
                <a:gd name="T17" fmla="*/ 2147483647 h 213"/>
                <a:gd name="T18" fmla="*/ 2147483647 w 290"/>
                <a:gd name="T19" fmla="*/ 2147483647 h 213"/>
                <a:gd name="T20" fmla="*/ 2147483647 w 290"/>
                <a:gd name="T21" fmla="*/ 2147483647 h 213"/>
                <a:gd name="T22" fmla="*/ 2147483647 w 290"/>
                <a:gd name="T23" fmla="*/ 2147483647 h 213"/>
                <a:gd name="T24" fmla="*/ 2147483647 w 290"/>
                <a:gd name="T25" fmla="*/ 2147483647 h 213"/>
                <a:gd name="T26" fmla="*/ 2147483647 w 290"/>
                <a:gd name="T27" fmla="*/ 2147483647 h 213"/>
                <a:gd name="T28" fmla="*/ 2147483647 w 290"/>
                <a:gd name="T29" fmla="*/ 2147483647 h 2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90" h="213">
                  <a:moveTo>
                    <a:pt x="4" y="131"/>
                  </a:moveTo>
                  <a:cubicBezTo>
                    <a:pt x="0" y="127"/>
                    <a:pt x="0" y="120"/>
                    <a:pt x="4" y="115"/>
                  </a:cubicBezTo>
                  <a:cubicBezTo>
                    <a:pt x="33" y="86"/>
                    <a:pt x="33" y="86"/>
                    <a:pt x="33" y="86"/>
                  </a:cubicBezTo>
                  <a:cubicBezTo>
                    <a:pt x="38" y="82"/>
                    <a:pt x="45" y="82"/>
                    <a:pt x="49" y="86"/>
                  </a:cubicBezTo>
                  <a:cubicBezTo>
                    <a:pt x="96" y="133"/>
                    <a:pt x="96" y="133"/>
                    <a:pt x="96" y="133"/>
                  </a:cubicBezTo>
                  <a:cubicBezTo>
                    <a:pt x="101" y="137"/>
                    <a:pt x="108" y="137"/>
                    <a:pt x="113" y="133"/>
                  </a:cubicBezTo>
                  <a:cubicBezTo>
                    <a:pt x="241" y="4"/>
                    <a:pt x="241" y="4"/>
                    <a:pt x="241" y="4"/>
                  </a:cubicBezTo>
                  <a:cubicBezTo>
                    <a:pt x="245" y="0"/>
                    <a:pt x="252" y="0"/>
                    <a:pt x="257" y="4"/>
                  </a:cubicBezTo>
                  <a:cubicBezTo>
                    <a:pt x="286" y="33"/>
                    <a:pt x="286" y="33"/>
                    <a:pt x="286" y="33"/>
                  </a:cubicBezTo>
                  <a:cubicBezTo>
                    <a:pt x="290" y="37"/>
                    <a:pt x="290" y="45"/>
                    <a:pt x="286" y="49"/>
                  </a:cubicBezTo>
                  <a:cubicBezTo>
                    <a:pt x="130" y="205"/>
                    <a:pt x="130" y="205"/>
                    <a:pt x="130" y="205"/>
                  </a:cubicBezTo>
                  <a:cubicBezTo>
                    <a:pt x="126" y="209"/>
                    <a:pt x="117" y="213"/>
                    <a:pt x="111" y="213"/>
                  </a:cubicBezTo>
                  <a:cubicBezTo>
                    <a:pt x="97" y="213"/>
                    <a:pt x="97" y="213"/>
                    <a:pt x="97" y="213"/>
                  </a:cubicBezTo>
                  <a:cubicBezTo>
                    <a:pt x="91" y="213"/>
                    <a:pt x="82" y="209"/>
                    <a:pt x="78" y="205"/>
                  </a:cubicBezTo>
                  <a:lnTo>
                    <a:pt x="4" y="13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57" name="组合 63"/>
          <p:cNvGrpSpPr/>
          <p:nvPr/>
        </p:nvGrpSpPr>
        <p:grpSpPr bwMode="auto">
          <a:xfrm>
            <a:off x="8448675" y="4992053"/>
            <a:ext cx="538163" cy="538162"/>
            <a:chOff x="0" y="0"/>
            <a:chExt cx="538216" cy="538216"/>
          </a:xfrm>
        </p:grpSpPr>
        <p:sp>
          <p:nvSpPr>
            <p:cNvPr id="58" name="流程图: 联系 64"/>
            <p:cNvSpPr>
              <a:spLocks noChangeArrowheads="1"/>
            </p:cNvSpPr>
            <p:nvPr/>
          </p:nvSpPr>
          <p:spPr bwMode="auto">
            <a:xfrm>
              <a:off x="0" y="0"/>
              <a:ext cx="538216" cy="538216"/>
            </a:xfrm>
            <a:prstGeom prst="flowChartConnector">
              <a:avLst/>
            </a:prstGeom>
            <a:solidFill>
              <a:srgbClr val="B95F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59" name="Freeform 105"/>
            <p:cNvSpPr/>
            <p:nvPr/>
          </p:nvSpPr>
          <p:spPr bwMode="auto">
            <a:xfrm>
              <a:off x="123553" y="168359"/>
              <a:ext cx="291110" cy="214383"/>
            </a:xfrm>
            <a:custGeom>
              <a:avLst/>
              <a:gdLst>
                <a:gd name="T0" fmla="*/ 2147483647 w 290"/>
                <a:gd name="T1" fmla="*/ 2147483647 h 213"/>
                <a:gd name="T2" fmla="*/ 2147483647 w 290"/>
                <a:gd name="T3" fmla="*/ 2147483647 h 213"/>
                <a:gd name="T4" fmla="*/ 2147483647 w 290"/>
                <a:gd name="T5" fmla="*/ 2147483647 h 213"/>
                <a:gd name="T6" fmla="*/ 2147483647 w 290"/>
                <a:gd name="T7" fmla="*/ 2147483647 h 213"/>
                <a:gd name="T8" fmla="*/ 2147483647 w 290"/>
                <a:gd name="T9" fmla="*/ 2147483647 h 213"/>
                <a:gd name="T10" fmla="*/ 2147483647 w 290"/>
                <a:gd name="T11" fmla="*/ 2147483647 h 213"/>
                <a:gd name="T12" fmla="*/ 2147483647 w 290"/>
                <a:gd name="T13" fmla="*/ 2147483647 h 213"/>
                <a:gd name="T14" fmla="*/ 2147483647 w 290"/>
                <a:gd name="T15" fmla="*/ 2147483647 h 213"/>
                <a:gd name="T16" fmla="*/ 2147483647 w 290"/>
                <a:gd name="T17" fmla="*/ 2147483647 h 213"/>
                <a:gd name="T18" fmla="*/ 2147483647 w 290"/>
                <a:gd name="T19" fmla="*/ 2147483647 h 213"/>
                <a:gd name="T20" fmla="*/ 2147483647 w 290"/>
                <a:gd name="T21" fmla="*/ 2147483647 h 213"/>
                <a:gd name="T22" fmla="*/ 2147483647 w 290"/>
                <a:gd name="T23" fmla="*/ 2147483647 h 213"/>
                <a:gd name="T24" fmla="*/ 2147483647 w 290"/>
                <a:gd name="T25" fmla="*/ 2147483647 h 213"/>
                <a:gd name="T26" fmla="*/ 2147483647 w 290"/>
                <a:gd name="T27" fmla="*/ 2147483647 h 213"/>
                <a:gd name="T28" fmla="*/ 2147483647 w 290"/>
                <a:gd name="T29" fmla="*/ 2147483647 h 2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90" h="213">
                  <a:moveTo>
                    <a:pt x="4" y="131"/>
                  </a:moveTo>
                  <a:cubicBezTo>
                    <a:pt x="0" y="127"/>
                    <a:pt x="0" y="120"/>
                    <a:pt x="4" y="115"/>
                  </a:cubicBezTo>
                  <a:cubicBezTo>
                    <a:pt x="33" y="86"/>
                    <a:pt x="33" y="86"/>
                    <a:pt x="33" y="86"/>
                  </a:cubicBezTo>
                  <a:cubicBezTo>
                    <a:pt x="38" y="82"/>
                    <a:pt x="45" y="82"/>
                    <a:pt x="49" y="86"/>
                  </a:cubicBezTo>
                  <a:cubicBezTo>
                    <a:pt x="96" y="133"/>
                    <a:pt x="96" y="133"/>
                    <a:pt x="96" y="133"/>
                  </a:cubicBezTo>
                  <a:cubicBezTo>
                    <a:pt x="101" y="137"/>
                    <a:pt x="108" y="137"/>
                    <a:pt x="113" y="133"/>
                  </a:cubicBezTo>
                  <a:cubicBezTo>
                    <a:pt x="241" y="4"/>
                    <a:pt x="241" y="4"/>
                    <a:pt x="241" y="4"/>
                  </a:cubicBezTo>
                  <a:cubicBezTo>
                    <a:pt x="245" y="0"/>
                    <a:pt x="252" y="0"/>
                    <a:pt x="257" y="4"/>
                  </a:cubicBezTo>
                  <a:cubicBezTo>
                    <a:pt x="286" y="33"/>
                    <a:pt x="286" y="33"/>
                    <a:pt x="286" y="33"/>
                  </a:cubicBezTo>
                  <a:cubicBezTo>
                    <a:pt x="290" y="37"/>
                    <a:pt x="290" y="45"/>
                    <a:pt x="286" y="49"/>
                  </a:cubicBezTo>
                  <a:cubicBezTo>
                    <a:pt x="130" y="205"/>
                    <a:pt x="130" y="205"/>
                    <a:pt x="130" y="205"/>
                  </a:cubicBezTo>
                  <a:cubicBezTo>
                    <a:pt x="126" y="209"/>
                    <a:pt x="117" y="213"/>
                    <a:pt x="111" y="213"/>
                  </a:cubicBezTo>
                  <a:cubicBezTo>
                    <a:pt x="97" y="213"/>
                    <a:pt x="97" y="213"/>
                    <a:pt x="97" y="213"/>
                  </a:cubicBezTo>
                  <a:cubicBezTo>
                    <a:pt x="91" y="213"/>
                    <a:pt x="82" y="209"/>
                    <a:pt x="78" y="205"/>
                  </a:cubicBezTo>
                  <a:lnTo>
                    <a:pt x="4" y="13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60" name="组合 66"/>
          <p:cNvGrpSpPr/>
          <p:nvPr/>
        </p:nvGrpSpPr>
        <p:grpSpPr bwMode="auto">
          <a:xfrm>
            <a:off x="8983663" y="3320415"/>
            <a:ext cx="538162" cy="538163"/>
            <a:chOff x="0" y="0"/>
            <a:chExt cx="538216" cy="538216"/>
          </a:xfrm>
        </p:grpSpPr>
        <p:sp>
          <p:nvSpPr>
            <p:cNvPr id="61" name="流程图: 联系 67"/>
            <p:cNvSpPr>
              <a:spLocks noChangeArrowheads="1"/>
            </p:cNvSpPr>
            <p:nvPr/>
          </p:nvSpPr>
          <p:spPr bwMode="auto">
            <a:xfrm>
              <a:off x="0" y="0"/>
              <a:ext cx="538216" cy="538216"/>
            </a:xfrm>
            <a:prstGeom prst="flowChartConnector">
              <a:avLst/>
            </a:prstGeom>
            <a:solidFill>
              <a:srgbClr val="4DCE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62" name="Freeform 105"/>
            <p:cNvSpPr/>
            <p:nvPr/>
          </p:nvSpPr>
          <p:spPr bwMode="auto">
            <a:xfrm>
              <a:off x="123553" y="168359"/>
              <a:ext cx="291110" cy="214383"/>
            </a:xfrm>
            <a:custGeom>
              <a:avLst/>
              <a:gdLst>
                <a:gd name="T0" fmla="*/ 2147483647 w 290"/>
                <a:gd name="T1" fmla="*/ 2147483647 h 213"/>
                <a:gd name="T2" fmla="*/ 2147483647 w 290"/>
                <a:gd name="T3" fmla="*/ 2147483647 h 213"/>
                <a:gd name="T4" fmla="*/ 2147483647 w 290"/>
                <a:gd name="T5" fmla="*/ 2147483647 h 213"/>
                <a:gd name="T6" fmla="*/ 2147483647 w 290"/>
                <a:gd name="T7" fmla="*/ 2147483647 h 213"/>
                <a:gd name="T8" fmla="*/ 2147483647 w 290"/>
                <a:gd name="T9" fmla="*/ 2147483647 h 213"/>
                <a:gd name="T10" fmla="*/ 2147483647 w 290"/>
                <a:gd name="T11" fmla="*/ 2147483647 h 213"/>
                <a:gd name="T12" fmla="*/ 2147483647 w 290"/>
                <a:gd name="T13" fmla="*/ 2147483647 h 213"/>
                <a:gd name="T14" fmla="*/ 2147483647 w 290"/>
                <a:gd name="T15" fmla="*/ 2147483647 h 213"/>
                <a:gd name="T16" fmla="*/ 2147483647 w 290"/>
                <a:gd name="T17" fmla="*/ 2147483647 h 213"/>
                <a:gd name="T18" fmla="*/ 2147483647 w 290"/>
                <a:gd name="T19" fmla="*/ 2147483647 h 213"/>
                <a:gd name="T20" fmla="*/ 2147483647 w 290"/>
                <a:gd name="T21" fmla="*/ 2147483647 h 213"/>
                <a:gd name="T22" fmla="*/ 2147483647 w 290"/>
                <a:gd name="T23" fmla="*/ 2147483647 h 213"/>
                <a:gd name="T24" fmla="*/ 2147483647 w 290"/>
                <a:gd name="T25" fmla="*/ 2147483647 h 213"/>
                <a:gd name="T26" fmla="*/ 2147483647 w 290"/>
                <a:gd name="T27" fmla="*/ 2147483647 h 213"/>
                <a:gd name="T28" fmla="*/ 2147483647 w 290"/>
                <a:gd name="T29" fmla="*/ 2147483647 h 2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90" h="213">
                  <a:moveTo>
                    <a:pt x="4" y="131"/>
                  </a:moveTo>
                  <a:cubicBezTo>
                    <a:pt x="0" y="127"/>
                    <a:pt x="0" y="120"/>
                    <a:pt x="4" y="115"/>
                  </a:cubicBezTo>
                  <a:cubicBezTo>
                    <a:pt x="33" y="86"/>
                    <a:pt x="33" y="86"/>
                    <a:pt x="33" y="86"/>
                  </a:cubicBezTo>
                  <a:cubicBezTo>
                    <a:pt x="38" y="82"/>
                    <a:pt x="45" y="82"/>
                    <a:pt x="49" y="86"/>
                  </a:cubicBezTo>
                  <a:cubicBezTo>
                    <a:pt x="96" y="133"/>
                    <a:pt x="96" y="133"/>
                    <a:pt x="96" y="133"/>
                  </a:cubicBezTo>
                  <a:cubicBezTo>
                    <a:pt x="101" y="137"/>
                    <a:pt x="108" y="137"/>
                    <a:pt x="113" y="133"/>
                  </a:cubicBezTo>
                  <a:cubicBezTo>
                    <a:pt x="241" y="4"/>
                    <a:pt x="241" y="4"/>
                    <a:pt x="241" y="4"/>
                  </a:cubicBezTo>
                  <a:cubicBezTo>
                    <a:pt x="245" y="0"/>
                    <a:pt x="252" y="0"/>
                    <a:pt x="257" y="4"/>
                  </a:cubicBezTo>
                  <a:cubicBezTo>
                    <a:pt x="286" y="33"/>
                    <a:pt x="286" y="33"/>
                    <a:pt x="286" y="33"/>
                  </a:cubicBezTo>
                  <a:cubicBezTo>
                    <a:pt x="290" y="37"/>
                    <a:pt x="290" y="45"/>
                    <a:pt x="286" y="49"/>
                  </a:cubicBezTo>
                  <a:cubicBezTo>
                    <a:pt x="130" y="205"/>
                    <a:pt x="130" y="205"/>
                    <a:pt x="130" y="205"/>
                  </a:cubicBezTo>
                  <a:cubicBezTo>
                    <a:pt x="126" y="209"/>
                    <a:pt x="117" y="213"/>
                    <a:pt x="111" y="213"/>
                  </a:cubicBezTo>
                  <a:cubicBezTo>
                    <a:pt x="97" y="213"/>
                    <a:pt x="97" y="213"/>
                    <a:pt x="97" y="213"/>
                  </a:cubicBezTo>
                  <a:cubicBezTo>
                    <a:pt x="91" y="213"/>
                    <a:pt x="82" y="209"/>
                    <a:pt x="78" y="205"/>
                  </a:cubicBezTo>
                  <a:lnTo>
                    <a:pt x="4" y="13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63" name="组合 69"/>
          <p:cNvGrpSpPr/>
          <p:nvPr/>
        </p:nvGrpSpPr>
        <p:grpSpPr bwMode="auto">
          <a:xfrm>
            <a:off x="8212138" y="1877378"/>
            <a:ext cx="538162" cy="538162"/>
            <a:chOff x="0" y="0"/>
            <a:chExt cx="538216" cy="538216"/>
          </a:xfrm>
        </p:grpSpPr>
        <p:sp>
          <p:nvSpPr>
            <p:cNvPr id="64" name="流程图: 联系 70"/>
            <p:cNvSpPr>
              <a:spLocks noChangeArrowheads="1"/>
            </p:cNvSpPr>
            <p:nvPr/>
          </p:nvSpPr>
          <p:spPr bwMode="auto">
            <a:xfrm>
              <a:off x="0" y="0"/>
              <a:ext cx="538216" cy="538216"/>
            </a:xfrm>
            <a:prstGeom prst="flowChartConnector">
              <a:avLst/>
            </a:prstGeom>
            <a:solidFill>
              <a:srgbClr val="F79E5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65" name="Freeform 105"/>
            <p:cNvSpPr/>
            <p:nvPr/>
          </p:nvSpPr>
          <p:spPr bwMode="auto">
            <a:xfrm>
              <a:off x="123553" y="168359"/>
              <a:ext cx="291110" cy="214383"/>
            </a:xfrm>
            <a:custGeom>
              <a:avLst/>
              <a:gdLst>
                <a:gd name="T0" fmla="*/ 2147483647 w 290"/>
                <a:gd name="T1" fmla="*/ 2147483647 h 213"/>
                <a:gd name="T2" fmla="*/ 2147483647 w 290"/>
                <a:gd name="T3" fmla="*/ 2147483647 h 213"/>
                <a:gd name="T4" fmla="*/ 2147483647 w 290"/>
                <a:gd name="T5" fmla="*/ 2147483647 h 213"/>
                <a:gd name="T6" fmla="*/ 2147483647 w 290"/>
                <a:gd name="T7" fmla="*/ 2147483647 h 213"/>
                <a:gd name="T8" fmla="*/ 2147483647 w 290"/>
                <a:gd name="T9" fmla="*/ 2147483647 h 213"/>
                <a:gd name="T10" fmla="*/ 2147483647 w 290"/>
                <a:gd name="T11" fmla="*/ 2147483647 h 213"/>
                <a:gd name="T12" fmla="*/ 2147483647 w 290"/>
                <a:gd name="T13" fmla="*/ 2147483647 h 213"/>
                <a:gd name="T14" fmla="*/ 2147483647 w 290"/>
                <a:gd name="T15" fmla="*/ 2147483647 h 213"/>
                <a:gd name="T16" fmla="*/ 2147483647 w 290"/>
                <a:gd name="T17" fmla="*/ 2147483647 h 213"/>
                <a:gd name="T18" fmla="*/ 2147483647 w 290"/>
                <a:gd name="T19" fmla="*/ 2147483647 h 213"/>
                <a:gd name="T20" fmla="*/ 2147483647 w 290"/>
                <a:gd name="T21" fmla="*/ 2147483647 h 213"/>
                <a:gd name="T22" fmla="*/ 2147483647 w 290"/>
                <a:gd name="T23" fmla="*/ 2147483647 h 213"/>
                <a:gd name="T24" fmla="*/ 2147483647 w 290"/>
                <a:gd name="T25" fmla="*/ 2147483647 h 213"/>
                <a:gd name="T26" fmla="*/ 2147483647 w 290"/>
                <a:gd name="T27" fmla="*/ 2147483647 h 213"/>
                <a:gd name="T28" fmla="*/ 2147483647 w 290"/>
                <a:gd name="T29" fmla="*/ 2147483647 h 2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90" h="213">
                  <a:moveTo>
                    <a:pt x="4" y="131"/>
                  </a:moveTo>
                  <a:cubicBezTo>
                    <a:pt x="0" y="127"/>
                    <a:pt x="0" y="120"/>
                    <a:pt x="4" y="115"/>
                  </a:cubicBezTo>
                  <a:cubicBezTo>
                    <a:pt x="33" y="86"/>
                    <a:pt x="33" y="86"/>
                    <a:pt x="33" y="86"/>
                  </a:cubicBezTo>
                  <a:cubicBezTo>
                    <a:pt x="38" y="82"/>
                    <a:pt x="45" y="82"/>
                    <a:pt x="49" y="86"/>
                  </a:cubicBezTo>
                  <a:cubicBezTo>
                    <a:pt x="96" y="133"/>
                    <a:pt x="96" y="133"/>
                    <a:pt x="96" y="133"/>
                  </a:cubicBezTo>
                  <a:cubicBezTo>
                    <a:pt x="101" y="137"/>
                    <a:pt x="108" y="137"/>
                    <a:pt x="113" y="133"/>
                  </a:cubicBezTo>
                  <a:cubicBezTo>
                    <a:pt x="241" y="4"/>
                    <a:pt x="241" y="4"/>
                    <a:pt x="241" y="4"/>
                  </a:cubicBezTo>
                  <a:cubicBezTo>
                    <a:pt x="245" y="0"/>
                    <a:pt x="252" y="0"/>
                    <a:pt x="257" y="4"/>
                  </a:cubicBezTo>
                  <a:cubicBezTo>
                    <a:pt x="286" y="33"/>
                    <a:pt x="286" y="33"/>
                    <a:pt x="286" y="33"/>
                  </a:cubicBezTo>
                  <a:cubicBezTo>
                    <a:pt x="290" y="37"/>
                    <a:pt x="290" y="45"/>
                    <a:pt x="286" y="49"/>
                  </a:cubicBezTo>
                  <a:cubicBezTo>
                    <a:pt x="130" y="205"/>
                    <a:pt x="130" y="205"/>
                    <a:pt x="130" y="205"/>
                  </a:cubicBezTo>
                  <a:cubicBezTo>
                    <a:pt x="126" y="209"/>
                    <a:pt x="117" y="213"/>
                    <a:pt x="111" y="213"/>
                  </a:cubicBezTo>
                  <a:cubicBezTo>
                    <a:pt x="97" y="213"/>
                    <a:pt x="97" y="213"/>
                    <a:pt x="97" y="213"/>
                  </a:cubicBezTo>
                  <a:cubicBezTo>
                    <a:pt x="91" y="213"/>
                    <a:pt x="82" y="209"/>
                    <a:pt x="78" y="205"/>
                  </a:cubicBezTo>
                  <a:lnTo>
                    <a:pt x="4" y="13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66" name="组合 72"/>
          <p:cNvGrpSpPr/>
          <p:nvPr/>
        </p:nvGrpSpPr>
        <p:grpSpPr bwMode="auto">
          <a:xfrm>
            <a:off x="3552825" y="4992053"/>
            <a:ext cx="538163" cy="538162"/>
            <a:chOff x="0" y="0"/>
            <a:chExt cx="538216" cy="538216"/>
          </a:xfrm>
        </p:grpSpPr>
        <p:sp>
          <p:nvSpPr>
            <p:cNvPr id="67" name="流程图: 联系 73"/>
            <p:cNvSpPr>
              <a:spLocks noChangeArrowheads="1"/>
            </p:cNvSpPr>
            <p:nvPr/>
          </p:nvSpPr>
          <p:spPr bwMode="auto">
            <a:xfrm>
              <a:off x="0" y="0"/>
              <a:ext cx="538216" cy="538216"/>
            </a:xfrm>
            <a:prstGeom prst="flowChartConnector">
              <a:avLst/>
            </a:prstGeom>
            <a:solidFill>
              <a:srgbClr val="B95F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68" name="Freeform 105"/>
            <p:cNvSpPr/>
            <p:nvPr/>
          </p:nvSpPr>
          <p:spPr bwMode="auto">
            <a:xfrm>
              <a:off x="123553" y="168359"/>
              <a:ext cx="291110" cy="214383"/>
            </a:xfrm>
            <a:custGeom>
              <a:avLst/>
              <a:gdLst>
                <a:gd name="T0" fmla="*/ 2147483647 w 290"/>
                <a:gd name="T1" fmla="*/ 2147483647 h 213"/>
                <a:gd name="T2" fmla="*/ 2147483647 w 290"/>
                <a:gd name="T3" fmla="*/ 2147483647 h 213"/>
                <a:gd name="T4" fmla="*/ 2147483647 w 290"/>
                <a:gd name="T5" fmla="*/ 2147483647 h 213"/>
                <a:gd name="T6" fmla="*/ 2147483647 w 290"/>
                <a:gd name="T7" fmla="*/ 2147483647 h 213"/>
                <a:gd name="T8" fmla="*/ 2147483647 w 290"/>
                <a:gd name="T9" fmla="*/ 2147483647 h 213"/>
                <a:gd name="T10" fmla="*/ 2147483647 w 290"/>
                <a:gd name="T11" fmla="*/ 2147483647 h 213"/>
                <a:gd name="T12" fmla="*/ 2147483647 w 290"/>
                <a:gd name="T13" fmla="*/ 2147483647 h 213"/>
                <a:gd name="T14" fmla="*/ 2147483647 w 290"/>
                <a:gd name="T15" fmla="*/ 2147483647 h 213"/>
                <a:gd name="T16" fmla="*/ 2147483647 w 290"/>
                <a:gd name="T17" fmla="*/ 2147483647 h 213"/>
                <a:gd name="T18" fmla="*/ 2147483647 w 290"/>
                <a:gd name="T19" fmla="*/ 2147483647 h 213"/>
                <a:gd name="T20" fmla="*/ 2147483647 w 290"/>
                <a:gd name="T21" fmla="*/ 2147483647 h 213"/>
                <a:gd name="T22" fmla="*/ 2147483647 w 290"/>
                <a:gd name="T23" fmla="*/ 2147483647 h 213"/>
                <a:gd name="T24" fmla="*/ 2147483647 w 290"/>
                <a:gd name="T25" fmla="*/ 2147483647 h 213"/>
                <a:gd name="T26" fmla="*/ 2147483647 w 290"/>
                <a:gd name="T27" fmla="*/ 2147483647 h 213"/>
                <a:gd name="T28" fmla="*/ 2147483647 w 290"/>
                <a:gd name="T29" fmla="*/ 2147483647 h 2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90" h="213">
                  <a:moveTo>
                    <a:pt x="4" y="131"/>
                  </a:moveTo>
                  <a:cubicBezTo>
                    <a:pt x="0" y="127"/>
                    <a:pt x="0" y="120"/>
                    <a:pt x="4" y="115"/>
                  </a:cubicBezTo>
                  <a:cubicBezTo>
                    <a:pt x="33" y="86"/>
                    <a:pt x="33" y="86"/>
                    <a:pt x="33" y="86"/>
                  </a:cubicBezTo>
                  <a:cubicBezTo>
                    <a:pt x="38" y="82"/>
                    <a:pt x="45" y="82"/>
                    <a:pt x="49" y="86"/>
                  </a:cubicBezTo>
                  <a:cubicBezTo>
                    <a:pt x="96" y="133"/>
                    <a:pt x="96" y="133"/>
                    <a:pt x="96" y="133"/>
                  </a:cubicBezTo>
                  <a:cubicBezTo>
                    <a:pt x="101" y="137"/>
                    <a:pt x="108" y="137"/>
                    <a:pt x="113" y="133"/>
                  </a:cubicBezTo>
                  <a:cubicBezTo>
                    <a:pt x="241" y="4"/>
                    <a:pt x="241" y="4"/>
                    <a:pt x="241" y="4"/>
                  </a:cubicBezTo>
                  <a:cubicBezTo>
                    <a:pt x="245" y="0"/>
                    <a:pt x="252" y="0"/>
                    <a:pt x="257" y="4"/>
                  </a:cubicBezTo>
                  <a:cubicBezTo>
                    <a:pt x="286" y="33"/>
                    <a:pt x="286" y="33"/>
                    <a:pt x="286" y="33"/>
                  </a:cubicBezTo>
                  <a:cubicBezTo>
                    <a:pt x="290" y="37"/>
                    <a:pt x="290" y="45"/>
                    <a:pt x="286" y="49"/>
                  </a:cubicBezTo>
                  <a:cubicBezTo>
                    <a:pt x="130" y="205"/>
                    <a:pt x="130" y="205"/>
                    <a:pt x="130" y="205"/>
                  </a:cubicBezTo>
                  <a:cubicBezTo>
                    <a:pt x="126" y="209"/>
                    <a:pt x="117" y="213"/>
                    <a:pt x="111" y="213"/>
                  </a:cubicBezTo>
                  <a:cubicBezTo>
                    <a:pt x="97" y="213"/>
                    <a:pt x="97" y="213"/>
                    <a:pt x="97" y="213"/>
                  </a:cubicBezTo>
                  <a:cubicBezTo>
                    <a:pt x="91" y="213"/>
                    <a:pt x="82" y="209"/>
                    <a:pt x="78" y="205"/>
                  </a:cubicBezTo>
                  <a:lnTo>
                    <a:pt x="4" y="13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69" name="组合 75"/>
          <p:cNvGrpSpPr/>
          <p:nvPr/>
        </p:nvGrpSpPr>
        <p:grpSpPr bwMode="auto">
          <a:xfrm>
            <a:off x="3003550" y="3314065"/>
            <a:ext cx="538163" cy="538163"/>
            <a:chOff x="0" y="0"/>
            <a:chExt cx="538216" cy="538216"/>
          </a:xfrm>
        </p:grpSpPr>
        <p:sp>
          <p:nvSpPr>
            <p:cNvPr id="70" name="流程图: 联系 76"/>
            <p:cNvSpPr>
              <a:spLocks noChangeArrowheads="1"/>
            </p:cNvSpPr>
            <p:nvPr/>
          </p:nvSpPr>
          <p:spPr bwMode="auto">
            <a:xfrm>
              <a:off x="0" y="0"/>
              <a:ext cx="538216" cy="538216"/>
            </a:xfrm>
            <a:prstGeom prst="flowChartConnector">
              <a:avLst/>
            </a:prstGeom>
            <a:solidFill>
              <a:srgbClr val="4DCEB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71" name="Freeform 105"/>
            <p:cNvSpPr/>
            <p:nvPr/>
          </p:nvSpPr>
          <p:spPr bwMode="auto">
            <a:xfrm>
              <a:off x="123553" y="168359"/>
              <a:ext cx="291110" cy="214383"/>
            </a:xfrm>
            <a:custGeom>
              <a:avLst/>
              <a:gdLst>
                <a:gd name="T0" fmla="*/ 2147483647 w 290"/>
                <a:gd name="T1" fmla="*/ 2147483647 h 213"/>
                <a:gd name="T2" fmla="*/ 2147483647 w 290"/>
                <a:gd name="T3" fmla="*/ 2147483647 h 213"/>
                <a:gd name="T4" fmla="*/ 2147483647 w 290"/>
                <a:gd name="T5" fmla="*/ 2147483647 h 213"/>
                <a:gd name="T6" fmla="*/ 2147483647 w 290"/>
                <a:gd name="T7" fmla="*/ 2147483647 h 213"/>
                <a:gd name="T8" fmla="*/ 2147483647 w 290"/>
                <a:gd name="T9" fmla="*/ 2147483647 h 213"/>
                <a:gd name="T10" fmla="*/ 2147483647 w 290"/>
                <a:gd name="T11" fmla="*/ 2147483647 h 213"/>
                <a:gd name="T12" fmla="*/ 2147483647 w 290"/>
                <a:gd name="T13" fmla="*/ 2147483647 h 213"/>
                <a:gd name="T14" fmla="*/ 2147483647 w 290"/>
                <a:gd name="T15" fmla="*/ 2147483647 h 213"/>
                <a:gd name="T16" fmla="*/ 2147483647 w 290"/>
                <a:gd name="T17" fmla="*/ 2147483647 h 213"/>
                <a:gd name="T18" fmla="*/ 2147483647 w 290"/>
                <a:gd name="T19" fmla="*/ 2147483647 h 213"/>
                <a:gd name="T20" fmla="*/ 2147483647 w 290"/>
                <a:gd name="T21" fmla="*/ 2147483647 h 213"/>
                <a:gd name="T22" fmla="*/ 2147483647 w 290"/>
                <a:gd name="T23" fmla="*/ 2147483647 h 213"/>
                <a:gd name="T24" fmla="*/ 2147483647 w 290"/>
                <a:gd name="T25" fmla="*/ 2147483647 h 213"/>
                <a:gd name="T26" fmla="*/ 2147483647 w 290"/>
                <a:gd name="T27" fmla="*/ 2147483647 h 213"/>
                <a:gd name="T28" fmla="*/ 2147483647 w 290"/>
                <a:gd name="T29" fmla="*/ 2147483647 h 2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90" h="213">
                  <a:moveTo>
                    <a:pt x="4" y="131"/>
                  </a:moveTo>
                  <a:cubicBezTo>
                    <a:pt x="0" y="127"/>
                    <a:pt x="0" y="120"/>
                    <a:pt x="4" y="115"/>
                  </a:cubicBezTo>
                  <a:cubicBezTo>
                    <a:pt x="33" y="86"/>
                    <a:pt x="33" y="86"/>
                    <a:pt x="33" y="86"/>
                  </a:cubicBezTo>
                  <a:cubicBezTo>
                    <a:pt x="38" y="82"/>
                    <a:pt x="45" y="82"/>
                    <a:pt x="49" y="86"/>
                  </a:cubicBezTo>
                  <a:cubicBezTo>
                    <a:pt x="96" y="133"/>
                    <a:pt x="96" y="133"/>
                    <a:pt x="96" y="133"/>
                  </a:cubicBezTo>
                  <a:cubicBezTo>
                    <a:pt x="101" y="137"/>
                    <a:pt x="108" y="137"/>
                    <a:pt x="113" y="133"/>
                  </a:cubicBezTo>
                  <a:cubicBezTo>
                    <a:pt x="241" y="4"/>
                    <a:pt x="241" y="4"/>
                    <a:pt x="241" y="4"/>
                  </a:cubicBezTo>
                  <a:cubicBezTo>
                    <a:pt x="245" y="0"/>
                    <a:pt x="252" y="0"/>
                    <a:pt x="257" y="4"/>
                  </a:cubicBezTo>
                  <a:cubicBezTo>
                    <a:pt x="286" y="33"/>
                    <a:pt x="286" y="33"/>
                    <a:pt x="286" y="33"/>
                  </a:cubicBezTo>
                  <a:cubicBezTo>
                    <a:pt x="290" y="37"/>
                    <a:pt x="290" y="45"/>
                    <a:pt x="286" y="49"/>
                  </a:cubicBezTo>
                  <a:cubicBezTo>
                    <a:pt x="130" y="205"/>
                    <a:pt x="130" y="205"/>
                    <a:pt x="130" y="205"/>
                  </a:cubicBezTo>
                  <a:cubicBezTo>
                    <a:pt x="126" y="209"/>
                    <a:pt x="117" y="213"/>
                    <a:pt x="111" y="213"/>
                  </a:cubicBezTo>
                  <a:cubicBezTo>
                    <a:pt x="97" y="213"/>
                    <a:pt x="97" y="213"/>
                    <a:pt x="97" y="213"/>
                  </a:cubicBezTo>
                  <a:cubicBezTo>
                    <a:pt x="91" y="213"/>
                    <a:pt x="82" y="209"/>
                    <a:pt x="78" y="205"/>
                  </a:cubicBezTo>
                  <a:lnTo>
                    <a:pt x="4" y="13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74" name="文本框 80"/>
          <p:cNvSpPr txBox="1">
            <a:spLocks noChangeArrowheads="1"/>
          </p:cNvSpPr>
          <p:nvPr/>
        </p:nvSpPr>
        <p:spPr bwMode="auto">
          <a:xfrm>
            <a:off x="1728186" y="1971126"/>
            <a:ext cx="19215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2000" b="1" dirty="0">
                <a:solidFill>
                  <a:srgbClr val="35363A"/>
                </a:solidFill>
                <a:latin typeface="微软雅黑" panose="020B0503020204020204" pitchFamily="34" charset="-122"/>
                <a:ea typeface="微软雅黑" panose="020B0503020204020204" pitchFamily="34" charset="-122"/>
              </a:rPr>
              <a:t>按作者梳理</a:t>
            </a:r>
            <a:endParaRPr lang="zh-CN" altLang="en-US" sz="2000" b="1" dirty="0">
              <a:solidFill>
                <a:srgbClr val="35363A"/>
              </a:solidFill>
              <a:latin typeface="微软雅黑" panose="020B0503020204020204" pitchFamily="34" charset="-122"/>
              <a:ea typeface="微软雅黑" panose="020B0503020204020204" pitchFamily="34" charset="-122"/>
            </a:endParaRPr>
          </a:p>
        </p:txBody>
      </p:sp>
      <p:sp>
        <p:nvSpPr>
          <p:cNvPr id="90" name="流程图: 联系 96"/>
          <p:cNvSpPr>
            <a:spLocks noChangeArrowheads="1"/>
          </p:cNvSpPr>
          <p:nvPr/>
        </p:nvSpPr>
        <p:spPr bwMode="auto">
          <a:xfrm>
            <a:off x="7710488" y="4390390"/>
            <a:ext cx="106362" cy="122238"/>
          </a:xfrm>
          <a:prstGeom prst="flowChartConnector">
            <a:avLst/>
          </a:pr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sp>
        <p:nvSpPr>
          <p:cNvPr id="91"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92"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3"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4"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5"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96" name="组合 95"/>
          <p:cNvGrpSpPr/>
          <p:nvPr/>
        </p:nvGrpSpPr>
        <p:grpSpPr>
          <a:xfrm>
            <a:off x="895350" y="142875"/>
            <a:ext cx="4164330" cy="808990"/>
            <a:chOff x="903371" y="249943"/>
            <a:chExt cx="2831223" cy="679699"/>
          </a:xfrm>
        </p:grpSpPr>
        <p:sp>
          <p:nvSpPr>
            <p:cNvPr id="97" name="任意多边形 96"/>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98" name="任意多边形 97"/>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99" name="标题 1"/>
          <p:cNvSpPr txBox="1"/>
          <p:nvPr/>
        </p:nvSpPr>
        <p:spPr>
          <a:xfrm>
            <a:off x="1709089" y="300024"/>
            <a:ext cx="7095588" cy="795095"/>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rgbClr val="3B68A1"/>
                </a:solidFill>
                <a:latin typeface="微软雅黑" panose="020B0503020204020204" pitchFamily="34" charset="-122"/>
                <a:ea typeface="微软雅黑" panose="020B0503020204020204" pitchFamily="34" charset="-122"/>
                <a:sym typeface="+mn-ea"/>
              </a:rPr>
              <a:t>梳理</a:t>
            </a:r>
            <a:r>
              <a:rPr lang="zh-CN" altLang="en-US" sz="2800" b="1" dirty="0">
                <a:solidFill>
                  <a:srgbClr val="3B68A1"/>
                </a:solidFill>
                <a:latin typeface="微软雅黑" panose="020B0503020204020204" pitchFamily="34" charset="-122"/>
                <a:ea typeface="微软雅黑" panose="020B0503020204020204" pitchFamily="34" charset="-122"/>
              </a:rPr>
              <a:t>脉络定位文献</a:t>
            </a:r>
            <a:endParaRPr lang="zh-CN" altLang="en-US" sz="2800" b="1" dirty="0">
              <a:solidFill>
                <a:srgbClr val="3B68A1"/>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1098261" y="284685"/>
            <a:ext cx="691209" cy="584771"/>
          </a:xfrm>
          <a:prstGeom prst="rect">
            <a:avLst/>
          </a:prstGeom>
          <a:noFill/>
        </p:spPr>
        <p:txBody>
          <a:bodyPr wrap="none" lIns="91437" tIns="45718" rIns="91437" bIns="45718" rtlCol="0">
            <a:spAutoFit/>
          </a:bodyPr>
          <a:lstStyle/>
          <a:p>
            <a:r>
              <a:rPr lang="en-US" altLang="zh-CN" sz="3200" b="1" dirty="0">
                <a:solidFill>
                  <a:srgbClr val="3B68A1"/>
                </a:solidFill>
                <a:latin typeface="微软雅黑" panose="020B0503020204020204" pitchFamily="34" charset="-122"/>
                <a:ea typeface="微软雅黑" panose="020B0503020204020204" pitchFamily="34" charset="-122"/>
              </a:rPr>
              <a:t>02</a:t>
            </a:r>
            <a:endParaRPr lang="zh-CN" altLang="en-US" sz="3200" b="1" dirty="0">
              <a:solidFill>
                <a:srgbClr val="3B68A1"/>
              </a:solidFill>
              <a:latin typeface="微软雅黑" panose="020B0503020204020204" pitchFamily="34" charset="-122"/>
              <a:ea typeface="微软雅黑" panose="020B0503020204020204" pitchFamily="34" charset="-122"/>
            </a:endParaRPr>
          </a:p>
        </p:txBody>
      </p:sp>
      <p:sp>
        <p:nvSpPr>
          <p:cNvPr id="102" name="文本框 80"/>
          <p:cNvSpPr txBox="1">
            <a:spLocks noChangeArrowheads="1"/>
          </p:cNvSpPr>
          <p:nvPr/>
        </p:nvSpPr>
        <p:spPr bwMode="auto">
          <a:xfrm>
            <a:off x="604911" y="3403051"/>
            <a:ext cx="23801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2000" b="1" dirty="0">
                <a:solidFill>
                  <a:srgbClr val="35363A"/>
                </a:solidFill>
                <a:latin typeface="微软雅黑" panose="020B0503020204020204" pitchFamily="34" charset="-122"/>
                <a:ea typeface="微软雅黑" panose="020B0503020204020204" pitchFamily="34" charset="-122"/>
              </a:rPr>
              <a:t>按发文机构梳理</a:t>
            </a:r>
            <a:endParaRPr lang="zh-CN" altLang="en-US" sz="2000" b="1" dirty="0">
              <a:solidFill>
                <a:srgbClr val="35363A"/>
              </a:solidFill>
              <a:latin typeface="微软雅黑" panose="020B0503020204020204" pitchFamily="34" charset="-122"/>
              <a:ea typeface="微软雅黑" panose="020B0503020204020204" pitchFamily="34" charset="-122"/>
            </a:endParaRPr>
          </a:p>
        </p:txBody>
      </p:sp>
      <p:sp>
        <p:nvSpPr>
          <p:cNvPr id="103" name="文本框 80"/>
          <p:cNvSpPr txBox="1">
            <a:spLocks noChangeArrowheads="1"/>
          </p:cNvSpPr>
          <p:nvPr/>
        </p:nvSpPr>
        <p:spPr bwMode="auto">
          <a:xfrm>
            <a:off x="1223889" y="5131753"/>
            <a:ext cx="22243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2000" b="1" dirty="0">
                <a:solidFill>
                  <a:srgbClr val="35363A"/>
                </a:solidFill>
                <a:latin typeface="微软雅黑" panose="020B0503020204020204" pitchFamily="34" charset="-122"/>
                <a:ea typeface="微软雅黑" panose="020B0503020204020204" pitchFamily="34" charset="-122"/>
              </a:rPr>
              <a:t>按发表年度梳理</a:t>
            </a:r>
            <a:endParaRPr lang="zh-CN" altLang="en-US" sz="2000" b="1" dirty="0">
              <a:solidFill>
                <a:srgbClr val="35363A"/>
              </a:solidFill>
              <a:latin typeface="微软雅黑" panose="020B0503020204020204" pitchFamily="34" charset="-122"/>
              <a:ea typeface="微软雅黑" panose="020B0503020204020204" pitchFamily="34" charset="-122"/>
            </a:endParaRPr>
          </a:p>
        </p:txBody>
      </p:sp>
      <p:sp>
        <p:nvSpPr>
          <p:cNvPr id="104" name="文本框 80"/>
          <p:cNvSpPr txBox="1">
            <a:spLocks noChangeArrowheads="1"/>
          </p:cNvSpPr>
          <p:nvPr/>
        </p:nvSpPr>
        <p:spPr bwMode="auto">
          <a:xfrm>
            <a:off x="8691349" y="5127276"/>
            <a:ext cx="19215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2000" b="1" dirty="0">
                <a:solidFill>
                  <a:srgbClr val="35363A"/>
                </a:solidFill>
                <a:latin typeface="微软雅黑" panose="020B0503020204020204" pitchFamily="34" charset="-122"/>
                <a:ea typeface="微软雅黑" panose="020B0503020204020204" pitchFamily="34" charset="-122"/>
              </a:rPr>
              <a:t>按</a:t>
            </a:r>
            <a:r>
              <a:rPr lang="en-US" altLang="zh-CN" sz="2000" b="1" dirty="0">
                <a:solidFill>
                  <a:srgbClr val="35363A"/>
                </a:solidFill>
                <a:latin typeface="微软雅黑" panose="020B0503020204020204" pitchFamily="34" charset="-122"/>
                <a:ea typeface="微软雅黑" panose="020B0503020204020204" pitchFamily="34" charset="-122"/>
              </a:rPr>
              <a:t>…..</a:t>
            </a:r>
            <a:r>
              <a:rPr lang="zh-CN" altLang="en-US" sz="2000" b="1" dirty="0">
                <a:solidFill>
                  <a:srgbClr val="35363A"/>
                </a:solidFill>
                <a:latin typeface="微软雅黑" panose="020B0503020204020204" pitchFamily="34" charset="-122"/>
                <a:ea typeface="微软雅黑" panose="020B0503020204020204" pitchFamily="34" charset="-122"/>
              </a:rPr>
              <a:t>梳理</a:t>
            </a:r>
            <a:endParaRPr lang="zh-CN" altLang="en-US" sz="2000" b="1" dirty="0">
              <a:solidFill>
                <a:srgbClr val="35363A"/>
              </a:solidFill>
              <a:latin typeface="微软雅黑" panose="020B0503020204020204" pitchFamily="34" charset="-122"/>
              <a:ea typeface="微软雅黑" panose="020B0503020204020204" pitchFamily="34" charset="-122"/>
            </a:endParaRPr>
          </a:p>
        </p:txBody>
      </p:sp>
      <p:sp>
        <p:nvSpPr>
          <p:cNvPr id="105" name="文本框 80"/>
          <p:cNvSpPr txBox="1">
            <a:spLocks noChangeArrowheads="1"/>
          </p:cNvSpPr>
          <p:nvPr/>
        </p:nvSpPr>
        <p:spPr bwMode="auto">
          <a:xfrm>
            <a:off x="9505706" y="3406462"/>
            <a:ext cx="20256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2000" b="1" dirty="0">
                <a:solidFill>
                  <a:srgbClr val="35363A"/>
                </a:solidFill>
                <a:latin typeface="微软雅黑" panose="020B0503020204020204" pitchFamily="34" charset="-122"/>
                <a:ea typeface="微软雅黑" panose="020B0503020204020204" pitchFamily="34" charset="-122"/>
              </a:rPr>
              <a:t>按研究层次梳理</a:t>
            </a:r>
            <a:endParaRPr lang="zh-CN" altLang="en-US" sz="2000" b="1" dirty="0">
              <a:solidFill>
                <a:srgbClr val="35363A"/>
              </a:solidFill>
              <a:latin typeface="微软雅黑" panose="020B0503020204020204" pitchFamily="34" charset="-122"/>
              <a:ea typeface="微软雅黑" panose="020B0503020204020204" pitchFamily="34" charset="-122"/>
            </a:endParaRPr>
          </a:p>
        </p:txBody>
      </p:sp>
      <p:sp>
        <p:nvSpPr>
          <p:cNvPr id="106" name="文本框 80"/>
          <p:cNvSpPr txBox="1">
            <a:spLocks noChangeArrowheads="1"/>
          </p:cNvSpPr>
          <p:nvPr/>
        </p:nvSpPr>
        <p:spPr bwMode="auto">
          <a:xfrm>
            <a:off x="8481219" y="1952845"/>
            <a:ext cx="19215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2000" b="1" dirty="0">
                <a:solidFill>
                  <a:srgbClr val="35363A"/>
                </a:solidFill>
                <a:latin typeface="微软雅黑" panose="020B0503020204020204" pitchFamily="34" charset="-122"/>
                <a:ea typeface="微软雅黑" panose="020B0503020204020204" pitchFamily="34" charset="-122"/>
              </a:rPr>
              <a:t>按学科梳理</a:t>
            </a:r>
            <a:endParaRPr lang="zh-CN" altLang="en-US" sz="2000" b="1" dirty="0">
              <a:solidFill>
                <a:srgbClr val="35363A"/>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7"/>
          <a:stretch>
            <a:fillRect/>
          </a:stretch>
        </p:blipFill>
        <p:spPr>
          <a:xfrm>
            <a:off x="309245" y="1857375"/>
            <a:ext cx="11572875" cy="3143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1000">
        <p:fad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92"/>
                                        </p:tgtEl>
                                        <p:attrNameLst>
                                          <p:attrName>r</p:attrName>
                                        </p:attrNameLst>
                                      </p:cBhvr>
                                    </p:animRot>
                                    <p:animRot by="-240000">
                                      <p:cBhvr>
                                        <p:cTn id="7" dur="200" fill="hold">
                                          <p:stCondLst>
                                            <p:cond delay="200"/>
                                          </p:stCondLst>
                                        </p:cTn>
                                        <p:tgtEl>
                                          <p:spTgt spid="92"/>
                                        </p:tgtEl>
                                        <p:attrNameLst>
                                          <p:attrName>r</p:attrName>
                                        </p:attrNameLst>
                                      </p:cBhvr>
                                    </p:animRot>
                                    <p:animRot by="240000">
                                      <p:cBhvr>
                                        <p:cTn id="8" dur="200" fill="hold">
                                          <p:stCondLst>
                                            <p:cond delay="400"/>
                                          </p:stCondLst>
                                        </p:cTn>
                                        <p:tgtEl>
                                          <p:spTgt spid="92"/>
                                        </p:tgtEl>
                                        <p:attrNameLst>
                                          <p:attrName>r</p:attrName>
                                        </p:attrNameLst>
                                      </p:cBhvr>
                                    </p:animRot>
                                    <p:animRot by="-240000">
                                      <p:cBhvr>
                                        <p:cTn id="9" dur="200" fill="hold">
                                          <p:stCondLst>
                                            <p:cond delay="600"/>
                                          </p:stCondLst>
                                        </p:cTn>
                                        <p:tgtEl>
                                          <p:spTgt spid="92"/>
                                        </p:tgtEl>
                                        <p:attrNameLst>
                                          <p:attrName>r</p:attrName>
                                        </p:attrNameLst>
                                      </p:cBhvr>
                                    </p:animRot>
                                    <p:animRot by="120000">
                                      <p:cBhvr>
                                        <p:cTn id="10" dur="200" fill="hold">
                                          <p:stCondLst>
                                            <p:cond delay="800"/>
                                          </p:stCondLst>
                                        </p:cTn>
                                        <p:tgtEl>
                                          <p:spTgt spid="92"/>
                                        </p:tgtEl>
                                        <p:attrNameLst>
                                          <p:attrName>r</p:attrName>
                                        </p:attrNameLst>
                                      </p:cBhvr>
                                    </p:animRot>
                                  </p:childTnLst>
                                </p:cTn>
                              </p:par>
                              <p:par>
                                <p:cTn id="11" presetID="32" presetClass="emph" presetSubtype="0" fill="hold" grpId="0" nodeType="withEffect">
                                  <p:stCondLst>
                                    <p:cond delay="0"/>
                                  </p:stCondLst>
                                  <p:childTnLst>
                                    <p:animRot by="120000">
                                      <p:cBhvr>
                                        <p:cTn id="12" dur="100" fill="hold">
                                          <p:stCondLst>
                                            <p:cond delay="0"/>
                                          </p:stCondLst>
                                        </p:cTn>
                                        <p:tgtEl>
                                          <p:spTgt spid="93"/>
                                        </p:tgtEl>
                                        <p:attrNameLst>
                                          <p:attrName>r</p:attrName>
                                        </p:attrNameLst>
                                      </p:cBhvr>
                                    </p:animRot>
                                    <p:animRot by="-240000">
                                      <p:cBhvr>
                                        <p:cTn id="13" dur="200" fill="hold">
                                          <p:stCondLst>
                                            <p:cond delay="200"/>
                                          </p:stCondLst>
                                        </p:cTn>
                                        <p:tgtEl>
                                          <p:spTgt spid="93"/>
                                        </p:tgtEl>
                                        <p:attrNameLst>
                                          <p:attrName>r</p:attrName>
                                        </p:attrNameLst>
                                      </p:cBhvr>
                                    </p:animRot>
                                    <p:animRot by="240000">
                                      <p:cBhvr>
                                        <p:cTn id="14" dur="200" fill="hold">
                                          <p:stCondLst>
                                            <p:cond delay="400"/>
                                          </p:stCondLst>
                                        </p:cTn>
                                        <p:tgtEl>
                                          <p:spTgt spid="93"/>
                                        </p:tgtEl>
                                        <p:attrNameLst>
                                          <p:attrName>r</p:attrName>
                                        </p:attrNameLst>
                                      </p:cBhvr>
                                    </p:animRot>
                                    <p:animRot by="-240000">
                                      <p:cBhvr>
                                        <p:cTn id="15" dur="200" fill="hold">
                                          <p:stCondLst>
                                            <p:cond delay="600"/>
                                          </p:stCondLst>
                                        </p:cTn>
                                        <p:tgtEl>
                                          <p:spTgt spid="93"/>
                                        </p:tgtEl>
                                        <p:attrNameLst>
                                          <p:attrName>r</p:attrName>
                                        </p:attrNameLst>
                                      </p:cBhvr>
                                    </p:animRot>
                                    <p:animRot by="120000">
                                      <p:cBhvr>
                                        <p:cTn id="16" dur="200" fill="hold">
                                          <p:stCondLst>
                                            <p:cond delay="800"/>
                                          </p:stCondLst>
                                        </p:cTn>
                                        <p:tgtEl>
                                          <p:spTgt spid="93"/>
                                        </p:tgtEl>
                                        <p:attrNameLst>
                                          <p:attrName>r</p:attrName>
                                        </p:attrNameLst>
                                      </p:cBhvr>
                                    </p:animRot>
                                  </p:childTnLst>
                                </p:cTn>
                              </p:par>
                              <p:par>
                                <p:cTn id="17" presetID="32" presetClass="emph" presetSubtype="0" fill="hold" grpId="0" nodeType="withEffect">
                                  <p:stCondLst>
                                    <p:cond delay="0"/>
                                  </p:stCondLst>
                                  <p:childTnLst>
                                    <p:animRot by="120000">
                                      <p:cBhvr>
                                        <p:cTn id="18" dur="100" fill="hold">
                                          <p:stCondLst>
                                            <p:cond delay="0"/>
                                          </p:stCondLst>
                                        </p:cTn>
                                        <p:tgtEl>
                                          <p:spTgt spid="94"/>
                                        </p:tgtEl>
                                        <p:attrNameLst>
                                          <p:attrName>r</p:attrName>
                                        </p:attrNameLst>
                                      </p:cBhvr>
                                    </p:animRot>
                                    <p:animRot by="-240000">
                                      <p:cBhvr>
                                        <p:cTn id="19" dur="200" fill="hold">
                                          <p:stCondLst>
                                            <p:cond delay="200"/>
                                          </p:stCondLst>
                                        </p:cTn>
                                        <p:tgtEl>
                                          <p:spTgt spid="94"/>
                                        </p:tgtEl>
                                        <p:attrNameLst>
                                          <p:attrName>r</p:attrName>
                                        </p:attrNameLst>
                                      </p:cBhvr>
                                    </p:animRot>
                                    <p:animRot by="240000">
                                      <p:cBhvr>
                                        <p:cTn id="20" dur="200" fill="hold">
                                          <p:stCondLst>
                                            <p:cond delay="400"/>
                                          </p:stCondLst>
                                        </p:cTn>
                                        <p:tgtEl>
                                          <p:spTgt spid="94"/>
                                        </p:tgtEl>
                                        <p:attrNameLst>
                                          <p:attrName>r</p:attrName>
                                        </p:attrNameLst>
                                      </p:cBhvr>
                                    </p:animRot>
                                    <p:animRot by="-240000">
                                      <p:cBhvr>
                                        <p:cTn id="21" dur="200" fill="hold">
                                          <p:stCondLst>
                                            <p:cond delay="600"/>
                                          </p:stCondLst>
                                        </p:cTn>
                                        <p:tgtEl>
                                          <p:spTgt spid="94"/>
                                        </p:tgtEl>
                                        <p:attrNameLst>
                                          <p:attrName>r</p:attrName>
                                        </p:attrNameLst>
                                      </p:cBhvr>
                                    </p:animRot>
                                    <p:animRot by="120000">
                                      <p:cBhvr>
                                        <p:cTn id="22" dur="200" fill="hold">
                                          <p:stCondLst>
                                            <p:cond delay="800"/>
                                          </p:stCondLst>
                                        </p:cTn>
                                        <p:tgtEl>
                                          <p:spTgt spid="94"/>
                                        </p:tgtEl>
                                        <p:attrNameLst>
                                          <p:attrName>r</p:attrName>
                                        </p:attrNameLst>
                                      </p:cBhvr>
                                    </p:animRot>
                                  </p:childTnLst>
                                </p:cTn>
                              </p:par>
                              <p:par>
                                <p:cTn id="23" presetID="32" presetClass="emph" presetSubtype="0" fill="hold" grpId="0" nodeType="withEffect">
                                  <p:stCondLst>
                                    <p:cond delay="0"/>
                                  </p:stCondLst>
                                  <p:childTnLst>
                                    <p:animRot by="120000">
                                      <p:cBhvr>
                                        <p:cTn id="24" dur="100" fill="hold">
                                          <p:stCondLst>
                                            <p:cond delay="0"/>
                                          </p:stCondLst>
                                        </p:cTn>
                                        <p:tgtEl>
                                          <p:spTgt spid="95"/>
                                        </p:tgtEl>
                                        <p:attrNameLst>
                                          <p:attrName>r</p:attrName>
                                        </p:attrNameLst>
                                      </p:cBhvr>
                                    </p:animRot>
                                    <p:animRot by="-240000">
                                      <p:cBhvr>
                                        <p:cTn id="25" dur="200" fill="hold">
                                          <p:stCondLst>
                                            <p:cond delay="200"/>
                                          </p:stCondLst>
                                        </p:cTn>
                                        <p:tgtEl>
                                          <p:spTgt spid="95"/>
                                        </p:tgtEl>
                                        <p:attrNameLst>
                                          <p:attrName>r</p:attrName>
                                        </p:attrNameLst>
                                      </p:cBhvr>
                                    </p:animRot>
                                    <p:animRot by="240000">
                                      <p:cBhvr>
                                        <p:cTn id="26" dur="200" fill="hold">
                                          <p:stCondLst>
                                            <p:cond delay="400"/>
                                          </p:stCondLst>
                                        </p:cTn>
                                        <p:tgtEl>
                                          <p:spTgt spid="95"/>
                                        </p:tgtEl>
                                        <p:attrNameLst>
                                          <p:attrName>r</p:attrName>
                                        </p:attrNameLst>
                                      </p:cBhvr>
                                    </p:animRot>
                                    <p:animRot by="-240000">
                                      <p:cBhvr>
                                        <p:cTn id="27" dur="200" fill="hold">
                                          <p:stCondLst>
                                            <p:cond delay="600"/>
                                          </p:stCondLst>
                                        </p:cTn>
                                        <p:tgtEl>
                                          <p:spTgt spid="95"/>
                                        </p:tgtEl>
                                        <p:attrNameLst>
                                          <p:attrName>r</p:attrName>
                                        </p:attrNameLst>
                                      </p:cBhvr>
                                    </p:animRot>
                                    <p:animRot by="120000">
                                      <p:cBhvr>
                                        <p:cTn id="28" dur="200" fill="hold">
                                          <p:stCondLst>
                                            <p:cond delay="800"/>
                                          </p:stCondLst>
                                        </p:cTn>
                                        <p:tgtEl>
                                          <p:spTgt spid="95"/>
                                        </p:tgtEl>
                                        <p:attrNameLst>
                                          <p:attrName>r</p:attrName>
                                        </p:attrNameLst>
                                      </p:cBhvr>
                                    </p:animRot>
                                  </p:childTnLst>
                                </p:cTn>
                              </p:par>
                              <p:par>
                                <p:cTn id="29" presetID="22" presetClass="entr" presetSubtype="8" fill="hold" nodeType="withEffect">
                                  <p:stCondLst>
                                    <p:cond delay="0"/>
                                  </p:stCondLst>
                                  <p:childTnLst>
                                    <p:set>
                                      <p:cBhvr>
                                        <p:cTn id="30" dur="1" fill="hold">
                                          <p:stCondLst>
                                            <p:cond delay="0"/>
                                          </p:stCondLst>
                                        </p:cTn>
                                        <p:tgtEl>
                                          <p:spTgt spid="96"/>
                                        </p:tgtEl>
                                        <p:attrNameLst>
                                          <p:attrName>style.visibility</p:attrName>
                                        </p:attrNameLst>
                                      </p:cBhvr>
                                      <p:to>
                                        <p:strVal val="visible"/>
                                      </p:to>
                                    </p:set>
                                    <p:animEffect transition="in" filter="wipe(left)">
                                      <p:cBhvr>
                                        <p:cTn id="31" dur="500"/>
                                        <p:tgtEl>
                                          <p:spTgt spid="96"/>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99"/>
                                        </p:tgtEl>
                                        <p:attrNameLst>
                                          <p:attrName>style.visibility</p:attrName>
                                        </p:attrNameLst>
                                      </p:cBhvr>
                                      <p:to>
                                        <p:strVal val="visible"/>
                                      </p:to>
                                    </p:set>
                                    <p:animEffect transition="in" filter="fade">
                                      <p:cBhvr>
                                        <p:cTn id="35" dur="500"/>
                                        <p:tgtEl>
                                          <p:spTgt spid="9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00"/>
                                        </p:tgtEl>
                                        <p:attrNameLst>
                                          <p:attrName>style.visibility</p:attrName>
                                        </p:attrNameLst>
                                      </p:cBhvr>
                                      <p:to>
                                        <p:strVal val="visible"/>
                                      </p:to>
                                    </p:set>
                                    <p:animEffect transition="in" filter="fade">
                                      <p:cBhvr>
                                        <p:cTn id="38" dur="500"/>
                                        <p:tgtEl>
                                          <p:spTgt spid="100"/>
                                        </p:tgtEl>
                                      </p:cBhvr>
                                    </p:animEffect>
                                  </p:childTnLst>
                                </p:cTn>
                              </p:par>
                            </p:childTnLst>
                          </p:cTn>
                        </p:par>
                        <p:par>
                          <p:cTn id="39" fill="hold">
                            <p:stCondLst>
                              <p:cond delay="1500"/>
                            </p:stCondLst>
                            <p:childTnLst>
                              <p:par>
                                <p:cTn id="40" presetID="2" presetClass="entr" presetSubtype="8" fill="hold" grpId="0" nodeType="afterEffect">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cBhvr>
                                        <p:cTn id="42" dur="500" fill="hold"/>
                                        <p:tgtEl>
                                          <p:spTgt spid="91"/>
                                        </p:tgtEl>
                                        <p:attrNameLst>
                                          <p:attrName>ppt_x</p:attrName>
                                        </p:attrNameLst>
                                      </p:cBhvr>
                                      <p:tavLst>
                                        <p:tav tm="0">
                                          <p:val>
                                            <p:strVal val="0-#ppt_w/2"/>
                                          </p:val>
                                        </p:tav>
                                        <p:tav tm="100000">
                                          <p:val>
                                            <p:strVal val="#ppt_x"/>
                                          </p:val>
                                        </p:tav>
                                      </p:tavLst>
                                    </p:anim>
                                    <p:anim calcmode="lin" valueType="num">
                                      <p:cBhvr>
                                        <p:cTn id="43" dur="500" fill="hold"/>
                                        <p:tgtEl>
                                          <p:spTgt spid="91"/>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54"/>
                                        </p:tgtEl>
                                        <p:attrNameLst>
                                          <p:attrName>style.visibility</p:attrName>
                                        </p:attrNameLst>
                                      </p:cBhvr>
                                      <p:to>
                                        <p:strVal val="visible"/>
                                      </p:to>
                                    </p:set>
                                    <p:anim calcmode="lin" valueType="num">
                                      <p:cBhvr additive="base">
                                        <p:cTn id="46" dur="500" fill="hold"/>
                                        <p:tgtEl>
                                          <p:spTgt spid="54"/>
                                        </p:tgtEl>
                                        <p:attrNameLst>
                                          <p:attrName>ppt_x</p:attrName>
                                        </p:attrNameLst>
                                      </p:cBhvr>
                                      <p:tavLst>
                                        <p:tav tm="0">
                                          <p:val>
                                            <p:strVal val="0-#ppt_w/2"/>
                                          </p:val>
                                        </p:tav>
                                        <p:tav tm="100000">
                                          <p:val>
                                            <p:strVal val="#ppt_x"/>
                                          </p:val>
                                        </p:tav>
                                      </p:tavLst>
                                    </p:anim>
                                    <p:anim calcmode="lin" valueType="num">
                                      <p:cBhvr additive="base">
                                        <p:cTn id="47" dur="500" fill="hold"/>
                                        <p:tgtEl>
                                          <p:spTgt spid="54"/>
                                        </p:tgtEl>
                                        <p:attrNameLst>
                                          <p:attrName>ppt_y</p:attrName>
                                        </p:attrNameLst>
                                      </p:cBhvr>
                                      <p:tavLst>
                                        <p:tav tm="0">
                                          <p:val>
                                            <p:strVal val="#ppt_y"/>
                                          </p:val>
                                        </p:tav>
                                        <p:tav tm="100000">
                                          <p:val>
                                            <p:strVal val="#ppt_y"/>
                                          </p:val>
                                        </p:tav>
                                      </p:tavLst>
                                    </p:anim>
                                  </p:childTnLst>
                                </p:cTn>
                              </p:par>
                              <p:par>
                                <p:cTn id="48" presetID="2" presetClass="entr" presetSubtype="8" fill="hold" nodeType="withEffect">
                                  <p:stCondLst>
                                    <p:cond delay="0"/>
                                  </p:stCondLst>
                                  <p:childTnLst>
                                    <p:set>
                                      <p:cBhvr>
                                        <p:cTn id="49" dur="1" fill="hold">
                                          <p:stCondLst>
                                            <p:cond delay="0"/>
                                          </p:stCondLst>
                                        </p:cTn>
                                        <p:tgtEl>
                                          <p:spTgt spid="69"/>
                                        </p:tgtEl>
                                        <p:attrNameLst>
                                          <p:attrName>style.visibility</p:attrName>
                                        </p:attrNameLst>
                                      </p:cBhvr>
                                      <p:to>
                                        <p:strVal val="visible"/>
                                      </p:to>
                                    </p:set>
                                    <p:anim calcmode="lin" valueType="num">
                                      <p:cBhvr additive="base">
                                        <p:cTn id="50" dur="500" fill="hold"/>
                                        <p:tgtEl>
                                          <p:spTgt spid="69"/>
                                        </p:tgtEl>
                                        <p:attrNameLst>
                                          <p:attrName>ppt_x</p:attrName>
                                        </p:attrNameLst>
                                      </p:cBhvr>
                                      <p:tavLst>
                                        <p:tav tm="0">
                                          <p:val>
                                            <p:strVal val="0-#ppt_w/2"/>
                                          </p:val>
                                        </p:tav>
                                        <p:tav tm="100000">
                                          <p:val>
                                            <p:strVal val="#ppt_x"/>
                                          </p:val>
                                        </p:tav>
                                      </p:tavLst>
                                    </p:anim>
                                    <p:anim calcmode="lin" valueType="num">
                                      <p:cBhvr additive="base">
                                        <p:cTn id="51" dur="500" fill="hold"/>
                                        <p:tgtEl>
                                          <p:spTgt spid="69"/>
                                        </p:tgtEl>
                                        <p:attrNameLst>
                                          <p:attrName>ppt_y</p:attrName>
                                        </p:attrNameLst>
                                      </p:cBhvr>
                                      <p:tavLst>
                                        <p:tav tm="0">
                                          <p:val>
                                            <p:strVal val="#ppt_y"/>
                                          </p:val>
                                        </p:tav>
                                        <p:tav tm="100000">
                                          <p:val>
                                            <p:strVal val="#ppt_y"/>
                                          </p:val>
                                        </p:tav>
                                      </p:tavLst>
                                    </p:anim>
                                  </p:childTnLst>
                                </p:cTn>
                              </p:par>
                              <p:par>
                                <p:cTn id="52" presetID="2" presetClass="entr" presetSubtype="8" fill="hold" nodeType="with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additive="base">
                                        <p:cTn id="54" dur="500" fill="hold"/>
                                        <p:tgtEl>
                                          <p:spTgt spid="66"/>
                                        </p:tgtEl>
                                        <p:attrNameLst>
                                          <p:attrName>ppt_x</p:attrName>
                                        </p:attrNameLst>
                                      </p:cBhvr>
                                      <p:tavLst>
                                        <p:tav tm="0">
                                          <p:val>
                                            <p:strVal val="0-#ppt_w/2"/>
                                          </p:val>
                                        </p:tav>
                                        <p:tav tm="100000">
                                          <p:val>
                                            <p:strVal val="#ppt_x"/>
                                          </p:val>
                                        </p:tav>
                                      </p:tavLst>
                                    </p:anim>
                                    <p:anim calcmode="lin" valueType="num">
                                      <p:cBhvr additive="base">
                                        <p:cTn id="55" dur="500" fill="hold"/>
                                        <p:tgtEl>
                                          <p:spTgt spid="66"/>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63"/>
                                        </p:tgtEl>
                                        <p:attrNameLst>
                                          <p:attrName>style.visibility</p:attrName>
                                        </p:attrNameLst>
                                      </p:cBhvr>
                                      <p:to>
                                        <p:strVal val="visible"/>
                                      </p:to>
                                    </p:set>
                                    <p:anim calcmode="lin" valueType="num">
                                      <p:cBhvr additive="base">
                                        <p:cTn id="58" dur="500" fill="hold"/>
                                        <p:tgtEl>
                                          <p:spTgt spid="63"/>
                                        </p:tgtEl>
                                        <p:attrNameLst>
                                          <p:attrName>ppt_x</p:attrName>
                                        </p:attrNameLst>
                                      </p:cBhvr>
                                      <p:tavLst>
                                        <p:tav tm="0">
                                          <p:val>
                                            <p:strVal val="1+#ppt_w/2"/>
                                          </p:val>
                                        </p:tav>
                                        <p:tav tm="100000">
                                          <p:val>
                                            <p:strVal val="#ppt_x"/>
                                          </p:val>
                                        </p:tav>
                                      </p:tavLst>
                                    </p:anim>
                                    <p:anim calcmode="lin" valueType="num">
                                      <p:cBhvr additive="base">
                                        <p:cTn id="59" dur="500" fill="hold"/>
                                        <p:tgtEl>
                                          <p:spTgt spid="63"/>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0"/>
                                  </p:stCondLst>
                                  <p:childTnLst>
                                    <p:set>
                                      <p:cBhvr>
                                        <p:cTn id="61" dur="1" fill="hold">
                                          <p:stCondLst>
                                            <p:cond delay="0"/>
                                          </p:stCondLst>
                                        </p:cTn>
                                        <p:tgtEl>
                                          <p:spTgt spid="60"/>
                                        </p:tgtEl>
                                        <p:attrNameLst>
                                          <p:attrName>style.visibility</p:attrName>
                                        </p:attrNameLst>
                                      </p:cBhvr>
                                      <p:to>
                                        <p:strVal val="visible"/>
                                      </p:to>
                                    </p:set>
                                    <p:anim calcmode="lin" valueType="num">
                                      <p:cBhvr additive="base">
                                        <p:cTn id="62" dur="500" fill="hold"/>
                                        <p:tgtEl>
                                          <p:spTgt spid="60"/>
                                        </p:tgtEl>
                                        <p:attrNameLst>
                                          <p:attrName>ppt_x</p:attrName>
                                        </p:attrNameLst>
                                      </p:cBhvr>
                                      <p:tavLst>
                                        <p:tav tm="0">
                                          <p:val>
                                            <p:strVal val="1+#ppt_w/2"/>
                                          </p:val>
                                        </p:tav>
                                        <p:tav tm="100000">
                                          <p:val>
                                            <p:strVal val="#ppt_x"/>
                                          </p:val>
                                        </p:tav>
                                      </p:tavLst>
                                    </p:anim>
                                    <p:anim calcmode="lin" valueType="num">
                                      <p:cBhvr additive="base">
                                        <p:cTn id="63" dur="500" fill="hold"/>
                                        <p:tgtEl>
                                          <p:spTgt spid="60"/>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0"/>
                                  </p:stCondLst>
                                  <p:childTnLst>
                                    <p:set>
                                      <p:cBhvr>
                                        <p:cTn id="65" dur="1" fill="hold">
                                          <p:stCondLst>
                                            <p:cond delay="0"/>
                                          </p:stCondLst>
                                        </p:cTn>
                                        <p:tgtEl>
                                          <p:spTgt spid="57"/>
                                        </p:tgtEl>
                                        <p:attrNameLst>
                                          <p:attrName>style.visibility</p:attrName>
                                        </p:attrNameLst>
                                      </p:cBhvr>
                                      <p:to>
                                        <p:strVal val="visible"/>
                                      </p:to>
                                    </p:set>
                                    <p:anim calcmode="lin" valueType="num">
                                      <p:cBhvr additive="base">
                                        <p:cTn id="66" dur="500" fill="hold"/>
                                        <p:tgtEl>
                                          <p:spTgt spid="57"/>
                                        </p:tgtEl>
                                        <p:attrNameLst>
                                          <p:attrName>ppt_x</p:attrName>
                                        </p:attrNameLst>
                                      </p:cBhvr>
                                      <p:tavLst>
                                        <p:tav tm="0">
                                          <p:val>
                                            <p:strVal val="1+#ppt_w/2"/>
                                          </p:val>
                                        </p:tav>
                                        <p:tav tm="100000">
                                          <p:val>
                                            <p:strVal val="#ppt_x"/>
                                          </p:val>
                                        </p:tav>
                                      </p:tavLst>
                                    </p:anim>
                                    <p:anim calcmode="lin" valueType="num">
                                      <p:cBhvr additive="base">
                                        <p:cTn id="67" dur="500" fill="hold"/>
                                        <p:tgtEl>
                                          <p:spTgt spid="57"/>
                                        </p:tgtEl>
                                        <p:attrNameLst>
                                          <p:attrName>ppt_y</p:attrName>
                                        </p:attrNameLst>
                                      </p:cBhvr>
                                      <p:tavLst>
                                        <p:tav tm="0">
                                          <p:val>
                                            <p:strVal val="#ppt_y"/>
                                          </p:val>
                                        </p:tav>
                                        <p:tav tm="100000">
                                          <p:val>
                                            <p:strVal val="#ppt_y"/>
                                          </p:val>
                                        </p:tav>
                                      </p:tavLst>
                                    </p:anim>
                                  </p:childTnLst>
                                </p:cTn>
                              </p:par>
                            </p:childTnLst>
                          </p:cTn>
                        </p:par>
                        <p:par>
                          <p:cTn id="68" fill="hold">
                            <p:stCondLst>
                              <p:cond delay="2000"/>
                            </p:stCondLst>
                            <p:childTnLst>
                              <p:par>
                                <p:cTn id="69" presetID="42" presetClass="entr" presetSubtype="0"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1000"/>
                                        <p:tgtEl>
                                          <p:spTgt spid="38"/>
                                        </p:tgtEl>
                                      </p:cBhvr>
                                    </p:animEffect>
                                    <p:anim calcmode="lin" valueType="num">
                                      <p:cBhvr>
                                        <p:cTn id="72" dur="1000" fill="hold"/>
                                        <p:tgtEl>
                                          <p:spTgt spid="38"/>
                                        </p:tgtEl>
                                        <p:attrNameLst>
                                          <p:attrName>ppt_x</p:attrName>
                                        </p:attrNameLst>
                                      </p:cBhvr>
                                      <p:tavLst>
                                        <p:tav tm="0">
                                          <p:val>
                                            <p:strVal val="#ppt_x"/>
                                          </p:val>
                                        </p:tav>
                                        <p:tav tm="100000">
                                          <p:val>
                                            <p:strVal val="#ppt_x"/>
                                          </p:val>
                                        </p:tav>
                                      </p:tavLst>
                                    </p:anim>
                                    <p:anim calcmode="lin" valueType="num">
                                      <p:cBhvr>
                                        <p:cTn id="73" dur="1000" fill="hold"/>
                                        <p:tgtEl>
                                          <p:spTgt spid="3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fade">
                                      <p:cBhvr>
                                        <p:cTn id="76" dur="1000"/>
                                        <p:tgtEl>
                                          <p:spTgt spid="39"/>
                                        </p:tgtEl>
                                      </p:cBhvr>
                                    </p:animEffect>
                                    <p:anim calcmode="lin" valueType="num">
                                      <p:cBhvr>
                                        <p:cTn id="77" dur="1000" fill="hold"/>
                                        <p:tgtEl>
                                          <p:spTgt spid="39"/>
                                        </p:tgtEl>
                                        <p:attrNameLst>
                                          <p:attrName>ppt_x</p:attrName>
                                        </p:attrNameLst>
                                      </p:cBhvr>
                                      <p:tavLst>
                                        <p:tav tm="0">
                                          <p:val>
                                            <p:strVal val="#ppt_x"/>
                                          </p:val>
                                        </p:tav>
                                        <p:tav tm="100000">
                                          <p:val>
                                            <p:strVal val="#ppt_x"/>
                                          </p:val>
                                        </p:tav>
                                      </p:tavLst>
                                    </p:anim>
                                    <p:anim calcmode="lin" valueType="num">
                                      <p:cBhvr>
                                        <p:cTn id="78" dur="1000" fill="hold"/>
                                        <p:tgtEl>
                                          <p:spTgt spid="39"/>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1000"/>
                                        <p:tgtEl>
                                          <p:spTgt spid="40"/>
                                        </p:tgtEl>
                                      </p:cBhvr>
                                    </p:animEffect>
                                    <p:anim calcmode="lin" valueType="num">
                                      <p:cBhvr>
                                        <p:cTn id="82" dur="1000" fill="hold"/>
                                        <p:tgtEl>
                                          <p:spTgt spid="40"/>
                                        </p:tgtEl>
                                        <p:attrNameLst>
                                          <p:attrName>ppt_x</p:attrName>
                                        </p:attrNameLst>
                                      </p:cBhvr>
                                      <p:tavLst>
                                        <p:tav tm="0">
                                          <p:val>
                                            <p:strVal val="#ppt_x"/>
                                          </p:val>
                                        </p:tav>
                                        <p:tav tm="100000">
                                          <p:val>
                                            <p:strVal val="#ppt_x"/>
                                          </p:val>
                                        </p:tav>
                                      </p:tavLst>
                                    </p:anim>
                                    <p:anim calcmode="lin" valueType="num">
                                      <p:cBhvr>
                                        <p:cTn id="83" dur="1000" fill="hold"/>
                                        <p:tgtEl>
                                          <p:spTgt spid="40"/>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1000"/>
                                        <p:tgtEl>
                                          <p:spTgt spid="41"/>
                                        </p:tgtEl>
                                      </p:cBhvr>
                                    </p:animEffect>
                                    <p:anim calcmode="lin" valueType="num">
                                      <p:cBhvr>
                                        <p:cTn id="87" dur="1000" fill="hold"/>
                                        <p:tgtEl>
                                          <p:spTgt spid="41"/>
                                        </p:tgtEl>
                                        <p:attrNameLst>
                                          <p:attrName>ppt_x</p:attrName>
                                        </p:attrNameLst>
                                      </p:cBhvr>
                                      <p:tavLst>
                                        <p:tav tm="0">
                                          <p:val>
                                            <p:strVal val="#ppt_x"/>
                                          </p:val>
                                        </p:tav>
                                        <p:tav tm="100000">
                                          <p:val>
                                            <p:strVal val="#ppt_x"/>
                                          </p:val>
                                        </p:tav>
                                      </p:tavLst>
                                    </p:anim>
                                    <p:anim calcmode="lin" valueType="num">
                                      <p:cBhvr>
                                        <p:cTn id="88" dur="1000" fill="hold"/>
                                        <p:tgtEl>
                                          <p:spTgt spid="41"/>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0"/>
                                  </p:stCondLst>
                                  <p:childTnLst>
                                    <p:set>
                                      <p:cBhvr>
                                        <p:cTn id="95" dur="1" fill="hold">
                                          <p:stCondLst>
                                            <p:cond delay="0"/>
                                          </p:stCondLst>
                                        </p:cTn>
                                        <p:tgtEl>
                                          <p:spTgt spid="43"/>
                                        </p:tgtEl>
                                        <p:attrNameLst>
                                          <p:attrName>style.visibility</p:attrName>
                                        </p:attrNameLst>
                                      </p:cBhvr>
                                      <p:to>
                                        <p:strVal val="visible"/>
                                      </p:to>
                                    </p:set>
                                    <p:animEffect transition="in" filter="fade">
                                      <p:cBhvr>
                                        <p:cTn id="96" dur="1000"/>
                                        <p:tgtEl>
                                          <p:spTgt spid="43"/>
                                        </p:tgtEl>
                                      </p:cBhvr>
                                    </p:animEffect>
                                    <p:anim calcmode="lin" valueType="num">
                                      <p:cBhvr>
                                        <p:cTn id="97" dur="1000" fill="hold"/>
                                        <p:tgtEl>
                                          <p:spTgt spid="43"/>
                                        </p:tgtEl>
                                        <p:attrNameLst>
                                          <p:attrName>ppt_x</p:attrName>
                                        </p:attrNameLst>
                                      </p:cBhvr>
                                      <p:tavLst>
                                        <p:tav tm="0">
                                          <p:val>
                                            <p:strVal val="#ppt_x"/>
                                          </p:val>
                                        </p:tav>
                                        <p:tav tm="100000">
                                          <p:val>
                                            <p:strVal val="#ppt_x"/>
                                          </p:val>
                                        </p:tav>
                                      </p:tavLst>
                                    </p:anim>
                                    <p:anim calcmode="lin" valueType="num">
                                      <p:cBhvr>
                                        <p:cTn id="98" dur="1000" fill="hold"/>
                                        <p:tgtEl>
                                          <p:spTgt spid="43"/>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fade">
                                      <p:cBhvr>
                                        <p:cTn id="101" dur="1000"/>
                                        <p:tgtEl>
                                          <p:spTgt spid="44"/>
                                        </p:tgtEl>
                                      </p:cBhvr>
                                    </p:animEffect>
                                    <p:anim calcmode="lin" valueType="num">
                                      <p:cBhvr>
                                        <p:cTn id="102" dur="1000" fill="hold"/>
                                        <p:tgtEl>
                                          <p:spTgt spid="44"/>
                                        </p:tgtEl>
                                        <p:attrNameLst>
                                          <p:attrName>ppt_x</p:attrName>
                                        </p:attrNameLst>
                                      </p:cBhvr>
                                      <p:tavLst>
                                        <p:tav tm="0">
                                          <p:val>
                                            <p:strVal val="#ppt_x"/>
                                          </p:val>
                                        </p:tav>
                                        <p:tav tm="100000">
                                          <p:val>
                                            <p:strVal val="#ppt_x"/>
                                          </p:val>
                                        </p:tav>
                                      </p:tavLst>
                                    </p:anim>
                                    <p:anim calcmode="lin" valueType="num">
                                      <p:cBhvr>
                                        <p:cTn id="103" dur="1000" fill="hold"/>
                                        <p:tgtEl>
                                          <p:spTgt spid="44"/>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45"/>
                                        </p:tgtEl>
                                        <p:attrNameLst>
                                          <p:attrName>style.visibility</p:attrName>
                                        </p:attrNameLst>
                                      </p:cBhvr>
                                      <p:to>
                                        <p:strVal val="visible"/>
                                      </p:to>
                                    </p:set>
                                    <p:animEffect transition="in" filter="fade">
                                      <p:cBhvr>
                                        <p:cTn id="106" dur="1000"/>
                                        <p:tgtEl>
                                          <p:spTgt spid="45"/>
                                        </p:tgtEl>
                                      </p:cBhvr>
                                    </p:animEffect>
                                    <p:anim calcmode="lin" valueType="num">
                                      <p:cBhvr>
                                        <p:cTn id="107" dur="1000" fill="hold"/>
                                        <p:tgtEl>
                                          <p:spTgt spid="45"/>
                                        </p:tgtEl>
                                        <p:attrNameLst>
                                          <p:attrName>ppt_x</p:attrName>
                                        </p:attrNameLst>
                                      </p:cBhvr>
                                      <p:tavLst>
                                        <p:tav tm="0">
                                          <p:val>
                                            <p:strVal val="#ppt_x"/>
                                          </p:val>
                                        </p:tav>
                                        <p:tav tm="100000">
                                          <p:val>
                                            <p:strVal val="#ppt_x"/>
                                          </p:val>
                                        </p:tav>
                                      </p:tavLst>
                                    </p:anim>
                                    <p:anim calcmode="lin" valueType="num">
                                      <p:cBhvr>
                                        <p:cTn id="108" dur="1000" fill="hold"/>
                                        <p:tgtEl>
                                          <p:spTgt spid="45"/>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46"/>
                                        </p:tgtEl>
                                        <p:attrNameLst>
                                          <p:attrName>style.visibility</p:attrName>
                                        </p:attrNameLst>
                                      </p:cBhvr>
                                      <p:to>
                                        <p:strVal val="visible"/>
                                      </p:to>
                                    </p:set>
                                    <p:animEffect transition="in" filter="fade">
                                      <p:cBhvr>
                                        <p:cTn id="111" dur="1000"/>
                                        <p:tgtEl>
                                          <p:spTgt spid="46"/>
                                        </p:tgtEl>
                                      </p:cBhvr>
                                    </p:animEffect>
                                    <p:anim calcmode="lin" valueType="num">
                                      <p:cBhvr>
                                        <p:cTn id="112" dur="1000" fill="hold"/>
                                        <p:tgtEl>
                                          <p:spTgt spid="46"/>
                                        </p:tgtEl>
                                        <p:attrNameLst>
                                          <p:attrName>ppt_x</p:attrName>
                                        </p:attrNameLst>
                                      </p:cBhvr>
                                      <p:tavLst>
                                        <p:tav tm="0">
                                          <p:val>
                                            <p:strVal val="#ppt_x"/>
                                          </p:val>
                                        </p:tav>
                                        <p:tav tm="100000">
                                          <p:val>
                                            <p:strVal val="#ppt_x"/>
                                          </p:val>
                                        </p:tav>
                                      </p:tavLst>
                                    </p:anim>
                                    <p:anim calcmode="lin" valueType="num">
                                      <p:cBhvr>
                                        <p:cTn id="113" dur="1000" fill="hold"/>
                                        <p:tgtEl>
                                          <p:spTgt spid="46"/>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47"/>
                                        </p:tgtEl>
                                        <p:attrNameLst>
                                          <p:attrName>style.visibility</p:attrName>
                                        </p:attrNameLst>
                                      </p:cBhvr>
                                      <p:to>
                                        <p:strVal val="visible"/>
                                      </p:to>
                                    </p:set>
                                    <p:animEffect transition="in" filter="fade">
                                      <p:cBhvr>
                                        <p:cTn id="116" dur="1000"/>
                                        <p:tgtEl>
                                          <p:spTgt spid="47"/>
                                        </p:tgtEl>
                                      </p:cBhvr>
                                    </p:animEffect>
                                    <p:anim calcmode="lin" valueType="num">
                                      <p:cBhvr>
                                        <p:cTn id="117" dur="1000" fill="hold"/>
                                        <p:tgtEl>
                                          <p:spTgt spid="47"/>
                                        </p:tgtEl>
                                        <p:attrNameLst>
                                          <p:attrName>ppt_x</p:attrName>
                                        </p:attrNameLst>
                                      </p:cBhvr>
                                      <p:tavLst>
                                        <p:tav tm="0">
                                          <p:val>
                                            <p:strVal val="#ppt_x"/>
                                          </p:val>
                                        </p:tav>
                                        <p:tav tm="100000">
                                          <p:val>
                                            <p:strVal val="#ppt_x"/>
                                          </p:val>
                                        </p:tav>
                                      </p:tavLst>
                                    </p:anim>
                                    <p:anim calcmode="lin" valueType="num">
                                      <p:cBhvr>
                                        <p:cTn id="118" dur="1000" fill="hold"/>
                                        <p:tgtEl>
                                          <p:spTgt spid="47"/>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48"/>
                                        </p:tgtEl>
                                        <p:attrNameLst>
                                          <p:attrName>style.visibility</p:attrName>
                                        </p:attrNameLst>
                                      </p:cBhvr>
                                      <p:to>
                                        <p:strVal val="visible"/>
                                      </p:to>
                                    </p:set>
                                    <p:animEffect transition="in" filter="fade">
                                      <p:cBhvr>
                                        <p:cTn id="121" dur="1000"/>
                                        <p:tgtEl>
                                          <p:spTgt spid="48"/>
                                        </p:tgtEl>
                                      </p:cBhvr>
                                    </p:animEffect>
                                    <p:anim calcmode="lin" valueType="num">
                                      <p:cBhvr>
                                        <p:cTn id="122" dur="1000" fill="hold"/>
                                        <p:tgtEl>
                                          <p:spTgt spid="48"/>
                                        </p:tgtEl>
                                        <p:attrNameLst>
                                          <p:attrName>ppt_x</p:attrName>
                                        </p:attrNameLst>
                                      </p:cBhvr>
                                      <p:tavLst>
                                        <p:tav tm="0">
                                          <p:val>
                                            <p:strVal val="#ppt_x"/>
                                          </p:val>
                                        </p:tav>
                                        <p:tav tm="100000">
                                          <p:val>
                                            <p:strVal val="#ppt_x"/>
                                          </p:val>
                                        </p:tav>
                                      </p:tavLst>
                                    </p:anim>
                                    <p:anim calcmode="lin" valueType="num">
                                      <p:cBhvr>
                                        <p:cTn id="123" dur="1000" fill="hold"/>
                                        <p:tgtEl>
                                          <p:spTgt spid="48"/>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49"/>
                                        </p:tgtEl>
                                        <p:attrNameLst>
                                          <p:attrName>style.visibility</p:attrName>
                                        </p:attrNameLst>
                                      </p:cBhvr>
                                      <p:to>
                                        <p:strVal val="visible"/>
                                      </p:to>
                                    </p:set>
                                    <p:animEffect transition="in" filter="fade">
                                      <p:cBhvr>
                                        <p:cTn id="126" dur="1000"/>
                                        <p:tgtEl>
                                          <p:spTgt spid="49"/>
                                        </p:tgtEl>
                                      </p:cBhvr>
                                    </p:animEffect>
                                    <p:anim calcmode="lin" valueType="num">
                                      <p:cBhvr>
                                        <p:cTn id="127" dur="1000" fill="hold"/>
                                        <p:tgtEl>
                                          <p:spTgt spid="49"/>
                                        </p:tgtEl>
                                        <p:attrNameLst>
                                          <p:attrName>ppt_x</p:attrName>
                                        </p:attrNameLst>
                                      </p:cBhvr>
                                      <p:tavLst>
                                        <p:tav tm="0">
                                          <p:val>
                                            <p:strVal val="#ppt_x"/>
                                          </p:val>
                                        </p:tav>
                                        <p:tav tm="100000">
                                          <p:val>
                                            <p:strVal val="#ppt_x"/>
                                          </p:val>
                                        </p:tav>
                                      </p:tavLst>
                                    </p:anim>
                                    <p:anim calcmode="lin" valueType="num">
                                      <p:cBhvr>
                                        <p:cTn id="128" dur="1000" fill="hold"/>
                                        <p:tgtEl>
                                          <p:spTgt spid="49"/>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50"/>
                                        </p:tgtEl>
                                        <p:attrNameLst>
                                          <p:attrName>style.visibility</p:attrName>
                                        </p:attrNameLst>
                                      </p:cBhvr>
                                      <p:to>
                                        <p:strVal val="visible"/>
                                      </p:to>
                                    </p:set>
                                    <p:animEffect transition="in" filter="fade">
                                      <p:cBhvr>
                                        <p:cTn id="131" dur="1000"/>
                                        <p:tgtEl>
                                          <p:spTgt spid="50"/>
                                        </p:tgtEl>
                                      </p:cBhvr>
                                    </p:animEffect>
                                    <p:anim calcmode="lin" valueType="num">
                                      <p:cBhvr>
                                        <p:cTn id="132" dur="1000" fill="hold"/>
                                        <p:tgtEl>
                                          <p:spTgt spid="50"/>
                                        </p:tgtEl>
                                        <p:attrNameLst>
                                          <p:attrName>ppt_x</p:attrName>
                                        </p:attrNameLst>
                                      </p:cBhvr>
                                      <p:tavLst>
                                        <p:tav tm="0">
                                          <p:val>
                                            <p:strVal val="#ppt_x"/>
                                          </p:val>
                                        </p:tav>
                                        <p:tav tm="100000">
                                          <p:val>
                                            <p:strVal val="#ppt_x"/>
                                          </p:val>
                                        </p:tav>
                                      </p:tavLst>
                                    </p:anim>
                                    <p:anim calcmode="lin" valueType="num">
                                      <p:cBhvr>
                                        <p:cTn id="133" dur="1000" fill="hold"/>
                                        <p:tgtEl>
                                          <p:spTgt spid="50"/>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51"/>
                                        </p:tgtEl>
                                        <p:attrNameLst>
                                          <p:attrName>style.visibility</p:attrName>
                                        </p:attrNameLst>
                                      </p:cBhvr>
                                      <p:to>
                                        <p:strVal val="visible"/>
                                      </p:to>
                                    </p:set>
                                    <p:animEffect transition="in" filter="fade">
                                      <p:cBhvr>
                                        <p:cTn id="136" dur="1000"/>
                                        <p:tgtEl>
                                          <p:spTgt spid="51"/>
                                        </p:tgtEl>
                                      </p:cBhvr>
                                    </p:animEffect>
                                    <p:anim calcmode="lin" valueType="num">
                                      <p:cBhvr>
                                        <p:cTn id="137" dur="1000" fill="hold"/>
                                        <p:tgtEl>
                                          <p:spTgt spid="51"/>
                                        </p:tgtEl>
                                        <p:attrNameLst>
                                          <p:attrName>ppt_x</p:attrName>
                                        </p:attrNameLst>
                                      </p:cBhvr>
                                      <p:tavLst>
                                        <p:tav tm="0">
                                          <p:val>
                                            <p:strVal val="#ppt_x"/>
                                          </p:val>
                                        </p:tav>
                                        <p:tav tm="100000">
                                          <p:val>
                                            <p:strVal val="#ppt_x"/>
                                          </p:val>
                                        </p:tav>
                                      </p:tavLst>
                                    </p:anim>
                                    <p:anim calcmode="lin" valueType="num">
                                      <p:cBhvr>
                                        <p:cTn id="138" dur="1000" fill="hold"/>
                                        <p:tgtEl>
                                          <p:spTgt spid="51"/>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Effect transition="in" filter="fade">
                                      <p:cBhvr>
                                        <p:cTn id="141" dur="1000"/>
                                        <p:tgtEl>
                                          <p:spTgt spid="52"/>
                                        </p:tgtEl>
                                      </p:cBhvr>
                                    </p:animEffect>
                                    <p:anim calcmode="lin" valueType="num">
                                      <p:cBhvr>
                                        <p:cTn id="142" dur="1000" fill="hold"/>
                                        <p:tgtEl>
                                          <p:spTgt spid="52"/>
                                        </p:tgtEl>
                                        <p:attrNameLst>
                                          <p:attrName>ppt_x</p:attrName>
                                        </p:attrNameLst>
                                      </p:cBhvr>
                                      <p:tavLst>
                                        <p:tav tm="0">
                                          <p:val>
                                            <p:strVal val="#ppt_x"/>
                                          </p:val>
                                        </p:tav>
                                        <p:tav tm="100000">
                                          <p:val>
                                            <p:strVal val="#ppt_x"/>
                                          </p:val>
                                        </p:tav>
                                      </p:tavLst>
                                    </p:anim>
                                    <p:anim calcmode="lin" valueType="num">
                                      <p:cBhvr>
                                        <p:cTn id="143" dur="1000" fill="hold"/>
                                        <p:tgtEl>
                                          <p:spTgt spid="52"/>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53"/>
                                        </p:tgtEl>
                                        <p:attrNameLst>
                                          <p:attrName>style.visibility</p:attrName>
                                        </p:attrNameLst>
                                      </p:cBhvr>
                                      <p:to>
                                        <p:strVal val="visible"/>
                                      </p:to>
                                    </p:set>
                                    <p:animEffect transition="in" filter="fade">
                                      <p:cBhvr>
                                        <p:cTn id="146" dur="1000"/>
                                        <p:tgtEl>
                                          <p:spTgt spid="53"/>
                                        </p:tgtEl>
                                      </p:cBhvr>
                                    </p:animEffect>
                                    <p:anim calcmode="lin" valueType="num">
                                      <p:cBhvr>
                                        <p:cTn id="147" dur="1000" fill="hold"/>
                                        <p:tgtEl>
                                          <p:spTgt spid="53"/>
                                        </p:tgtEl>
                                        <p:attrNameLst>
                                          <p:attrName>ppt_x</p:attrName>
                                        </p:attrNameLst>
                                      </p:cBhvr>
                                      <p:tavLst>
                                        <p:tav tm="0">
                                          <p:val>
                                            <p:strVal val="#ppt_x"/>
                                          </p:val>
                                        </p:tav>
                                        <p:tav tm="100000">
                                          <p:val>
                                            <p:strVal val="#ppt_x"/>
                                          </p:val>
                                        </p:tav>
                                      </p:tavLst>
                                    </p:anim>
                                    <p:anim calcmode="lin" valueType="num">
                                      <p:cBhvr>
                                        <p:cTn id="148" dur="1000" fill="hold"/>
                                        <p:tgtEl>
                                          <p:spTgt spid="53"/>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90"/>
                                        </p:tgtEl>
                                        <p:attrNameLst>
                                          <p:attrName>style.visibility</p:attrName>
                                        </p:attrNameLst>
                                      </p:cBhvr>
                                      <p:to>
                                        <p:strVal val="visible"/>
                                      </p:to>
                                    </p:set>
                                    <p:animEffect transition="in" filter="fade">
                                      <p:cBhvr>
                                        <p:cTn id="151" dur="1000"/>
                                        <p:tgtEl>
                                          <p:spTgt spid="90"/>
                                        </p:tgtEl>
                                      </p:cBhvr>
                                    </p:animEffect>
                                    <p:anim calcmode="lin" valueType="num">
                                      <p:cBhvr>
                                        <p:cTn id="152" dur="1000" fill="hold"/>
                                        <p:tgtEl>
                                          <p:spTgt spid="90"/>
                                        </p:tgtEl>
                                        <p:attrNameLst>
                                          <p:attrName>ppt_x</p:attrName>
                                        </p:attrNameLst>
                                      </p:cBhvr>
                                      <p:tavLst>
                                        <p:tav tm="0">
                                          <p:val>
                                            <p:strVal val="#ppt_x"/>
                                          </p:val>
                                        </p:tav>
                                        <p:tav tm="100000">
                                          <p:val>
                                            <p:strVal val="#ppt_x"/>
                                          </p:val>
                                        </p:tav>
                                      </p:tavLst>
                                    </p:anim>
                                    <p:anim calcmode="lin" valueType="num">
                                      <p:cBhvr>
                                        <p:cTn id="153"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154" fill="hold">
                      <p:stCondLst>
                        <p:cond delay="indefinite"/>
                      </p:stCondLst>
                      <p:childTnLst>
                        <p:par>
                          <p:cTn id="155" fill="hold">
                            <p:stCondLst>
                              <p:cond delay="0"/>
                            </p:stCondLst>
                            <p:childTnLst>
                              <p:par>
                                <p:cTn id="156" presetID="2" presetClass="entr" presetSubtype="4" fill="hold" nodeType="clickEffect">
                                  <p:stCondLst>
                                    <p:cond delay="0"/>
                                  </p:stCondLst>
                                  <p:childTnLst>
                                    <p:set>
                                      <p:cBhvr>
                                        <p:cTn id="157" dur="1" fill="hold">
                                          <p:stCondLst>
                                            <p:cond delay="0"/>
                                          </p:stCondLst>
                                        </p:cTn>
                                        <p:tgtEl>
                                          <p:spTgt spid="2"/>
                                        </p:tgtEl>
                                        <p:attrNameLst>
                                          <p:attrName>style.visibility</p:attrName>
                                        </p:attrNameLst>
                                      </p:cBhvr>
                                      <p:to>
                                        <p:strVal val="visible"/>
                                      </p:to>
                                    </p:set>
                                    <p:anim calcmode="lin" valueType="num">
                                      <p:cBhvr additive="base">
                                        <p:cTn id="158" dur="500" fill="hold"/>
                                        <p:tgtEl>
                                          <p:spTgt spid="2"/>
                                        </p:tgtEl>
                                        <p:attrNameLst>
                                          <p:attrName>ppt_x</p:attrName>
                                        </p:attrNameLst>
                                      </p:cBhvr>
                                      <p:tavLst>
                                        <p:tav tm="0">
                                          <p:val>
                                            <p:strVal val="#ppt_x"/>
                                          </p:val>
                                        </p:tav>
                                        <p:tav tm="100000">
                                          <p:val>
                                            <p:strVal val="#ppt_x"/>
                                          </p:val>
                                        </p:tav>
                                      </p:tavLst>
                                    </p:anim>
                                    <p:anim calcmode="lin" valueType="num">
                                      <p:cBhvr additive="base">
                                        <p:cTn id="15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9" grpId="0" bldLvl="0" animBg="1"/>
      <p:bldP spid="47" grpId="0" bldLvl="0" animBg="1"/>
      <p:bldP spid="48" grpId="0" bldLvl="0" animBg="1"/>
      <p:bldP spid="49" grpId="0" bldLvl="0" animBg="1"/>
      <p:bldP spid="50" grpId="0" bldLvl="0" animBg="1"/>
      <p:bldP spid="51" grpId="0" bldLvl="0" animBg="1"/>
      <p:bldP spid="52" grpId="0" bldLvl="0" animBg="1"/>
      <p:bldP spid="53" grpId="0" bldLvl="0" animBg="1"/>
      <p:bldP spid="90" grpId="0" bldLvl="0" animBg="1"/>
      <p:bldP spid="91" grpId="0" bldLvl="0" animBg="1" autoUpdateAnimBg="0"/>
      <p:bldP spid="92" grpId="0" bldLvl="0" animBg="1"/>
      <p:bldP spid="93" grpId="0" bldLvl="0" animBg="1"/>
      <p:bldP spid="94" grpId="0" bldLvl="0" animBg="1"/>
      <p:bldP spid="95" grpId="0" bldLvl="0" animBg="1"/>
      <p:bldP spid="99" grpId="0"/>
      <p:bldP spid="10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60"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2"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3"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64" name="组合 63"/>
          <p:cNvGrpSpPr/>
          <p:nvPr/>
        </p:nvGrpSpPr>
        <p:grpSpPr>
          <a:xfrm>
            <a:off x="895445" y="142664"/>
            <a:ext cx="3840912" cy="808757"/>
            <a:chOff x="903371" y="249943"/>
            <a:chExt cx="2831223" cy="679699"/>
          </a:xfrm>
        </p:grpSpPr>
        <p:sp>
          <p:nvSpPr>
            <p:cNvPr id="65" name="任意多边形 64"/>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66" name="任意多边形 65"/>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67" name="标题 1"/>
          <p:cNvSpPr txBox="1"/>
          <p:nvPr/>
        </p:nvSpPr>
        <p:spPr>
          <a:xfrm>
            <a:off x="2003094" y="300024"/>
            <a:ext cx="7095588" cy="795095"/>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rgbClr val="3B68A1"/>
                </a:solidFill>
                <a:latin typeface="微软雅黑" panose="020B0503020204020204" pitchFamily="34" charset="-122"/>
                <a:ea typeface="微软雅黑" panose="020B0503020204020204" pitchFamily="34" charset="-122"/>
              </a:rPr>
              <a:t>精准定位文献</a:t>
            </a:r>
            <a:endParaRPr lang="zh-CN" altLang="en-US" sz="2800" b="1" dirty="0">
              <a:solidFill>
                <a:srgbClr val="3B68A1"/>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1356071" y="284685"/>
            <a:ext cx="683260" cy="582295"/>
          </a:xfrm>
          <a:prstGeom prst="rect">
            <a:avLst/>
          </a:prstGeom>
          <a:noFill/>
        </p:spPr>
        <p:txBody>
          <a:bodyPr wrap="none" lIns="91437" tIns="45718" rIns="91437" bIns="45718" rtlCol="0">
            <a:spAutoFit/>
          </a:bodyPr>
          <a:lstStyle/>
          <a:p>
            <a:r>
              <a:rPr lang="en-US" altLang="zh-CN" sz="3200" b="1" dirty="0">
                <a:solidFill>
                  <a:srgbClr val="3B68A1"/>
                </a:solidFill>
                <a:latin typeface="微软雅黑" panose="020B0503020204020204" pitchFamily="34" charset="-122"/>
                <a:ea typeface="微软雅黑" panose="020B0503020204020204" pitchFamily="34" charset="-122"/>
              </a:rPr>
              <a:t>03</a:t>
            </a:r>
            <a:endParaRPr lang="en-US" sz="3200" b="1" dirty="0">
              <a:solidFill>
                <a:srgbClr val="3B68A1"/>
              </a:solidFill>
              <a:latin typeface="微软雅黑" panose="020B0503020204020204" pitchFamily="34" charset="-122"/>
              <a:ea typeface="微软雅黑" panose="020B0503020204020204" pitchFamily="34" charset="-122"/>
            </a:endParaRPr>
          </a:p>
        </p:txBody>
      </p:sp>
      <p:pic>
        <p:nvPicPr>
          <p:cNvPr id="71" name="图片 7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33372" y="1162138"/>
            <a:ext cx="11525250" cy="5331020"/>
          </a:xfrm>
          <a:prstGeom prst="rect">
            <a:avLst/>
          </a:prstGeom>
        </p:spPr>
      </p:pic>
      <p:sp>
        <p:nvSpPr>
          <p:cNvPr id="72" name=" 160"/>
          <p:cNvSpPr/>
          <p:nvPr/>
        </p:nvSpPr>
        <p:spPr>
          <a:xfrm rot="13620000">
            <a:off x="7139093" y="3619288"/>
            <a:ext cx="738293" cy="430953"/>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3B68A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trike="noStrike" noProof="1">
              <a:solidFill>
                <a:srgbClr val="FFFFFF"/>
              </a:solidFill>
            </a:endParaRPr>
          </a:p>
        </p:txBody>
      </p:sp>
      <p:sp>
        <p:nvSpPr>
          <p:cNvPr id="73" name=" 167"/>
          <p:cNvSpPr/>
          <p:nvPr/>
        </p:nvSpPr>
        <p:spPr>
          <a:xfrm>
            <a:off x="4002334" y="2953108"/>
            <a:ext cx="3097107" cy="1176867"/>
          </a:xfrm>
          <a:prstGeom prst="roundRect">
            <a:avLst/>
          </a:prstGeom>
          <a:solidFill>
            <a:srgbClr val="3B68A1"/>
          </a:solidFill>
          <a:ln w="28575" cmpd="dbl">
            <a:noFill/>
            <a:prstDash val="sys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l" eaLnBrk="1" fontAlgn="auto" hangingPunct="1">
              <a:spcBef>
                <a:spcPts val="0"/>
              </a:spcBef>
              <a:spcAft>
                <a:spcPts val="0"/>
              </a:spcAft>
              <a:defRPr/>
            </a:pPr>
            <a:r>
              <a:rPr lang="zh-CN" altLang="en-US" b="1" strike="noStrike" noProof="1">
                <a:solidFill>
                  <a:srgbClr val="FFFFFF"/>
                </a:solidFill>
                <a:latin typeface="微软雅黑" panose="020B0503020204020204" pitchFamily="34" charset="-122"/>
                <a:ea typeface="微软雅黑" panose="020B0503020204020204" pitchFamily="34" charset="-122"/>
              </a:rPr>
              <a:t>海量数据</a:t>
            </a:r>
            <a:endParaRPr lang="zh-CN" altLang="en-US" b="1" strike="noStrike" noProof="1">
              <a:solidFill>
                <a:srgbClr val="FFFFFF"/>
              </a:solidFill>
              <a:latin typeface="微软雅黑" panose="020B0503020204020204" pitchFamily="34" charset="-122"/>
              <a:ea typeface="微软雅黑" panose="020B0503020204020204" pitchFamily="34" charset="-122"/>
            </a:endParaRPr>
          </a:p>
          <a:p>
            <a:pPr algn="l" eaLnBrk="1" fontAlgn="auto" hangingPunct="1">
              <a:spcBef>
                <a:spcPts val="0"/>
              </a:spcBef>
              <a:spcAft>
                <a:spcPts val="0"/>
              </a:spcAft>
              <a:defRPr/>
            </a:pPr>
            <a:r>
              <a:rPr lang="zh-CN" altLang="en-US" b="1" strike="noStrike" noProof="1">
                <a:solidFill>
                  <a:srgbClr val="FFFFFF"/>
                </a:solidFill>
                <a:latin typeface="微软雅黑" panose="020B0503020204020204" pitchFamily="34" charset="-122"/>
                <a:ea typeface="微软雅黑" panose="020B0503020204020204" pitchFamily="34" charset="-122"/>
              </a:rPr>
              <a:t>真的需要全部看完吗？？</a:t>
            </a:r>
            <a:endParaRPr lang="zh-CN" altLang="en-US" b="1" strike="noStrike" noProof="1">
              <a:solidFill>
                <a:srgbClr val="FFFFFF"/>
              </a:solidFill>
              <a:latin typeface="微软雅黑" panose="020B0503020204020204" pitchFamily="34" charset="-122"/>
              <a:ea typeface="微软雅黑" panose="020B0503020204020204" pitchFamily="34" charset="-122"/>
            </a:endParaRPr>
          </a:p>
          <a:p>
            <a:pPr algn="l" eaLnBrk="1" fontAlgn="auto" hangingPunct="1">
              <a:spcBef>
                <a:spcPts val="0"/>
              </a:spcBef>
              <a:spcAft>
                <a:spcPts val="0"/>
              </a:spcAft>
              <a:defRPr/>
            </a:pPr>
            <a:r>
              <a:rPr lang="zh-CN" altLang="en-US" b="1" strike="noStrike" noProof="1">
                <a:solidFill>
                  <a:srgbClr val="FFFFFF"/>
                </a:solidFill>
                <a:latin typeface="微软雅黑" panose="020B0503020204020204" pitchFamily="34" charset="-122"/>
                <a:ea typeface="微软雅黑" panose="020B0503020204020204" pitchFamily="34" charset="-122"/>
              </a:rPr>
              <a:t>真的能检测到我想要的吗？？</a:t>
            </a:r>
            <a:endParaRPr lang="zh-CN" altLang="en-US" b="1" strike="noStrike" noProof="1">
              <a:solidFill>
                <a:srgbClr val="FFFFFF"/>
              </a:solidFill>
              <a:latin typeface="微软雅黑" panose="020B0503020204020204" pitchFamily="34" charset="-122"/>
              <a:ea typeface="微软雅黑" panose="020B0503020204020204" pitchFamily="34" charset="-122"/>
            </a:endParaRPr>
          </a:p>
        </p:txBody>
      </p:sp>
      <p:sp>
        <p:nvSpPr>
          <p:cNvPr id="74" name="矩形 73"/>
          <p:cNvSpPr/>
          <p:nvPr/>
        </p:nvSpPr>
        <p:spPr>
          <a:xfrm>
            <a:off x="7746789" y="3945295"/>
            <a:ext cx="1186656" cy="306401"/>
          </a:xfrm>
          <a:prstGeom prst="rect">
            <a:avLst/>
          </a:prstGeom>
          <a:noFill/>
          <a:ln w="57150">
            <a:solidFill>
              <a:srgbClr val="3B68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9806022" y="3896751"/>
            <a:ext cx="2052600" cy="891957"/>
          </a:xfrm>
          <a:prstGeom prst="rect">
            <a:avLst/>
          </a:prstGeom>
          <a:noFill/>
          <a:ln w="57150">
            <a:solidFill>
              <a:srgbClr val="3B68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9806022" y="4788709"/>
            <a:ext cx="2052600" cy="1391666"/>
          </a:xfrm>
          <a:prstGeom prst="rect">
            <a:avLst/>
          </a:prstGeom>
          <a:noFill/>
          <a:ln w="57150">
            <a:solidFill>
              <a:srgbClr val="3B68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791845" y="3418205"/>
            <a:ext cx="2179320" cy="527050"/>
          </a:xfrm>
          <a:prstGeom prst="rect">
            <a:avLst/>
          </a:prstGeom>
          <a:noFill/>
          <a:ln w="57150">
            <a:solidFill>
              <a:srgbClr val="F79E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 160"/>
          <p:cNvSpPr/>
          <p:nvPr/>
        </p:nvSpPr>
        <p:spPr>
          <a:xfrm rot="5100000">
            <a:off x="1611630" y="3978910"/>
            <a:ext cx="539115" cy="511810"/>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F79E5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trike="noStrike" noProof="1">
              <a:solidFill>
                <a:srgbClr val="FFFFFF"/>
              </a:solidFill>
            </a:endParaRPr>
          </a:p>
        </p:txBody>
      </p:sp>
      <p:sp>
        <p:nvSpPr>
          <p:cNvPr id="5" name=" 167"/>
          <p:cNvSpPr/>
          <p:nvPr/>
        </p:nvSpPr>
        <p:spPr>
          <a:xfrm>
            <a:off x="2259330" y="4197985"/>
            <a:ext cx="2122170" cy="780415"/>
          </a:xfrm>
          <a:prstGeom prst="roundRect">
            <a:avLst/>
          </a:prstGeom>
          <a:solidFill>
            <a:srgbClr val="F79E5A"/>
          </a:solidFill>
          <a:ln w="28575" cmpd="dbl">
            <a:noFill/>
            <a:prstDash val="sys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l" eaLnBrk="1" fontAlgn="auto" hangingPunct="1">
              <a:spcBef>
                <a:spcPts val="0"/>
              </a:spcBef>
              <a:spcAft>
                <a:spcPts val="0"/>
              </a:spcAft>
              <a:defRPr/>
            </a:pPr>
            <a:r>
              <a:rPr lang="zh-CN" altLang="en-US" b="1" smtClean="0">
                <a:solidFill>
                  <a:srgbClr val="FFFFFF"/>
                </a:solidFill>
                <a:latin typeface="微软雅黑" panose="020B0503020204020204" pitchFamily="34" charset="-122"/>
                <a:ea typeface="微软雅黑" panose="020B0503020204020204" pitchFamily="34" charset="-122"/>
                <a:sym typeface="+mn-ea"/>
              </a:rPr>
              <a:t>巧妙利用排序方式</a:t>
            </a:r>
            <a:endParaRPr lang="zh-CN" altLang="en-US" b="1" smtClean="0">
              <a:solidFill>
                <a:srgbClr val="FFFFFF"/>
              </a:solidFill>
              <a:latin typeface="微软雅黑" panose="020B0503020204020204" pitchFamily="34" charset="-122"/>
              <a:ea typeface="微软雅黑" panose="020B0503020204020204" pitchFamily="34" charset="-122"/>
              <a:sym typeface="+mn-ea"/>
            </a:endParaRPr>
          </a:p>
          <a:p>
            <a:pPr algn="l" eaLnBrk="1" fontAlgn="auto" hangingPunct="1">
              <a:spcBef>
                <a:spcPts val="0"/>
              </a:spcBef>
              <a:spcAft>
                <a:spcPts val="0"/>
              </a:spcAft>
              <a:defRPr/>
            </a:pPr>
            <a:r>
              <a:rPr lang="zh-CN" altLang="en-US" b="1" smtClean="0">
                <a:solidFill>
                  <a:srgbClr val="FFFFFF"/>
                </a:solidFill>
                <a:latin typeface="微软雅黑" panose="020B0503020204020204" pitchFamily="34" charset="-122"/>
                <a:ea typeface="微软雅黑" panose="020B0503020204020204" pitchFamily="34" charset="-122"/>
                <a:sym typeface="+mn-ea"/>
              </a:rPr>
              <a:t>获取高质量文献</a:t>
            </a:r>
            <a:endParaRPr lang="zh-CN" altLang="en-US" b="1" strike="noStrike" noProof="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1000">
        <p:fad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60"/>
                                        </p:tgtEl>
                                        <p:attrNameLst>
                                          <p:attrName>r</p:attrName>
                                        </p:attrNameLst>
                                      </p:cBhvr>
                                    </p:animRot>
                                    <p:animRot by="-240000">
                                      <p:cBhvr>
                                        <p:cTn id="7" dur="200" fill="hold">
                                          <p:stCondLst>
                                            <p:cond delay="200"/>
                                          </p:stCondLst>
                                        </p:cTn>
                                        <p:tgtEl>
                                          <p:spTgt spid="60"/>
                                        </p:tgtEl>
                                        <p:attrNameLst>
                                          <p:attrName>r</p:attrName>
                                        </p:attrNameLst>
                                      </p:cBhvr>
                                    </p:animRot>
                                    <p:animRot by="240000">
                                      <p:cBhvr>
                                        <p:cTn id="8" dur="200" fill="hold">
                                          <p:stCondLst>
                                            <p:cond delay="400"/>
                                          </p:stCondLst>
                                        </p:cTn>
                                        <p:tgtEl>
                                          <p:spTgt spid="60"/>
                                        </p:tgtEl>
                                        <p:attrNameLst>
                                          <p:attrName>r</p:attrName>
                                        </p:attrNameLst>
                                      </p:cBhvr>
                                    </p:animRot>
                                    <p:animRot by="-240000">
                                      <p:cBhvr>
                                        <p:cTn id="9" dur="200" fill="hold">
                                          <p:stCondLst>
                                            <p:cond delay="600"/>
                                          </p:stCondLst>
                                        </p:cTn>
                                        <p:tgtEl>
                                          <p:spTgt spid="60"/>
                                        </p:tgtEl>
                                        <p:attrNameLst>
                                          <p:attrName>r</p:attrName>
                                        </p:attrNameLst>
                                      </p:cBhvr>
                                    </p:animRot>
                                    <p:animRot by="120000">
                                      <p:cBhvr>
                                        <p:cTn id="10" dur="200" fill="hold">
                                          <p:stCondLst>
                                            <p:cond delay="800"/>
                                          </p:stCondLst>
                                        </p:cTn>
                                        <p:tgtEl>
                                          <p:spTgt spid="60"/>
                                        </p:tgtEl>
                                        <p:attrNameLst>
                                          <p:attrName>r</p:attrName>
                                        </p:attrNameLst>
                                      </p:cBhvr>
                                    </p:animRot>
                                  </p:childTnLst>
                                </p:cTn>
                              </p:par>
                              <p:par>
                                <p:cTn id="11" presetID="32" presetClass="emph" presetSubtype="0" fill="hold" grpId="0" nodeType="withEffect">
                                  <p:stCondLst>
                                    <p:cond delay="0"/>
                                  </p:stCondLst>
                                  <p:childTnLst>
                                    <p:animRot by="120000">
                                      <p:cBhvr>
                                        <p:cTn id="12" dur="100" fill="hold">
                                          <p:stCondLst>
                                            <p:cond delay="0"/>
                                          </p:stCondLst>
                                        </p:cTn>
                                        <p:tgtEl>
                                          <p:spTgt spid="61"/>
                                        </p:tgtEl>
                                        <p:attrNameLst>
                                          <p:attrName>r</p:attrName>
                                        </p:attrNameLst>
                                      </p:cBhvr>
                                    </p:animRot>
                                    <p:animRot by="-240000">
                                      <p:cBhvr>
                                        <p:cTn id="13" dur="200" fill="hold">
                                          <p:stCondLst>
                                            <p:cond delay="200"/>
                                          </p:stCondLst>
                                        </p:cTn>
                                        <p:tgtEl>
                                          <p:spTgt spid="61"/>
                                        </p:tgtEl>
                                        <p:attrNameLst>
                                          <p:attrName>r</p:attrName>
                                        </p:attrNameLst>
                                      </p:cBhvr>
                                    </p:animRot>
                                    <p:animRot by="240000">
                                      <p:cBhvr>
                                        <p:cTn id="14" dur="200" fill="hold">
                                          <p:stCondLst>
                                            <p:cond delay="400"/>
                                          </p:stCondLst>
                                        </p:cTn>
                                        <p:tgtEl>
                                          <p:spTgt spid="61"/>
                                        </p:tgtEl>
                                        <p:attrNameLst>
                                          <p:attrName>r</p:attrName>
                                        </p:attrNameLst>
                                      </p:cBhvr>
                                    </p:animRot>
                                    <p:animRot by="-240000">
                                      <p:cBhvr>
                                        <p:cTn id="15" dur="200" fill="hold">
                                          <p:stCondLst>
                                            <p:cond delay="600"/>
                                          </p:stCondLst>
                                        </p:cTn>
                                        <p:tgtEl>
                                          <p:spTgt spid="61"/>
                                        </p:tgtEl>
                                        <p:attrNameLst>
                                          <p:attrName>r</p:attrName>
                                        </p:attrNameLst>
                                      </p:cBhvr>
                                    </p:animRot>
                                    <p:animRot by="120000">
                                      <p:cBhvr>
                                        <p:cTn id="16" dur="200" fill="hold">
                                          <p:stCondLst>
                                            <p:cond delay="800"/>
                                          </p:stCondLst>
                                        </p:cTn>
                                        <p:tgtEl>
                                          <p:spTgt spid="61"/>
                                        </p:tgtEl>
                                        <p:attrNameLst>
                                          <p:attrName>r</p:attrName>
                                        </p:attrNameLst>
                                      </p:cBhvr>
                                    </p:animRot>
                                  </p:childTnLst>
                                </p:cTn>
                              </p:par>
                              <p:par>
                                <p:cTn id="17" presetID="32" presetClass="emph" presetSubtype="0" fill="hold" grpId="0" nodeType="withEffect">
                                  <p:stCondLst>
                                    <p:cond delay="0"/>
                                  </p:stCondLst>
                                  <p:childTnLst>
                                    <p:animRot by="120000">
                                      <p:cBhvr>
                                        <p:cTn id="18" dur="100" fill="hold">
                                          <p:stCondLst>
                                            <p:cond delay="0"/>
                                          </p:stCondLst>
                                        </p:cTn>
                                        <p:tgtEl>
                                          <p:spTgt spid="62"/>
                                        </p:tgtEl>
                                        <p:attrNameLst>
                                          <p:attrName>r</p:attrName>
                                        </p:attrNameLst>
                                      </p:cBhvr>
                                    </p:animRot>
                                    <p:animRot by="-240000">
                                      <p:cBhvr>
                                        <p:cTn id="19" dur="200" fill="hold">
                                          <p:stCondLst>
                                            <p:cond delay="200"/>
                                          </p:stCondLst>
                                        </p:cTn>
                                        <p:tgtEl>
                                          <p:spTgt spid="62"/>
                                        </p:tgtEl>
                                        <p:attrNameLst>
                                          <p:attrName>r</p:attrName>
                                        </p:attrNameLst>
                                      </p:cBhvr>
                                    </p:animRot>
                                    <p:animRot by="240000">
                                      <p:cBhvr>
                                        <p:cTn id="20" dur="200" fill="hold">
                                          <p:stCondLst>
                                            <p:cond delay="400"/>
                                          </p:stCondLst>
                                        </p:cTn>
                                        <p:tgtEl>
                                          <p:spTgt spid="62"/>
                                        </p:tgtEl>
                                        <p:attrNameLst>
                                          <p:attrName>r</p:attrName>
                                        </p:attrNameLst>
                                      </p:cBhvr>
                                    </p:animRot>
                                    <p:animRot by="-240000">
                                      <p:cBhvr>
                                        <p:cTn id="21" dur="200" fill="hold">
                                          <p:stCondLst>
                                            <p:cond delay="600"/>
                                          </p:stCondLst>
                                        </p:cTn>
                                        <p:tgtEl>
                                          <p:spTgt spid="62"/>
                                        </p:tgtEl>
                                        <p:attrNameLst>
                                          <p:attrName>r</p:attrName>
                                        </p:attrNameLst>
                                      </p:cBhvr>
                                    </p:animRot>
                                    <p:animRot by="120000">
                                      <p:cBhvr>
                                        <p:cTn id="22" dur="200" fill="hold">
                                          <p:stCondLst>
                                            <p:cond delay="800"/>
                                          </p:stCondLst>
                                        </p:cTn>
                                        <p:tgtEl>
                                          <p:spTgt spid="62"/>
                                        </p:tgtEl>
                                        <p:attrNameLst>
                                          <p:attrName>r</p:attrName>
                                        </p:attrNameLst>
                                      </p:cBhvr>
                                    </p:animRot>
                                  </p:childTnLst>
                                </p:cTn>
                              </p:par>
                              <p:par>
                                <p:cTn id="23" presetID="32" presetClass="emph" presetSubtype="0" fill="hold" grpId="0" nodeType="withEffect">
                                  <p:stCondLst>
                                    <p:cond delay="0"/>
                                  </p:stCondLst>
                                  <p:childTnLst>
                                    <p:animRot by="120000">
                                      <p:cBhvr>
                                        <p:cTn id="24" dur="100" fill="hold">
                                          <p:stCondLst>
                                            <p:cond delay="0"/>
                                          </p:stCondLst>
                                        </p:cTn>
                                        <p:tgtEl>
                                          <p:spTgt spid="63"/>
                                        </p:tgtEl>
                                        <p:attrNameLst>
                                          <p:attrName>r</p:attrName>
                                        </p:attrNameLst>
                                      </p:cBhvr>
                                    </p:animRot>
                                    <p:animRot by="-240000">
                                      <p:cBhvr>
                                        <p:cTn id="25" dur="200" fill="hold">
                                          <p:stCondLst>
                                            <p:cond delay="200"/>
                                          </p:stCondLst>
                                        </p:cTn>
                                        <p:tgtEl>
                                          <p:spTgt spid="63"/>
                                        </p:tgtEl>
                                        <p:attrNameLst>
                                          <p:attrName>r</p:attrName>
                                        </p:attrNameLst>
                                      </p:cBhvr>
                                    </p:animRot>
                                    <p:animRot by="240000">
                                      <p:cBhvr>
                                        <p:cTn id="26" dur="200" fill="hold">
                                          <p:stCondLst>
                                            <p:cond delay="400"/>
                                          </p:stCondLst>
                                        </p:cTn>
                                        <p:tgtEl>
                                          <p:spTgt spid="63"/>
                                        </p:tgtEl>
                                        <p:attrNameLst>
                                          <p:attrName>r</p:attrName>
                                        </p:attrNameLst>
                                      </p:cBhvr>
                                    </p:animRot>
                                    <p:animRot by="-240000">
                                      <p:cBhvr>
                                        <p:cTn id="27" dur="200" fill="hold">
                                          <p:stCondLst>
                                            <p:cond delay="600"/>
                                          </p:stCondLst>
                                        </p:cTn>
                                        <p:tgtEl>
                                          <p:spTgt spid="63"/>
                                        </p:tgtEl>
                                        <p:attrNameLst>
                                          <p:attrName>r</p:attrName>
                                        </p:attrNameLst>
                                      </p:cBhvr>
                                    </p:animRot>
                                    <p:animRot by="120000">
                                      <p:cBhvr>
                                        <p:cTn id="28" dur="200" fill="hold">
                                          <p:stCondLst>
                                            <p:cond delay="800"/>
                                          </p:stCondLst>
                                        </p:cTn>
                                        <p:tgtEl>
                                          <p:spTgt spid="63"/>
                                        </p:tgtEl>
                                        <p:attrNameLst>
                                          <p:attrName>r</p:attrName>
                                        </p:attrNameLst>
                                      </p:cBhvr>
                                    </p:animRot>
                                  </p:childTnLst>
                                </p:cTn>
                              </p:par>
                              <p:par>
                                <p:cTn id="29" presetID="22" presetClass="entr" presetSubtype="8" fill="hold" nodeType="with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wipe(left)">
                                      <p:cBhvr>
                                        <p:cTn id="31" dur="500"/>
                                        <p:tgtEl>
                                          <p:spTgt spid="64"/>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500"/>
                                        <p:tgtEl>
                                          <p:spTgt spid="6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fade">
                                      <p:cBhvr>
                                        <p:cTn id="38" dur="500"/>
                                        <p:tgtEl>
                                          <p:spTgt spid="68"/>
                                        </p:tgtEl>
                                      </p:cBhvr>
                                    </p:animEffect>
                                  </p:childTnLst>
                                </p:cTn>
                              </p:par>
                            </p:childTnLst>
                          </p:cTn>
                        </p:par>
                        <p:par>
                          <p:cTn id="39" fill="hold">
                            <p:stCondLst>
                              <p:cond delay="1500"/>
                            </p:stCondLst>
                            <p:childTnLst>
                              <p:par>
                                <p:cTn id="40" presetID="2" presetClass="entr" presetSubtype="8" fill="hold" grpId="0" nodeType="after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ppt_x</p:attrName>
                                        </p:attrNameLst>
                                      </p:cBhvr>
                                      <p:tavLst>
                                        <p:tav tm="0">
                                          <p:val>
                                            <p:strVal val="0-#ppt_w/2"/>
                                          </p:val>
                                        </p:tav>
                                        <p:tav tm="100000">
                                          <p:val>
                                            <p:strVal val="#ppt_x"/>
                                          </p:val>
                                        </p:tav>
                                      </p:tavLst>
                                    </p:anim>
                                    <p:anim calcmode="lin" valueType="num">
                                      <p:cBhvr>
                                        <p:cTn id="43" dur="500" fill="hold"/>
                                        <p:tgtEl>
                                          <p:spTgt spid="59"/>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3" presetClass="entr" presetSubtype="16" fill="hold" grpId="1" nodeType="afterEffect">
                                  <p:stCondLst>
                                    <p:cond delay="0"/>
                                  </p:stCondLst>
                                  <p:childTnLst>
                                    <p:set>
                                      <p:cBhvr>
                                        <p:cTn id="46" dur="1" fill="hold">
                                          <p:stCondLst>
                                            <p:cond delay="0"/>
                                          </p:stCondLst>
                                        </p:cTn>
                                        <p:tgtEl>
                                          <p:spTgt spid="72"/>
                                        </p:tgtEl>
                                        <p:attrNameLst>
                                          <p:attrName>style.visibility</p:attrName>
                                        </p:attrNameLst>
                                      </p:cBhvr>
                                      <p:to>
                                        <p:strVal val="visible"/>
                                      </p:to>
                                    </p:set>
                                    <p:anim calcmode="lin" valueType="num">
                                      <p:cBhvr>
                                        <p:cTn id="47" dur="500" fill="hold"/>
                                        <p:tgtEl>
                                          <p:spTgt spid="72"/>
                                        </p:tgtEl>
                                        <p:attrNameLst>
                                          <p:attrName>ppt_w</p:attrName>
                                        </p:attrNameLst>
                                      </p:cBhvr>
                                      <p:tavLst>
                                        <p:tav tm="0">
                                          <p:val>
                                            <p:fltVal val="0"/>
                                          </p:val>
                                        </p:tav>
                                        <p:tav tm="100000">
                                          <p:val>
                                            <p:strVal val="#ppt_w"/>
                                          </p:val>
                                        </p:tav>
                                      </p:tavLst>
                                    </p:anim>
                                    <p:anim calcmode="lin" valueType="num">
                                      <p:cBhvr>
                                        <p:cTn id="48" dur="500" fill="hold"/>
                                        <p:tgtEl>
                                          <p:spTgt spid="72"/>
                                        </p:tgtEl>
                                        <p:attrNameLst>
                                          <p:attrName>ppt_h</p:attrName>
                                        </p:attrNameLst>
                                      </p:cBhvr>
                                      <p:tavLst>
                                        <p:tav tm="0">
                                          <p:val>
                                            <p:fltVal val="0"/>
                                          </p:val>
                                        </p:tav>
                                        <p:tav tm="100000">
                                          <p:val>
                                            <p:strVal val="#ppt_h"/>
                                          </p:val>
                                        </p:tav>
                                      </p:tavLst>
                                    </p:anim>
                                  </p:childTnLst>
                                </p:cTn>
                              </p:par>
                            </p:childTnLst>
                          </p:cTn>
                        </p:par>
                        <p:par>
                          <p:cTn id="49" fill="hold">
                            <p:stCondLst>
                              <p:cond delay="2500"/>
                            </p:stCondLst>
                            <p:childTnLst>
                              <p:par>
                                <p:cTn id="50" presetID="10" presetClass="entr" presetSubtype="0" fill="hold" grpId="8"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childTnLst>
                          </p:cTn>
                        </p:par>
                        <p:par>
                          <p:cTn id="53" fill="hold">
                            <p:stCondLst>
                              <p:cond delay="3000"/>
                            </p:stCondLst>
                            <p:childTnLst>
                              <p:par>
                                <p:cTn id="54" presetID="23" presetClass="entr" presetSubtype="16" fill="hold" grpId="1"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p:cTn id="56" dur="500" fill="hold"/>
                                        <p:tgtEl>
                                          <p:spTgt spid="3"/>
                                        </p:tgtEl>
                                        <p:attrNameLst>
                                          <p:attrName>ppt_w</p:attrName>
                                        </p:attrNameLst>
                                      </p:cBhvr>
                                      <p:tavLst>
                                        <p:tav tm="0">
                                          <p:val>
                                            <p:fltVal val="0"/>
                                          </p:val>
                                        </p:tav>
                                        <p:tav tm="100000">
                                          <p:val>
                                            <p:strVal val="#ppt_w"/>
                                          </p:val>
                                        </p:tav>
                                      </p:tavLst>
                                    </p:anim>
                                    <p:anim calcmode="lin" valueType="num">
                                      <p:cBhvr>
                                        <p:cTn id="57" dur="500" fill="hold"/>
                                        <p:tgtEl>
                                          <p:spTgt spid="3"/>
                                        </p:tgtEl>
                                        <p:attrNameLst>
                                          <p:attrName>ppt_h</p:attrName>
                                        </p:attrNameLst>
                                      </p:cBhvr>
                                      <p:tavLst>
                                        <p:tav tm="0">
                                          <p:val>
                                            <p:fltVal val="0"/>
                                          </p:val>
                                        </p:tav>
                                        <p:tav tm="100000">
                                          <p:val>
                                            <p:strVal val="#ppt_h"/>
                                          </p:val>
                                        </p:tav>
                                      </p:tavLst>
                                    </p:anim>
                                  </p:childTnLst>
                                </p:cTn>
                              </p:par>
                            </p:childTnLst>
                          </p:cTn>
                        </p:par>
                        <p:par>
                          <p:cTn id="58" fill="hold">
                            <p:stCondLst>
                              <p:cond delay="3500"/>
                            </p:stCondLst>
                            <p:childTnLst>
                              <p:par>
                                <p:cTn id="59" presetID="10" presetClass="entr" presetSubtype="0" fill="hold" grpId="8"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autoUpdateAnimBg="0"/>
      <p:bldP spid="60" grpId="0" bldLvl="0" animBg="1"/>
      <p:bldP spid="61" grpId="0" bldLvl="0" animBg="1"/>
      <p:bldP spid="62" grpId="0" bldLvl="0" animBg="1"/>
      <p:bldP spid="63" grpId="0" bldLvl="0" animBg="1"/>
      <p:bldP spid="67" grpId="0"/>
      <p:bldP spid="68" grpId="0"/>
      <p:bldP spid="72" grpId="0" animBg="1"/>
      <p:bldP spid="72" grpId="1" bldLvl="0" animBg="1"/>
      <p:bldP spid="73" grpId="0" animBg="1"/>
      <p:bldP spid="73" grpId="1" animBg="1"/>
      <p:bldP spid="73" grpId="2" animBg="1"/>
      <p:bldP spid="73" grpId="3" animBg="1"/>
      <p:bldP spid="73" grpId="4" animBg="1"/>
      <p:bldP spid="73" grpId="5" animBg="1"/>
      <p:bldP spid="73" grpId="6" animBg="1"/>
      <p:bldP spid="73" grpId="7" animBg="1"/>
      <p:bldP spid="73" grpId="8" bldLvl="0" animBg="1"/>
      <p:bldP spid="3" grpId="0" animBg="1"/>
      <p:bldP spid="3" grpId="1" bldLvl="0" animBg="1"/>
      <p:bldP spid="5" grpId="0" animBg="1"/>
      <p:bldP spid="5" grpId="1" animBg="1"/>
      <p:bldP spid="5" grpId="2" animBg="1"/>
      <p:bldP spid="5" grpId="3" animBg="1"/>
      <p:bldP spid="5" grpId="4" animBg="1"/>
      <p:bldP spid="5" grpId="5" animBg="1"/>
      <p:bldP spid="5" grpId="6" animBg="1"/>
      <p:bldP spid="5" grpId="7" animBg="1"/>
      <p:bldP spid="5" grpId="8"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400301"/>
            <a:ext cx="12215886" cy="1367082"/>
          </a:xfrm>
          <a:prstGeom prst="rect">
            <a:avLst/>
          </a:prstGeom>
          <a:blipFill>
            <a:blip r:embed="rId1" cstate="print"/>
            <a:tile tx="0" ty="0" sx="75000" sy="7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832045" y="2016684"/>
            <a:ext cx="2133431" cy="2134318"/>
          </a:xfrm>
          <a:prstGeom prst="ellipse">
            <a:avLst/>
          </a:prstGeom>
          <a:gradFill>
            <a:gsLst>
              <a:gs pos="34000">
                <a:schemeClr val="bg1"/>
              </a:gs>
              <a:gs pos="96000">
                <a:srgbClr val="DBDBDD"/>
              </a:gs>
            </a:gsLst>
            <a:path path="circle">
              <a:fillToRect l="100000" t="100000"/>
            </a:path>
          </a:gradFill>
          <a:ln w="19050">
            <a:solidFill>
              <a:schemeClr val="bg1"/>
            </a:solidFill>
          </a:ln>
          <a:effectLst>
            <a:outerShdw blurRad="254000" dist="88900" dir="7200000" sx="92000" sy="92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12" name="椭圆 11"/>
          <p:cNvSpPr/>
          <p:nvPr/>
        </p:nvSpPr>
        <p:spPr>
          <a:xfrm flipH="1">
            <a:off x="3005074" y="2189784"/>
            <a:ext cx="1787370" cy="1788116"/>
          </a:xfrm>
          <a:prstGeom prst="ellipse">
            <a:avLst/>
          </a:prstGeom>
          <a:blipFill>
            <a:blip r:embed="rId1" cstate="print"/>
            <a:tile tx="0" ty="0" sx="75000" sy="75000" flip="none" algn="tl"/>
          </a:blipFill>
          <a:ln w="19050">
            <a:noFill/>
          </a:ln>
          <a:effectLst>
            <a:outerShdw blurRad="254000" dist="63500" dir="7200000" sx="92000" sy="92000" algn="ctr" rotWithShape="0">
              <a:srgbClr val="000000">
                <a:alpha val="3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13" name="矩形 12"/>
          <p:cNvSpPr/>
          <p:nvPr/>
        </p:nvSpPr>
        <p:spPr>
          <a:xfrm>
            <a:off x="5532755" y="2679700"/>
            <a:ext cx="5610860" cy="1382395"/>
          </a:xfrm>
          <a:prstGeom prst="rect">
            <a:avLst/>
          </a:prstGeom>
        </p:spPr>
        <p:txBody>
          <a:bodyPr wrap="square" lIns="91433" tIns="45716" rIns="91433" bIns="45716">
            <a:spAutoFit/>
          </a:bodyPr>
          <a:lstStyle/>
          <a:p>
            <a:r>
              <a:rPr lang="zh-CN" altLang="en-US" sz="4200" b="1" dirty="0">
                <a:solidFill>
                  <a:schemeClr val="bg1"/>
                </a:solidFill>
                <a:latin typeface="微软雅黑" panose="020B0503020204020204" pitchFamily="34" charset="-122"/>
                <a:ea typeface="微软雅黑" panose="020B0503020204020204" pitchFamily="34" charset="-122"/>
                <a:sym typeface="+mn-ea"/>
              </a:rPr>
              <a:t>学术不端与科研规范</a:t>
            </a:r>
            <a:endParaRPr lang="zh-CN" altLang="en-US" sz="4200" b="1" dirty="0">
              <a:solidFill>
                <a:schemeClr val="bg1"/>
              </a:solidFill>
              <a:latin typeface="微软雅黑" panose="020B0503020204020204" pitchFamily="34" charset="-122"/>
              <a:ea typeface="微软雅黑" panose="020B0503020204020204" pitchFamily="34" charset="-122"/>
              <a:sym typeface="+mn-ea"/>
            </a:endParaRPr>
          </a:p>
          <a:p>
            <a:endParaRPr lang="zh-CN" altLang="en-US" sz="42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488282" y="2529715"/>
            <a:ext cx="820952" cy="1108253"/>
          </a:xfrm>
          <a:prstGeom prst="rect">
            <a:avLst/>
          </a:prstGeom>
          <a:noFill/>
        </p:spPr>
        <p:txBody>
          <a:bodyPr wrap="none" lIns="91436" tIns="45718" rIns="91436" bIns="45718" rtlCol="0">
            <a:spAutoFit/>
          </a:bodyPr>
          <a:lstStyle/>
          <a:p>
            <a:r>
              <a:rPr lang="en-US" altLang="zh-CN" sz="6600" b="1" dirty="0">
                <a:solidFill>
                  <a:schemeClr val="bg1"/>
                </a:solidFill>
                <a:latin typeface="微软雅黑" panose="020B0503020204020204" pitchFamily="34" charset="-122"/>
                <a:ea typeface="微软雅黑" panose="020B0503020204020204" pitchFamily="34" charset="-122"/>
              </a:rPr>
              <a:t>A</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9221" name="TextBox 13"/>
          <p:cNvSpPr txBox="1"/>
          <p:nvPr/>
        </p:nvSpPr>
        <p:spPr>
          <a:xfrm>
            <a:off x="4504055" y="4850448"/>
            <a:ext cx="7419975" cy="738505"/>
          </a:xfrm>
          <a:prstGeom prst="rect">
            <a:avLst/>
          </a:prstGeom>
          <a:noFill/>
          <a:ln w="9525">
            <a:noFill/>
          </a:ln>
        </p:spPr>
        <p:txBody>
          <a:bodyPr lIns="0" tIns="0" rIns="0" bIns="0" anchor="t">
            <a:spAutoFit/>
          </a:bodyPr>
          <a:lstStyle/>
          <a:p>
            <a:pPr algn="ctr"/>
            <a:r>
              <a:rPr lang="zh-CN" altLang="en-US" sz="1600" b="1" dirty="0">
                <a:solidFill>
                  <a:schemeClr val="bg1">
                    <a:lumMod val="50000"/>
                  </a:schemeClr>
                </a:solidFill>
                <a:latin typeface="楷体" panose="02010609060101010101" pitchFamily="49" charset="-122"/>
                <a:ea typeface="楷体" panose="02010609060101010101" pitchFamily="49" charset="-122"/>
                <a:sym typeface="宋体" panose="02010600030101010101" pitchFamily="2" charset="-122"/>
              </a:rPr>
              <a:t>科研诚信和良好学风是科学事业繁荣发展的前提，是建设创新型国家的基石。</a:t>
            </a:r>
            <a:endParaRPr lang="zh-CN" altLang="en-US" sz="1600" b="1" dirty="0">
              <a:solidFill>
                <a:schemeClr val="bg1">
                  <a:lumMod val="50000"/>
                </a:schemeClr>
              </a:solidFill>
              <a:latin typeface="楷体" panose="02010609060101010101" pitchFamily="49" charset="-122"/>
              <a:ea typeface="楷体" panose="02010609060101010101" pitchFamily="49" charset="-122"/>
              <a:sym typeface="宋体" panose="02010600030101010101" pitchFamily="2" charset="-122"/>
            </a:endParaRPr>
          </a:p>
          <a:p>
            <a:pPr algn="r"/>
            <a:endParaRPr lang="en-US" altLang="zh-CN" sz="1600" b="1" dirty="0">
              <a:solidFill>
                <a:schemeClr val="bg1">
                  <a:lumMod val="50000"/>
                </a:schemeClr>
              </a:solidFill>
              <a:latin typeface="楷体" panose="02010609060101010101" pitchFamily="49" charset="-122"/>
              <a:ea typeface="楷体" panose="02010609060101010101" pitchFamily="49" charset="-122"/>
              <a:sym typeface="Arial" panose="020B0604020202020204" pitchFamily="34" charset="0"/>
            </a:endParaRPr>
          </a:p>
          <a:p>
            <a:pPr algn="r"/>
            <a:r>
              <a:rPr lang="en-US" altLang="zh-CN" sz="1600" b="1" dirty="0">
                <a:solidFill>
                  <a:schemeClr val="bg1">
                    <a:lumMod val="50000"/>
                  </a:schemeClr>
                </a:solidFill>
                <a:latin typeface="楷体" panose="02010609060101010101" pitchFamily="49" charset="-122"/>
                <a:ea typeface="楷体" panose="02010609060101010101" pitchFamily="49" charset="-122"/>
                <a:sym typeface="Arial" panose="020B0604020202020204" pitchFamily="34" charset="0"/>
              </a:rPr>
              <a:t>——</a:t>
            </a:r>
            <a:r>
              <a:rPr lang="zh-CN" altLang="en-US" sz="1600" b="1" dirty="0">
                <a:solidFill>
                  <a:schemeClr val="bg1">
                    <a:lumMod val="50000"/>
                  </a:schemeClr>
                </a:solidFill>
                <a:latin typeface="楷体" panose="02010609060101010101" pitchFamily="49" charset="-122"/>
                <a:ea typeface="楷体" panose="02010609060101010101" pitchFamily="49" charset="-122"/>
                <a:sym typeface="Arial" panose="020B0604020202020204" pitchFamily="34" charset="0"/>
              </a:rPr>
              <a:t>刘延东</a:t>
            </a:r>
            <a:endParaRPr lang="zh-CN" altLang="en-US" sz="1600" b="1" dirty="0">
              <a:solidFill>
                <a:schemeClr val="bg1">
                  <a:lumMod val="50000"/>
                </a:schemeClr>
              </a:solidFill>
              <a:latin typeface="楷体" panose="02010609060101010101" pitchFamily="49" charset="-122"/>
              <a:ea typeface="楷体" panose="02010609060101010101" pitchFamily="49"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1000">
        <p:pull/>
      </p:transition>
    </mc:Choice>
    <mc:Fallback>
      <p:transition spd="slow" advTm="1000">
        <p:pull/>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stretch>
            <a:fillRect/>
          </a:stretch>
        </p:blipFill>
        <p:spPr>
          <a:xfrm>
            <a:off x="1087755" y="745490"/>
            <a:ext cx="9869805" cy="5299075"/>
          </a:xfrm>
          <a:prstGeom prst="rect">
            <a:avLst/>
          </a:prstGeom>
        </p:spPr>
      </p:pic>
      <p:pic>
        <p:nvPicPr>
          <p:cNvPr id="13" name="图片 12"/>
          <p:cNvPicPr>
            <a:picLocks noChangeAspect="1"/>
          </p:cNvPicPr>
          <p:nvPr/>
        </p:nvPicPr>
        <p:blipFill>
          <a:blip r:embed="rId2" cstate="print"/>
          <a:stretch>
            <a:fillRect/>
          </a:stretch>
        </p:blipFill>
        <p:spPr>
          <a:xfrm>
            <a:off x="338455" y="1163320"/>
            <a:ext cx="11515725" cy="4867275"/>
          </a:xfrm>
          <a:prstGeom prst="rect">
            <a:avLst/>
          </a:prstGeom>
        </p:spPr>
      </p:pic>
      <p:pic>
        <p:nvPicPr>
          <p:cNvPr id="14" name="图片 13"/>
          <p:cNvPicPr>
            <a:picLocks noChangeAspect="1"/>
          </p:cNvPicPr>
          <p:nvPr/>
        </p:nvPicPr>
        <p:blipFill>
          <a:blip r:embed="rId3" cstate="print"/>
          <a:stretch>
            <a:fillRect/>
          </a:stretch>
        </p:blipFill>
        <p:spPr>
          <a:xfrm>
            <a:off x="118745" y="1163320"/>
            <a:ext cx="11553825" cy="4989830"/>
          </a:xfrm>
          <a:prstGeom prst="rect">
            <a:avLst/>
          </a:prstGeom>
        </p:spPr>
      </p:pic>
      <p:sp>
        <p:nvSpPr>
          <p:cNvPr id="15" name="矩形 14"/>
          <p:cNvSpPr/>
          <p:nvPr/>
        </p:nvSpPr>
        <p:spPr>
          <a:xfrm>
            <a:off x="3768725" y="2272030"/>
            <a:ext cx="6887845" cy="476250"/>
          </a:xfrm>
          <a:prstGeom prst="rect">
            <a:avLst/>
          </a:prstGeom>
          <a:solidFill>
            <a:srgbClr val="3B68A1"/>
          </a:solidFill>
          <a:ln>
            <a:solidFill>
              <a:srgbClr val="3B68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t>通过作者姓名、单位等信息，查找作者发表的全部文献和被引下载情况。</a:t>
            </a:r>
            <a:endParaRPr lang="zh-CN" altLang="en-US" sz="1600"/>
          </a:p>
        </p:txBody>
      </p:sp>
      <p:pic>
        <p:nvPicPr>
          <p:cNvPr id="16" name="图片 15"/>
          <p:cNvPicPr>
            <a:picLocks noChangeAspect="1"/>
          </p:cNvPicPr>
          <p:nvPr/>
        </p:nvPicPr>
        <p:blipFill>
          <a:blip r:embed="rId4" cstate="print"/>
          <a:stretch>
            <a:fillRect/>
          </a:stretch>
        </p:blipFill>
        <p:spPr>
          <a:xfrm>
            <a:off x="279400" y="1023620"/>
            <a:ext cx="11602085" cy="5006975"/>
          </a:xfrm>
          <a:prstGeom prst="rect">
            <a:avLst/>
          </a:prstGeom>
        </p:spPr>
      </p:pic>
      <p:pic>
        <p:nvPicPr>
          <p:cNvPr id="18" name="图片 17"/>
          <p:cNvPicPr>
            <a:picLocks noChangeAspect="1"/>
          </p:cNvPicPr>
          <p:nvPr/>
        </p:nvPicPr>
        <p:blipFill>
          <a:blip r:embed="rId5" cstate="print"/>
          <a:stretch>
            <a:fillRect/>
          </a:stretch>
        </p:blipFill>
        <p:spPr>
          <a:xfrm>
            <a:off x="279400" y="838200"/>
            <a:ext cx="11544300" cy="488569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9">
        <p14:vortex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linds(horizontal)">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linds(horizontal)">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linds(horizontal)">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2686895" y="3128424"/>
            <a:ext cx="3637036"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023951" y="2032036"/>
            <a:ext cx="2246103" cy="430875"/>
          </a:xfrm>
          <a:prstGeom prst="rect">
            <a:avLst/>
          </a:prstGeom>
        </p:spPr>
        <p:txBody>
          <a:bodyPr wrap="none" lIns="91428" tIns="45714" rIns="91428" bIns="45714">
            <a:spAutoFit/>
          </a:bodyPr>
          <a:lstStyle/>
          <a:p>
            <a:r>
              <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rPr>
              <a:t>What </a:t>
            </a: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研究问题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47"/>
          <p:cNvSpPr>
            <a:spLocks noChangeArrowheads="1"/>
          </p:cNvSpPr>
          <p:nvPr/>
        </p:nvSpPr>
        <p:spPr bwMode="auto">
          <a:xfrm>
            <a:off x="3010987" y="2446868"/>
            <a:ext cx="3974311" cy="68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600" dirty="0">
                <a:solidFill>
                  <a:schemeClr val="tx1">
                    <a:lumMod val="75000"/>
                    <a:lumOff val="25000"/>
                  </a:schemeClr>
                </a:solidFill>
                <a:sym typeface="微软雅黑" panose="020B0503020204020204" pitchFamily="34" charset="-122"/>
              </a:rPr>
              <a:t>研究对象   研究问题</a:t>
            </a:r>
            <a:endParaRPr lang="zh-CN" altLang="en-US" sz="1600" dirty="0">
              <a:solidFill>
                <a:schemeClr val="tx1">
                  <a:lumMod val="75000"/>
                  <a:lumOff val="25000"/>
                </a:schemeClr>
              </a:solidFill>
              <a:sym typeface="微软雅黑" panose="020B0503020204020204" pitchFamily="34" charset="-122"/>
            </a:endParaRPr>
          </a:p>
          <a:p>
            <a:pPr>
              <a:lnSpc>
                <a:spcPct val="120000"/>
              </a:lnSpc>
              <a:spcBef>
                <a:spcPct val="0"/>
              </a:spcBef>
              <a:buNone/>
            </a:pPr>
            <a:r>
              <a:rPr lang="zh-CN" altLang="en-US" sz="1600" dirty="0">
                <a:solidFill>
                  <a:schemeClr val="tx1">
                    <a:lumMod val="75000"/>
                    <a:lumOff val="25000"/>
                  </a:schemeClr>
                </a:solidFill>
                <a:sym typeface="微软雅黑" panose="020B0503020204020204" pitchFamily="34" charset="-122"/>
              </a:rPr>
              <a:t>研究目标   研究领域  研究结论</a:t>
            </a:r>
            <a:endParaRPr lang="zh-CN" altLang="en-US" sz="1600" dirty="0">
              <a:solidFill>
                <a:schemeClr val="tx1">
                  <a:lumMod val="75000"/>
                  <a:lumOff val="25000"/>
                </a:schemeClr>
              </a:solidFill>
              <a:sym typeface="微软雅黑" panose="020B0503020204020204" pitchFamily="34" charset="-122"/>
            </a:endParaRPr>
          </a:p>
        </p:txBody>
      </p:sp>
      <p:sp>
        <p:nvSpPr>
          <p:cNvPr id="12" name="椭圆 11"/>
          <p:cNvSpPr/>
          <p:nvPr/>
        </p:nvSpPr>
        <p:spPr>
          <a:xfrm flipV="1">
            <a:off x="2541613" y="2316239"/>
            <a:ext cx="397077" cy="397100"/>
          </a:xfrm>
          <a:prstGeom prst="ellipse">
            <a:avLst/>
          </a:prstGeom>
          <a:solidFill>
            <a:srgbClr val="3B68A1"/>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dirty="0"/>
          </a:p>
        </p:txBody>
      </p:sp>
      <p:sp>
        <p:nvSpPr>
          <p:cNvPr id="13" name="矩形 12"/>
          <p:cNvSpPr/>
          <p:nvPr/>
        </p:nvSpPr>
        <p:spPr>
          <a:xfrm>
            <a:off x="2025527" y="2316239"/>
            <a:ext cx="1429253" cy="400203"/>
          </a:xfrm>
          <a:prstGeom prst="rect">
            <a:avLst/>
          </a:prstGeom>
        </p:spPr>
        <p:txBody>
          <a:bodyPr wrap="square" lIns="91437" tIns="45718" rIns="91437" bIns="45718">
            <a:spAutoFit/>
          </a:bodyPr>
          <a:lstStyle/>
          <a:p>
            <a:pPr algn="ctr"/>
            <a:r>
              <a:rPr lang="en-US" altLang="zh-CN" sz="2000" b="1" dirty="0">
                <a:solidFill>
                  <a:schemeClr val="bg1"/>
                </a:solidFill>
                <a:latin typeface="Arial" panose="020B0604020202020204" pitchFamily="34" charset="0"/>
                <a:cs typeface="Arial" panose="020B0604020202020204" pitchFamily="34" charset="0"/>
              </a:rPr>
              <a:t>A</a:t>
            </a:r>
            <a:endParaRPr lang="zh-CN" altLang="en-US" sz="2000" b="1" dirty="0">
              <a:solidFill>
                <a:schemeClr val="bg1"/>
              </a:solidFill>
              <a:latin typeface="Arial" panose="020B0604020202020204" pitchFamily="34" charset="0"/>
              <a:cs typeface="Arial" panose="020B0604020202020204" pitchFamily="34" charset="0"/>
            </a:endParaRPr>
          </a:p>
        </p:txBody>
      </p:sp>
      <p:cxnSp>
        <p:nvCxnSpPr>
          <p:cNvPr id="14" name="直接连接符 13"/>
          <p:cNvCxnSpPr/>
          <p:nvPr/>
        </p:nvCxnSpPr>
        <p:spPr>
          <a:xfrm>
            <a:off x="6985299" y="3139854"/>
            <a:ext cx="3637036"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7322355" y="2032036"/>
            <a:ext cx="2044125" cy="430875"/>
          </a:xfrm>
          <a:prstGeom prst="rect">
            <a:avLst/>
          </a:prstGeom>
        </p:spPr>
        <p:txBody>
          <a:bodyPr wrap="none" lIns="91428" tIns="45714" rIns="91428" bIns="45714">
            <a:spAutoFit/>
          </a:bodyPr>
          <a:lstStyle/>
          <a:p>
            <a:r>
              <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rPr>
              <a:t>Why </a:t>
            </a: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研究目的</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矩形 47"/>
          <p:cNvSpPr>
            <a:spLocks noChangeArrowheads="1"/>
          </p:cNvSpPr>
          <p:nvPr/>
        </p:nvSpPr>
        <p:spPr bwMode="auto">
          <a:xfrm>
            <a:off x="7309391" y="2458298"/>
            <a:ext cx="3312943" cy="68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600" dirty="0">
                <a:solidFill>
                  <a:srgbClr val="333333"/>
                </a:solidFill>
                <a:sym typeface="微软雅黑" panose="020B0503020204020204" pitchFamily="34" charset="-122"/>
              </a:rPr>
              <a:t>课题来源   研究目的</a:t>
            </a:r>
            <a:endParaRPr lang="zh-CN" altLang="en-US" sz="1600" dirty="0">
              <a:solidFill>
                <a:srgbClr val="333333"/>
              </a:solidFill>
              <a:sym typeface="微软雅黑" panose="020B0503020204020204" pitchFamily="34" charset="-122"/>
            </a:endParaRPr>
          </a:p>
          <a:p>
            <a:pPr>
              <a:lnSpc>
                <a:spcPct val="120000"/>
              </a:lnSpc>
              <a:spcBef>
                <a:spcPct val="0"/>
              </a:spcBef>
              <a:buNone/>
            </a:pPr>
            <a:r>
              <a:rPr lang="zh-CN" altLang="en-US" sz="1600" dirty="0">
                <a:solidFill>
                  <a:srgbClr val="333333"/>
                </a:solidFill>
                <a:sym typeface="微软雅黑" panose="020B0503020204020204" pitchFamily="34" charset="-122"/>
              </a:rPr>
              <a:t>研究意义</a:t>
            </a:r>
            <a:endParaRPr lang="zh-CN" altLang="en-US" sz="1600" dirty="0">
              <a:solidFill>
                <a:srgbClr val="333333"/>
              </a:solidFill>
              <a:sym typeface="微软雅黑" panose="020B0503020204020204" pitchFamily="34" charset="-122"/>
            </a:endParaRPr>
          </a:p>
        </p:txBody>
      </p:sp>
      <p:sp>
        <p:nvSpPr>
          <p:cNvPr id="17" name="椭圆 16"/>
          <p:cNvSpPr/>
          <p:nvPr/>
        </p:nvSpPr>
        <p:spPr>
          <a:xfrm flipV="1">
            <a:off x="6840018" y="2330833"/>
            <a:ext cx="397077" cy="397100"/>
          </a:xfrm>
          <a:prstGeom prst="ellipse">
            <a:avLst/>
          </a:prstGeom>
          <a:solidFill>
            <a:srgbClr val="F79E5A"/>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dirty="0"/>
          </a:p>
        </p:txBody>
      </p:sp>
      <p:sp>
        <p:nvSpPr>
          <p:cNvPr id="19" name="矩形 18"/>
          <p:cNvSpPr/>
          <p:nvPr/>
        </p:nvSpPr>
        <p:spPr>
          <a:xfrm>
            <a:off x="6323933" y="2336924"/>
            <a:ext cx="1429253" cy="400203"/>
          </a:xfrm>
          <a:prstGeom prst="rect">
            <a:avLst/>
          </a:prstGeom>
        </p:spPr>
        <p:txBody>
          <a:bodyPr wrap="square" lIns="91437" tIns="45718" rIns="91437" bIns="45718">
            <a:spAutoFit/>
          </a:bodyPr>
          <a:lstStyle/>
          <a:p>
            <a:pPr algn="ctr"/>
            <a:r>
              <a:rPr lang="en-US" altLang="zh-CN" sz="2000" b="1" dirty="0">
                <a:solidFill>
                  <a:schemeClr val="bg1"/>
                </a:solidFill>
                <a:latin typeface="Arial" panose="020B0604020202020204" pitchFamily="34" charset="0"/>
                <a:cs typeface="Arial" panose="020B0604020202020204" pitchFamily="34" charset="0"/>
              </a:rPr>
              <a:t>B</a:t>
            </a:r>
            <a:endParaRPr lang="zh-CN" altLang="en-US" sz="2000" b="1" dirty="0">
              <a:solidFill>
                <a:schemeClr val="bg1"/>
              </a:solidFill>
              <a:latin typeface="Arial" panose="020B0604020202020204" pitchFamily="34" charset="0"/>
              <a:cs typeface="Arial" panose="020B0604020202020204" pitchFamily="34" charset="0"/>
            </a:endParaRPr>
          </a:p>
        </p:txBody>
      </p:sp>
      <p:cxnSp>
        <p:nvCxnSpPr>
          <p:cNvPr id="20" name="直接连接符 19"/>
          <p:cNvCxnSpPr/>
          <p:nvPr/>
        </p:nvCxnSpPr>
        <p:spPr>
          <a:xfrm>
            <a:off x="2671290" y="4713538"/>
            <a:ext cx="3637036"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3008346" y="3617150"/>
            <a:ext cx="2055347" cy="430875"/>
          </a:xfrm>
          <a:prstGeom prst="rect">
            <a:avLst/>
          </a:prstGeom>
        </p:spPr>
        <p:txBody>
          <a:bodyPr wrap="none" lIns="91428" tIns="45714" rIns="91428" bIns="45714">
            <a:spAutoFit/>
          </a:bodyPr>
          <a:lstStyle/>
          <a:p>
            <a:r>
              <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rPr>
              <a:t>How </a:t>
            </a: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研究方法</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2995382" y="4031982"/>
            <a:ext cx="3312943" cy="68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600" dirty="0">
                <a:solidFill>
                  <a:schemeClr val="tx1">
                    <a:lumMod val="75000"/>
                    <a:lumOff val="25000"/>
                  </a:schemeClr>
                </a:solidFill>
                <a:sym typeface="微软雅黑" panose="020B0503020204020204" pitchFamily="34" charset="-122"/>
              </a:rPr>
              <a:t>研究思路  研究依据</a:t>
            </a:r>
            <a:endParaRPr lang="zh-CN" altLang="en-US" sz="1600" dirty="0">
              <a:solidFill>
                <a:schemeClr val="tx1">
                  <a:lumMod val="75000"/>
                  <a:lumOff val="25000"/>
                </a:schemeClr>
              </a:solidFill>
              <a:sym typeface="微软雅黑" panose="020B0503020204020204" pitchFamily="34" charset="-122"/>
            </a:endParaRPr>
          </a:p>
          <a:p>
            <a:pPr>
              <a:lnSpc>
                <a:spcPct val="120000"/>
              </a:lnSpc>
              <a:spcBef>
                <a:spcPct val="0"/>
              </a:spcBef>
              <a:buNone/>
            </a:pPr>
            <a:r>
              <a:rPr lang="zh-CN" altLang="en-US" sz="1600" dirty="0">
                <a:solidFill>
                  <a:schemeClr val="tx1">
                    <a:lumMod val="75000"/>
                    <a:lumOff val="25000"/>
                  </a:schemeClr>
                </a:solidFill>
                <a:sym typeface="微软雅黑" panose="020B0503020204020204" pitchFamily="34" charset="-122"/>
              </a:rPr>
              <a:t>研究方法  研究过程  研究条件</a:t>
            </a:r>
            <a:endParaRPr lang="zh-CN" altLang="en-US" sz="1600" dirty="0">
              <a:solidFill>
                <a:schemeClr val="tx1">
                  <a:lumMod val="75000"/>
                  <a:lumOff val="25000"/>
                </a:schemeClr>
              </a:solidFill>
              <a:sym typeface="微软雅黑" panose="020B0503020204020204" pitchFamily="34" charset="-122"/>
            </a:endParaRPr>
          </a:p>
        </p:txBody>
      </p:sp>
      <p:sp>
        <p:nvSpPr>
          <p:cNvPr id="23" name="椭圆 22"/>
          <p:cNvSpPr/>
          <p:nvPr/>
        </p:nvSpPr>
        <p:spPr>
          <a:xfrm flipV="1">
            <a:off x="2526009" y="3901353"/>
            <a:ext cx="397077" cy="397100"/>
          </a:xfrm>
          <a:prstGeom prst="ellipse">
            <a:avLst/>
          </a:prstGeom>
          <a:solidFill>
            <a:srgbClr val="4DCEB8"/>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dirty="0"/>
          </a:p>
        </p:txBody>
      </p:sp>
      <p:sp>
        <p:nvSpPr>
          <p:cNvPr id="24" name="矩形 23"/>
          <p:cNvSpPr/>
          <p:nvPr/>
        </p:nvSpPr>
        <p:spPr>
          <a:xfrm>
            <a:off x="2009924" y="3901353"/>
            <a:ext cx="1429253" cy="400203"/>
          </a:xfrm>
          <a:prstGeom prst="rect">
            <a:avLst/>
          </a:prstGeom>
        </p:spPr>
        <p:txBody>
          <a:bodyPr wrap="square" lIns="91437" tIns="45718" rIns="91437" bIns="45718">
            <a:spAutoFit/>
          </a:bodyPr>
          <a:lstStyle/>
          <a:p>
            <a:pPr algn="ctr"/>
            <a:r>
              <a:rPr lang="en-US" altLang="zh-CN" sz="2000" b="1" dirty="0">
                <a:solidFill>
                  <a:schemeClr val="bg1"/>
                </a:solidFill>
                <a:latin typeface="Arial" panose="020B0604020202020204" pitchFamily="34" charset="0"/>
                <a:cs typeface="Arial" panose="020B0604020202020204" pitchFamily="34" charset="0"/>
              </a:rPr>
              <a:t>C</a:t>
            </a:r>
            <a:endParaRPr lang="zh-CN" altLang="en-US" sz="2000" b="1" dirty="0">
              <a:solidFill>
                <a:schemeClr val="bg1"/>
              </a:solidFill>
              <a:latin typeface="Arial" panose="020B0604020202020204" pitchFamily="34" charset="0"/>
              <a:cs typeface="Arial" panose="020B0604020202020204" pitchFamily="34" charset="0"/>
            </a:endParaRPr>
          </a:p>
        </p:txBody>
      </p:sp>
      <p:cxnSp>
        <p:nvCxnSpPr>
          <p:cNvPr id="25" name="直接连接符 24"/>
          <p:cNvCxnSpPr/>
          <p:nvPr/>
        </p:nvCxnSpPr>
        <p:spPr>
          <a:xfrm>
            <a:off x="6969694" y="4724968"/>
            <a:ext cx="3637036"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7306751" y="3617150"/>
            <a:ext cx="2068171" cy="430875"/>
          </a:xfrm>
          <a:prstGeom prst="rect">
            <a:avLst/>
          </a:prstGeom>
        </p:spPr>
        <p:txBody>
          <a:bodyPr wrap="none" lIns="91428" tIns="45714" rIns="91428" bIns="45714">
            <a:spAutoFit/>
          </a:bodyPr>
          <a:lstStyle/>
          <a:p>
            <a:r>
              <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rPr>
              <a:t>Who </a:t>
            </a: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研究对象</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47"/>
          <p:cNvSpPr>
            <a:spLocks noChangeArrowheads="1"/>
          </p:cNvSpPr>
          <p:nvPr/>
        </p:nvSpPr>
        <p:spPr bwMode="auto">
          <a:xfrm>
            <a:off x="7293786" y="4043412"/>
            <a:ext cx="3312943" cy="68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600" dirty="0">
                <a:solidFill>
                  <a:srgbClr val="333333"/>
                </a:solidFill>
                <a:sym typeface="微软雅黑" panose="020B0503020204020204" pitchFamily="34" charset="-122"/>
              </a:rPr>
              <a:t>研究机构  合作作者</a:t>
            </a:r>
            <a:endParaRPr lang="en-US" altLang="zh-CN" sz="1600" dirty="0">
              <a:solidFill>
                <a:srgbClr val="333333"/>
              </a:solidFill>
              <a:sym typeface="微软雅黑" panose="020B0503020204020204" pitchFamily="34" charset="-122"/>
            </a:endParaRPr>
          </a:p>
          <a:p>
            <a:pPr>
              <a:lnSpc>
                <a:spcPct val="120000"/>
              </a:lnSpc>
              <a:spcBef>
                <a:spcPct val="0"/>
              </a:spcBef>
              <a:buNone/>
            </a:pPr>
            <a:r>
              <a:rPr lang="zh-CN" altLang="en-US" sz="1600" dirty="0">
                <a:solidFill>
                  <a:srgbClr val="333333"/>
                </a:solidFill>
                <a:sym typeface="微软雅黑" panose="020B0503020204020204" pitchFamily="34" charset="-122"/>
              </a:rPr>
              <a:t>业内关注度</a:t>
            </a:r>
            <a:endParaRPr lang="zh-CN" altLang="en-US" sz="1600" dirty="0">
              <a:solidFill>
                <a:srgbClr val="333333"/>
              </a:solidFill>
              <a:sym typeface="微软雅黑" panose="020B0503020204020204" pitchFamily="34" charset="-122"/>
            </a:endParaRPr>
          </a:p>
        </p:txBody>
      </p:sp>
      <p:sp>
        <p:nvSpPr>
          <p:cNvPr id="28" name="椭圆 27"/>
          <p:cNvSpPr/>
          <p:nvPr/>
        </p:nvSpPr>
        <p:spPr>
          <a:xfrm flipV="1">
            <a:off x="6824413" y="3921100"/>
            <a:ext cx="397077" cy="397100"/>
          </a:xfrm>
          <a:prstGeom prst="ellipse">
            <a:avLst/>
          </a:prstGeom>
          <a:solidFill>
            <a:srgbClr val="B95F95"/>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dirty="0"/>
          </a:p>
        </p:txBody>
      </p:sp>
      <p:sp>
        <p:nvSpPr>
          <p:cNvPr id="29" name="矩形 28"/>
          <p:cNvSpPr/>
          <p:nvPr/>
        </p:nvSpPr>
        <p:spPr>
          <a:xfrm>
            <a:off x="6308327" y="3921100"/>
            <a:ext cx="1429253" cy="400203"/>
          </a:xfrm>
          <a:prstGeom prst="rect">
            <a:avLst/>
          </a:prstGeom>
        </p:spPr>
        <p:txBody>
          <a:bodyPr wrap="square" lIns="91437" tIns="45718" rIns="91437" bIns="45718">
            <a:spAutoFit/>
          </a:bodyPr>
          <a:lstStyle/>
          <a:p>
            <a:pPr algn="ctr"/>
            <a:r>
              <a:rPr lang="en-US" altLang="zh-CN" sz="2000" b="1" dirty="0">
                <a:solidFill>
                  <a:schemeClr val="bg1"/>
                </a:solidFill>
                <a:latin typeface="Arial" panose="020B0604020202020204" pitchFamily="34" charset="0"/>
                <a:cs typeface="Arial" panose="020B0604020202020204" pitchFamily="34" charset="0"/>
              </a:rPr>
              <a:t>D</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30"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31"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2"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3"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4"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5" name="组合 34"/>
          <p:cNvGrpSpPr/>
          <p:nvPr/>
        </p:nvGrpSpPr>
        <p:grpSpPr>
          <a:xfrm>
            <a:off x="895445" y="142664"/>
            <a:ext cx="3840912" cy="808757"/>
            <a:chOff x="903371" y="249943"/>
            <a:chExt cx="2831223" cy="679699"/>
          </a:xfrm>
        </p:grpSpPr>
        <p:sp>
          <p:nvSpPr>
            <p:cNvPr id="36" name="任意多边形 35"/>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37" name="任意多边形 36"/>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38" name="标题 1"/>
          <p:cNvSpPr txBox="1"/>
          <p:nvPr/>
        </p:nvSpPr>
        <p:spPr>
          <a:xfrm>
            <a:off x="2003094" y="300024"/>
            <a:ext cx="7095588" cy="795095"/>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rgbClr val="3B68A1"/>
                </a:solidFill>
                <a:latin typeface="微软雅黑" panose="020B0503020204020204" pitchFamily="34" charset="-122"/>
                <a:ea typeface="微软雅黑" panose="020B0503020204020204" pitchFamily="34" charset="-122"/>
              </a:rPr>
              <a:t>高效选题开题</a:t>
            </a:r>
            <a:endParaRPr lang="zh-CN" altLang="en-US" sz="2800" b="1" dirty="0">
              <a:solidFill>
                <a:srgbClr val="3B68A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1356071" y="284685"/>
            <a:ext cx="683260" cy="582295"/>
          </a:xfrm>
          <a:prstGeom prst="rect">
            <a:avLst/>
          </a:prstGeom>
          <a:noFill/>
        </p:spPr>
        <p:txBody>
          <a:bodyPr wrap="none" lIns="91437" tIns="45718" rIns="91437" bIns="45718" rtlCol="0">
            <a:spAutoFit/>
          </a:bodyPr>
          <a:lstStyle/>
          <a:p>
            <a:r>
              <a:rPr lang="en-US" altLang="zh-CN" sz="3200" b="1" dirty="0">
                <a:solidFill>
                  <a:srgbClr val="3B68A1"/>
                </a:solidFill>
                <a:latin typeface="微软雅黑" panose="020B0503020204020204" pitchFamily="34" charset="-122"/>
                <a:ea typeface="微软雅黑" panose="020B0503020204020204" pitchFamily="34" charset="-122"/>
              </a:rPr>
              <a:t>04</a:t>
            </a:r>
            <a:endParaRPr lang="zh-CN" altLang="en-US" sz="3200" b="1" dirty="0">
              <a:solidFill>
                <a:srgbClr val="3B68A1"/>
              </a:solidFill>
              <a:latin typeface="微软雅黑" panose="020B0503020204020204" pitchFamily="34" charset="-122"/>
              <a:ea typeface="微软雅黑" panose="020B0503020204020204" pitchFamily="34" charset="-122"/>
            </a:endParaRPr>
          </a:p>
        </p:txBody>
      </p:sp>
      <p:sp>
        <p:nvSpPr>
          <p:cNvPr id="40" name="文本框 22"/>
          <p:cNvSpPr txBox="1"/>
          <p:nvPr/>
        </p:nvSpPr>
        <p:spPr>
          <a:xfrm>
            <a:off x="347781" y="1193793"/>
            <a:ext cx="2121535" cy="420370"/>
          </a:xfrm>
          <a:prstGeom prst="rect">
            <a:avLst/>
          </a:prstGeom>
          <a:noFill/>
          <a:ln w="9525">
            <a:noFill/>
          </a:ln>
        </p:spPr>
        <p:txBody>
          <a:bodyPr wrap="none" anchor="t">
            <a:spAutoFit/>
          </a:bodyPr>
          <a:lstStyle/>
          <a:p>
            <a:r>
              <a:rPr lang="en-US" altLang="zh-CN" sz="2135" b="1" dirty="0">
                <a:latin typeface="微软雅黑" panose="020B0503020204020204" pitchFamily="34" charset="-122"/>
                <a:ea typeface="微软雅黑" panose="020B0503020204020204" pitchFamily="34" charset="-122"/>
                <a:sym typeface="黑体" panose="02010609060101010101" charset="-122"/>
              </a:rPr>
              <a:t>4W1H</a:t>
            </a:r>
            <a:r>
              <a:rPr lang="zh-CN" altLang="en-US" sz="2135" b="1" dirty="0">
                <a:latin typeface="微软雅黑" panose="020B0503020204020204" pitchFamily="34" charset="-122"/>
                <a:ea typeface="微软雅黑" panose="020B0503020204020204" pitchFamily="34" charset="-122"/>
                <a:sym typeface="黑体" panose="02010609060101010101" charset="-122"/>
              </a:rPr>
              <a:t>选题思路</a:t>
            </a:r>
            <a:endParaRPr lang="zh-CN" altLang="en-US" sz="2135" b="1" dirty="0">
              <a:latin typeface="微软雅黑" panose="020B0503020204020204" pitchFamily="34" charset="-122"/>
              <a:ea typeface="微软雅黑" panose="020B0503020204020204" pitchFamily="34" charset="-122"/>
              <a:sym typeface="黑体" panose="02010609060101010101" charset="-122"/>
            </a:endParaRPr>
          </a:p>
        </p:txBody>
      </p:sp>
      <p:cxnSp>
        <p:nvCxnSpPr>
          <p:cNvPr id="41" name="直接连接符 40"/>
          <p:cNvCxnSpPr/>
          <p:nvPr/>
        </p:nvCxnSpPr>
        <p:spPr>
          <a:xfrm>
            <a:off x="2614598" y="6206069"/>
            <a:ext cx="3637036"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2951655" y="5109681"/>
            <a:ext cx="2228471" cy="430875"/>
          </a:xfrm>
          <a:prstGeom prst="rect">
            <a:avLst/>
          </a:prstGeom>
        </p:spPr>
        <p:txBody>
          <a:bodyPr wrap="none" lIns="91428" tIns="45714" rIns="91428" bIns="45714">
            <a:spAutoFit/>
          </a:bodyPr>
          <a:lstStyle/>
          <a:p>
            <a:r>
              <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rPr>
              <a:t>When </a:t>
            </a:r>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rPr>
              <a:t>研究时机</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矩形 47"/>
          <p:cNvSpPr>
            <a:spLocks noChangeArrowheads="1"/>
          </p:cNvSpPr>
          <p:nvPr/>
        </p:nvSpPr>
        <p:spPr bwMode="auto">
          <a:xfrm>
            <a:off x="2938690" y="5524513"/>
            <a:ext cx="3312943" cy="68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4" rIns="91428" bIns="4571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600" dirty="0">
                <a:solidFill>
                  <a:srgbClr val="333333"/>
                </a:solidFill>
                <a:sym typeface="微软雅黑" panose="020B0503020204020204" pitchFamily="34" charset="-122"/>
              </a:rPr>
              <a:t>解决问题的时机</a:t>
            </a:r>
            <a:endParaRPr lang="zh-CN" altLang="en-US" sz="1600" dirty="0">
              <a:solidFill>
                <a:srgbClr val="333333"/>
              </a:solidFill>
              <a:sym typeface="微软雅黑" panose="020B0503020204020204" pitchFamily="34" charset="-122"/>
            </a:endParaRPr>
          </a:p>
          <a:p>
            <a:pPr>
              <a:lnSpc>
                <a:spcPct val="120000"/>
              </a:lnSpc>
              <a:spcBef>
                <a:spcPct val="0"/>
              </a:spcBef>
              <a:buNone/>
            </a:pPr>
            <a:r>
              <a:rPr lang="zh-CN" altLang="en-US" sz="1600" dirty="0">
                <a:solidFill>
                  <a:srgbClr val="333333"/>
                </a:solidFill>
                <a:sym typeface="微软雅黑" panose="020B0503020204020204" pitchFamily="34" charset="-122"/>
              </a:rPr>
              <a:t>解决问题的条件</a:t>
            </a:r>
            <a:endParaRPr lang="zh-CN" altLang="en-US" sz="1600" dirty="0">
              <a:solidFill>
                <a:srgbClr val="333333"/>
              </a:solidFill>
              <a:sym typeface="微软雅黑" panose="020B0503020204020204" pitchFamily="34" charset="-122"/>
            </a:endParaRPr>
          </a:p>
        </p:txBody>
      </p:sp>
      <p:sp>
        <p:nvSpPr>
          <p:cNvPr id="44" name="椭圆 43"/>
          <p:cNvSpPr/>
          <p:nvPr/>
        </p:nvSpPr>
        <p:spPr>
          <a:xfrm rot="10800000" flipV="1">
            <a:off x="2469317" y="5413631"/>
            <a:ext cx="397077" cy="397100"/>
          </a:xfrm>
          <a:prstGeom prst="ellipse">
            <a:avLst/>
          </a:prstGeom>
          <a:solidFill>
            <a:srgbClr val="00B050"/>
          </a:solid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r>
              <a:rPr lang="en-US" altLang="zh-CN" b="1" dirty="0">
                <a:latin typeface="微软雅黑" panose="020B0503020204020204" pitchFamily="34" charset="-122"/>
                <a:ea typeface="微软雅黑" panose="020B0503020204020204" pitchFamily="34" charset="-122"/>
              </a:rPr>
              <a:t>E</a:t>
            </a:r>
            <a:endParaRPr lang="zh-CN" altLang="en-US" b="1" dirty="0">
              <a:latin typeface="微软雅黑" panose="020B0503020204020204" pitchFamily="34" charset="-122"/>
              <a:ea typeface="微软雅黑" panose="020B0503020204020204" pitchFamily="34" charset="-122"/>
            </a:endParaRPr>
          </a:p>
        </p:txBody>
      </p:sp>
      <p:grpSp>
        <p:nvGrpSpPr>
          <p:cNvPr id="45" name="组合 12"/>
          <p:cNvGrpSpPr/>
          <p:nvPr/>
        </p:nvGrpSpPr>
        <p:grpSpPr>
          <a:xfrm flipV="1">
            <a:off x="458356" y="1637998"/>
            <a:ext cx="1648884" cy="101600"/>
            <a:chOff x="4023692" y="4894277"/>
            <a:chExt cx="1964495" cy="120014"/>
          </a:xfrm>
        </p:grpSpPr>
        <p:sp>
          <p:nvSpPr>
            <p:cNvPr id="46" name="矩形 45"/>
            <p:cNvSpPr/>
            <p:nvPr/>
          </p:nvSpPr>
          <p:spPr>
            <a:xfrm>
              <a:off x="4023692" y="4894277"/>
              <a:ext cx="264791"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47" name="矩形 46"/>
            <p:cNvSpPr/>
            <p:nvPr/>
          </p:nvSpPr>
          <p:spPr>
            <a:xfrm>
              <a:off x="4704582" y="4894277"/>
              <a:ext cx="262269"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48" name="矩形 47"/>
            <p:cNvSpPr/>
            <p:nvPr/>
          </p:nvSpPr>
          <p:spPr>
            <a:xfrm>
              <a:off x="5045028" y="4894277"/>
              <a:ext cx="262269"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49" name="矩形 48"/>
            <p:cNvSpPr/>
            <p:nvPr/>
          </p:nvSpPr>
          <p:spPr>
            <a:xfrm>
              <a:off x="5385472" y="4894277"/>
              <a:ext cx="262269"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50" name="矩形 49"/>
            <p:cNvSpPr/>
            <p:nvPr/>
          </p:nvSpPr>
          <p:spPr>
            <a:xfrm>
              <a:off x="5723396" y="4894277"/>
              <a:ext cx="264791"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51" name="矩形 50"/>
            <p:cNvSpPr/>
            <p:nvPr/>
          </p:nvSpPr>
          <p:spPr>
            <a:xfrm>
              <a:off x="4364138" y="4894277"/>
              <a:ext cx="264790"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grpSp>
    </p:spTree>
  </p:cSld>
  <p:clrMapOvr>
    <a:masterClrMapping/>
  </p:clrMapOvr>
  <mc:AlternateContent xmlns:mc="http://schemas.openxmlformats.org/markup-compatibility/2006">
    <mc:Choice xmlns:p14="http://schemas.microsoft.com/office/powerpoint/2010/main" Requires="p14">
      <p:transition spd="slow" p14:dur="1600" advClick="0" advTm="1000">
        <p:fad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31"/>
                                        </p:tgtEl>
                                        <p:attrNameLst>
                                          <p:attrName>r</p:attrName>
                                        </p:attrNameLst>
                                      </p:cBhvr>
                                    </p:animRot>
                                    <p:animRot by="-240000">
                                      <p:cBhvr>
                                        <p:cTn id="7" dur="200" fill="hold">
                                          <p:stCondLst>
                                            <p:cond delay="200"/>
                                          </p:stCondLst>
                                        </p:cTn>
                                        <p:tgtEl>
                                          <p:spTgt spid="31"/>
                                        </p:tgtEl>
                                        <p:attrNameLst>
                                          <p:attrName>r</p:attrName>
                                        </p:attrNameLst>
                                      </p:cBhvr>
                                    </p:animRot>
                                    <p:animRot by="240000">
                                      <p:cBhvr>
                                        <p:cTn id="8" dur="200" fill="hold">
                                          <p:stCondLst>
                                            <p:cond delay="400"/>
                                          </p:stCondLst>
                                        </p:cTn>
                                        <p:tgtEl>
                                          <p:spTgt spid="31"/>
                                        </p:tgtEl>
                                        <p:attrNameLst>
                                          <p:attrName>r</p:attrName>
                                        </p:attrNameLst>
                                      </p:cBhvr>
                                    </p:animRot>
                                    <p:animRot by="-240000">
                                      <p:cBhvr>
                                        <p:cTn id="9" dur="200" fill="hold">
                                          <p:stCondLst>
                                            <p:cond delay="600"/>
                                          </p:stCondLst>
                                        </p:cTn>
                                        <p:tgtEl>
                                          <p:spTgt spid="31"/>
                                        </p:tgtEl>
                                        <p:attrNameLst>
                                          <p:attrName>r</p:attrName>
                                        </p:attrNameLst>
                                      </p:cBhvr>
                                    </p:animRot>
                                    <p:animRot by="120000">
                                      <p:cBhvr>
                                        <p:cTn id="10" dur="200" fill="hold">
                                          <p:stCondLst>
                                            <p:cond delay="800"/>
                                          </p:stCondLst>
                                        </p:cTn>
                                        <p:tgtEl>
                                          <p:spTgt spid="31"/>
                                        </p:tgtEl>
                                        <p:attrNameLst>
                                          <p:attrName>r</p:attrName>
                                        </p:attrNameLst>
                                      </p:cBhvr>
                                    </p:animRot>
                                  </p:childTnLst>
                                </p:cTn>
                              </p:par>
                              <p:par>
                                <p:cTn id="11" presetID="32" presetClass="emph" presetSubtype="0" fill="hold" grpId="0" nodeType="withEffect">
                                  <p:stCondLst>
                                    <p:cond delay="0"/>
                                  </p:stCondLst>
                                  <p:childTnLst>
                                    <p:animRot by="120000">
                                      <p:cBhvr>
                                        <p:cTn id="12" dur="100" fill="hold">
                                          <p:stCondLst>
                                            <p:cond delay="0"/>
                                          </p:stCondLst>
                                        </p:cTn>
                                        <p:tgtEl>
                                          <p:spTgt spid="32"/>
                                        </p:tgtEl>
                                        <p:attrNameLst>
                                          <p:attrName>r</p:attrName>
                                        </p:attrNameLst>
                                      </p:cBhvr>
                                    </p:animRot>
                                    <p:animRot by="-240000">
                                      <p:cBhvr>
                                        <p:cTn id="13" dur="200" fill="hold">
                                          <p:stCondLst>
                                            <p:cond delay="200"/>
                                          </p:stCondLst>
                                        </p:cTn>
                                        <p:tgtEl>
                                          <p:spTgt spid="32"/>
                                        </p:tgtEl>
                                        <p:attrNameLst>
                                          <p:attrName>r</p:attrName>
                                        </p:attrNameLst>
                                      </p:cBhvr>
                                    </p:animRot>
                                    <p:animRot by="240000">
                                      <p:cBhvr>
                                        <p:cTn id="14" dur="200" fill="hold">
                                          <p:stCondLst>
                                            <p:cond delay="400"/>
                                          </p:stCondLst>
                                        </p:cTn>
                                        <p:tgtEl>
                                          <p:spTgt spid="32"/>
                                        </p:tgtEl>
                                        <p:attrNameLst>
                                          <p:attrName>r</p:attrName>
                                        </p:attrNameLst>
                                      </p:cBhvr>
                                    </p:animRot>
                                    <p:animRot by="-240000">
                                      <p:cBhvr>
                                        <p:cTn id="15" dur="200" fill="hold">
                                          <p:stCondLst>
                                            <p:cond delay="600"/>
                                          </p:stCondLst>
                                        </p:cTn>
                                        <p:tgtEl>
                                          <p:spTgt spid="32"/>
                                        </p:tgtEl>
                                        <p:attrNameLst>
                                          <p:attrName>r</p:attrName>
                                        </p:attrNameLst>
                                      </p:cBhvr>
                                    </p:animRot>
                                    <p:animRot by="120000">
                                      <p:cBhvr>
                                        <p:cTn id="16" dur="200" fill="hold">
                                          <p:stCondLst>
                                            <p:cond delay="800"/>
                                          </p:stCondLst>
                                        </p:cTn>
                                        <p:tgtEl>
                                          <p:spTgt spid="32"/>
                                        </p:tgtEl>
                                        <p:attrNameLst>
                                          <p:attrName>r</p:attrName>
                                        </p:attrNameLst>
                                      </p:cBhvr>
                                    </p:animRot>
                                  </p:childTnLst>
                                </p:cTn>
                              </p:par>
                              <p:par>
                                <p:cTn id="17" presetID="32" presetClass="emph" presetSubtype="0" fill="hold" grpId="0" nodeType="withEffect">
                                  <p:stCondLst>
                                    <p:cond delay="0"/>
                                  </p:stCondLst>
                                  <p:childTnLst>
                                    <p:animRot by="120000">
                                      <p:cBhvr>
                                        <p:cTn id="18" dur="100" fill="hold">
                                          <p:stCondLst>
                                            <p:cond delay="0"/>
                                          </p:stCondLst>
                                        </p:cTn>
                                        <p:tgtEl>
                                          <p:spTgt spid="33"/>
                                        </p:tgtEl>
                                        <p:attrNameLst>
                                          <p:attrName>r</p:attrName>
                                        </p:attrNameLst>
                                      </p:cBhvr>
                                    </p:animRot>
                                    <p:animRot by="-240000">
                                      <p:cBhvr>
                                        <p:cTn id="19" dur="200" fill="hold">
                                          <p:stCondLst>
                                            <p:cond delay="200"/>
                                          </p:stCondLst>
                                        </p:cTn>
                                        <p:tgtEl>
                                          <p:spTgt spid="33"/>
                                        </p:tgtEl>
                                        <p:attrNameLst>
                                          <p:attrName>r</p:attrName>
                                        </p:attrNameLst>
                                      </p:cBhvr>
                                    </p:animRot>
                                    <p:animRot by="240000">
                                      <p:cBhvr>
                                        <p:cTn id="20" dur="200" fill="hold">
                                          <p:stCondLst>
                                            <p:cond delay="400"/>
                                          </p:stCondLst>
                                        </p:cTn>
                                        <p:tgtEl>
                                          <p:spTgt spid="33"/>
                                        </p:tgtEl>
                                        <p:attrNameLst>
                                          <p:attrName>r</p:attrName>
                                        </p:attrNameLst>
                                      </p:cBhvr>
                                    </p:animRot>
                                    <p:animRot by="-240000">
                                      <p:cBhvr>
                                        <p:cTn id="21" dur="200" fill="hold">
                                          <p:stCondLst>
                                            <p:cond delay="600"/>
                                          </p:stCondLst>
                                        </p:cTn>
                                        <p:tgtEl>
                                          <p:spTgt spid="33"/>
                                        </p:tgtEl>
                                        <p:attrNameLst>
                                          <p:attrName>r</p:attrName>
                                        </p:attrNameLst>
                                      </p:cBhvr>
                                    </p:animRot>
                                    <p:animRot by="120000">
                                      <p:cBhvr>
                                        <p:cTn id="22" dur="200" fill="hold">
                                          <p:stCondLst>
                                            <p:cond delay="800"/>
                                          </p:stCondLst>
                                        </p:cTn>
                                        <p:tgtEl>
                                          <p:spTgt spid="33"/>
                                        </p:tgtEl>
                                        <p:attrNameLst>
                                          <p:attrName>r</p:attrName>
                                        </p:attrNameLst>
                                      </p:cBhvr>
                                    </p:animRot>
                                  </p:childTnLst>
                                </p:cTn>
                              </p:par>
                              <p:par>
                                <p:cTn id="23" presetID="32" presetClass="emph" presetSubtype="0" fill="hold" grpId="0" nodeType="withEffect">
                                  <p:stCondLst>
                                    <p:cond delay="0"/>
                                  </p:stCondLst>
                                  <p:childTnLst>
                                    <p:animRot by="120000">
                                      <p:cBhvr>
                                        <p:cTn id="24" dur="100" fill="hold">
                                          <p:stCondLst>
                                            <p:cond delay="0"/>
                                          </p:stCondLst>
                                        </p:cTn>
                                        <p:tgtEl>
                                          <p:spTgt spid="34"/>
                                        </p:tgtEl>
                                        <p:attrNameLst>
                                          <p:attrName>r</p:attrName>
                                        </p:attrNameLst>
                                      </p:cBhvr>
                                    </p:animRot>
                                    <p:animRot by="-240000">
                                      <p:cBhvr>
                                        <p:cTn id="25" dur="200" fill="hold">
                                          <p:stCondLst>
                                            <p:cond delay="200"/>
                                          </p:stCondLst>
                                        </p:cTn>
                                        <p:tgtEl>
                                          <p:spTgt spid="34"/>
                                        </p:tgtEl>
                                        <p:attrNameLst>
                                          <p:attrName>r</p:attrName>
                                        </p:attrNameLst>
                                      </p:cBhvr>
                                    </p:animRot>
                                    <p:animRot by="240000">
                                      <p:cBhvr>
                                        <p:cTn id="26" dur="200" fill="hold">
                                          <p:stCondLst>
                                            <p:cond delay="400"/>
                                          </p:stCondLst>
                                        </p:cTn>
                                        <p:tgtEl>
                                          <p:spTgt spid="34"/>
                                        </p:tgtEl>
                                        <p:attrNameLst>
                                          <p:attrName>r</p:attrName>
                                        </p:attrNameLst>
                                      </p:cBhvr>
                                    </p:animRot>
                                    <p:animRot by="-240000">
                                      <p:cBhvr>
                                        <p:cTn id="27" dur="200" fill="hold">
                                          <p:stCondLst>
                                            <p:cond delay="600"/>
                                          </p:stCondLst>
                                        </p:cTn>
                                        <p:tgtEl>
                                          <p:spTgt spid="34"/>
                                        </p:tgtEl>
                                        <p:attrNameLst>
                                          <p:attrName>r</p:attrName>
                                        </p:attrNameLst>
                                      </p:cBhvr>
                                    </p:animRot>
                                    <p:animRot by="120000">
                                      <p:cBhvr>
                                        <p:cTn id="28" dur="200" fill="hold">
                                          <p:stCondLst>
                                            <p:cond delay="800"/>
                                          </p:stCondLst>
                                        </p:cTn>
                                        <p:tgtEl>
                                          <p:spTgt spid="34"/>
                                        </p:tgtEl>
                                        <p:attrNameLst>
                                          <p:attrName>r</p:attrName>
                                        </p:attrNameLst>
                                      </p:cBhvr>
                                    </p:animRot>
                                  </p:childTnLst>
                                </p:cTn>
                              </p:par>
                              <p:par>
                                <p:cTn id="29" presetID="22" presetClass="entr" presetSubtype="8" fill="hold"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left)">
                                      <p:cBhvr>
                                        <p:cTn id="31" dur="500"/>
                                        <p:tgtEl>
                                          <p:spTgt spid="35"/>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500"/>
                                        <p:tgtEl>
                                          <p:spTgt spid="39"/>
                                        </p:tgtEl>
                                      </p:cBhvr>
                                    </p:animEffect>
                                  </p:childTnLst>
                                </p:cTn>
                              </p:par>
                            </p:childTnLst>
                          </p:cTn>
                        </p:par>
                        <p:par>
                          <p:cTn id="39" fill="hold">
                            <p:stCondLst>
                              <p:cond delay="1500"/>
                            </p:stCondLst>
                            <p:childTnLst>
                              <p:par>
                                <p:cTn id="40" presetID="2" presetClass="entr" presetSubtype="8"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ppt_x</p:attrName>
                                        </p:attrNameLst>
                                      </p:cBhvr>
                                      <p:tavLst>
                                        <p:tav tm="0">
                                          <p:val>
                                            <p:strVal val="0-#ppt_w/2"/>
                                          </p:val>
                                        </p:tav>
                                        <p:tav tm="100000">
                                          <p:val>
                                            <p:strVal val="#ppt_x"/>
                                          </p:val>
                                        </p:tav>
                                      </p:tavLst>
                                    </p:anim>
                                    <p:anim calcmode="lin" valueType="num">
                                      <p:cBhvr>
                                        <p:cTn id="43" dur="500" fill="hold"/>
                                        <p:tgtEl>
                                          <p:spTgt spid="30"/>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45"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ppt_w</p:attrName>
                                        </p:attrNameLst>
                                      </p:cBhvr>
                                      <p:tavLst>
                                        <p:tav tm="0" fmla="#ppt_w*sin(2.5*pi*$)">
                                          <p:val>
                                            <p:fltVal val="0"/>
                                          </p:val>
                                        </p:tav>
                                        <p:tav tm="100000">
                                          <p:val>
                                            <p:fltVal val="1"/>
                                          </p:val>
                                        </p:tav>
                                      </p:tavLst>
                                    </p:anim>
                                    <p:anim calcmode="lin" valueType="num">
                                      <p:cBhvr>
                                        <p:cTn id="49" dur="1000" fill="hold"/>
                                        <p:tgtEl>
                                          <p:spTgt spid="12"/>
                                        </p:tgtEl>
                                        <p:attrNameLst>
                                          <p:attrName>ppt_h</p:attrName>
                                        </p:attrNameLst>
                                      </p:cBhvr>
                                      <p:tavLst>
                                        <p:tav tm="0">
                                          <p:val>
                                            <p:strVal val="#ppt_h"/>
                                          </p:val>
                                        </p:tav>
                                        <p:tav tm="100000">
                                          <p:val>
                                            <p:strVal val="#ppt_h"/>
                                          </p:val>
                                        </p:tav>
                                      </p:tavLst>
                                    </p:anim>
                                  </p:childTnLst>
                                </p:cTn>
                              </p:par>
                            </p:childTnLst>
                          </p:cTn>
                        </p:par>
                        <p:par>
                          <p:cTn id="50" fill="hold">
                            <p:stCondLst>
                              <p:cond delay="3000"/>
                            </p:stCondLst>
                            <p:childTnLst>
                              <p:par>
                                <p:cTn id="51" presetID="10"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par>
                          <p:cTn id="54" fill="hold">
                            <p:stCondLst>
                              <p:cond delay="3500"/>
                            </p:stCondLst>
                            <p:childTnLst>
                              <p:par>
                                <p:cTn id="55" presetID="16" presetClass="entr" presetSubtype="21"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arn(inVertical)">
                                      <p:cBhvr>
                                        <p:cTn id="57" dur="500"/>
                                        <p:tgtEl>
                                          <p:spTgt spid="10"/>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500"/>
                                        <p:tgtEl>
                                          <p:spTgt spid="11"/>
                                        </p:tgtEl>
                                      </p:cBhvr>
                                    </p:animEffect>
                                  </p:childTnLst>
                                </p:cTn>
                              </p:par>
                            </p:childTnLst>
                          </p:cTn>
                        </p:par>
                        <p:par>
                          <p:cTn id="62" fill="hold">
                            <p:stCondLst>
                              <p:cond delay="4500"/>
                            </p:stCondLst>
                            <p:childTnLst>
                              <p:par>
                                <p:cTn id="63" presetID="16" presetClass="entr" presetSubtype="21" fill="hold"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barn(inVertical)">
                                      <p:cBhvr>
                                        <p:cTn id="65" dur="500"/>
                                        <p:tgtEl>
                                          <p:spTgt spid="9"/>
                                        </p:tgtEl>
                                      </p:cBhvr>
                                    </p:animEffect>
                                  </p:childTnLst>
                                </p:cTn>
                              </p:par>
                            </p:childTnLst>
                          </p:cTn>
                        </p:par>
                        <p:par>
                          <p:cTn id="66" fill="hold">
                            <p:stCondLst>
                              <p:cond delay="5000"/>
                            </p:stCondLst>
                            <p:childTnLst>
                              <p:par>
                                <p:cTn id="67" presetID="45" presetClass="entr" presetSubtype="0"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1000"/>
                                        <p:tgtEl>
                                          <p:spTgt spid="17"/>
                                        </p:tgtEl>
                                      </p:cBhvr>
                                    </p:animEffect>
                                    <p:anim calcmode="lin" valueType="num">
                                      <p:cBhvr>
                                        <p:cTn id="70" dur="1000" fill="hold"/>
                                        <p:tgtEl>
                                          <p:spTgt spid="17"/>
                                        </p:tgtEl>
                                        <p:attrNameLst>
                                          <p:attrName>ppt_w</p:attrName>
                                        </p:attrNameLst>
                                      </p:cBhvr>
                                      <p:tavLst>
                                        <p:tav tm="0" fmla="#ppt_w*sin(2.5*pi*$)">
                                          <p:val>
                                            <p:fltVal val="0"/>
                                          </p:val>
                                        </p:tav>
                                        <p:tav tm="100000">
                                          <p:val>
                                            <p:fltVal val="1"/>
                                          </p:val>
                                        </p:tav>
                                      </p:tavLst>
                                    </p:anim>
                                    <p:anim calcmode="lin" valueType="num">
                                      <p:cBhvr>
                                        <p:cTn id="71" dur="1000" fill="hold"/>
                                        <p:tgtEl>
                                          <p:spTgt spid="17"/>
                                        </p:tgtEl>
                                        <p:attrNameLst>
                                          <p:attrName>ppt_h</p:attrName>
                                        </p:attrNameLst>
                                      </p:cBhvr>
                                      <p:tavLst>
                                        <p:tav tm="0">
                                          <p:val>
                                            <p:strVal val="#ppt_h"/>
                                          </p:val>
                                        </p:tav>
                                        <p:tav tm="100000">
                                          <p:val>
                                            <p:strVal val="#ppt_h"/>
                                          </p:val>
                                        </p:tav>
                                      </p:tavLst>
                                    </p:anim>
                                  </p:childTnLst>
                                </p:cTn>
                              </p:par>
                            </p:childTnLst>
                          </p:cTn>
                        </p:par>
                        <p:par>
                          <p:cTn id="72" fill="hold">
                            <p:stCondLst>
                              <p:cond delay="6000"/>
                            </p:stCondLst>
                            <p:childTnLst>
                              <p:par>
                                <p:cTn id="73" presetID="10" presetClass="entr" presetSubtype="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500"/>
                                        <p:tgtEl>
                                          <p:spTgt spid="19"/>
                                        </p:tgtEl>
                                      </p:cBhvr>
                                    </p:animEffect>
                                  </p:childTnLst>
                                </p:cTn>
                              </p:par>
                            </p:childTnLst>
                          </p:cTn>
                        </p:par>
                        <p:par>
                          <p:cTn id="76" fill="hold">
                            <p:stCondLst>
                              <p:cond delay="6500"/>
                            </p:stCondLst>
                            <p:childTnLst>
                              <p:par>
                                <p:cTn id="77" presetID="16" presetClass="entr" presetSubtype="21"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barn(inVertical)">
                                      <p:cBhvr>
                                        <p:cTn id="79" dur="500"/>
                                        <p:tgtEl>
                                          <p:spTgt spid="15"/>
                                        </p:tgtEl>
                                      </p:cBhvr>
                                    </p:animEffect>
                                  </p:childTnLst>
                                </p:cTn>
                              </p:par>
                            </p:childTnLst>
                          </p:cTn>
                        </p:par>
                        <p:par>
                          <p:cTn id="80" fill="hold">
                            <p:stCondLst>
                              <p:cond delay="7000"/>
                            </p:stCondLst>
                            <p:childTnLst>
                              <p:par>
                                <p:cTn id="81" presetID="10" presetClass="entr" presetSubtype="0"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fade">
                                      <p:cBhvr>
                                        <p:cTn id="83" dur="500"/>
                                        <p:tgtEl>
                                          <p:spTgt spid="16"/>
                                        </p:tgtEl>
                                      </p:cBhvr>
                                    </p:animEffect>
                                  </p:childTnLst>
                                </p:cTn>
                              </p:par>
                            </p:childTnLst>
                          </p:cTn>
                        </p:par>
                        <p:par>
                          <p:cTn id="84" fill="hold">
                            <p:stCondLst>
                              <p:cond delay="7500"/>
                            </p:stCondLst>
                            <p:childTnLst>
                              <p:par>
                                <p:cTn id="85" presetID="16" presetClass="entr" presetSubtype="21" fill="hold" nodeType="after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barn(inVertical)">
                                      <p:cBhvr>
                                        <p:cTn id="87" dur="500"/>
                                        <p:tgtEl>
                                          <p:spTgt spid="14"/>
                                        </p:tgtEl>
                                      </p:cBhvr>
                                    </p:animEffect>
                                  </p:childTnLst>
                                </p:cTn>
                              </p:par>
                            </p:childTnLst>
                          </p:cTn>
                        </p:par>
                        <p:par>
                          <p:cTn id="88" fill="hold">
                            <p:stCondLst>
                              <p:cond delay="8000"/>
                            </p:stCondLst>
                            <p:childTnLst>
                              <p:par>
                                <p:cTn id="89" presetID="45" presetClass="entr" presetSubtype="0"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1000"/>
                                        <p:tgtEl>
                                          <p:spTgt spid="23"/>
                                        </p:tgtEl>
                                      </p:cBhvr>
                                    </p:animEffect>
                                    <p:anim calcmode="lin" valueType="num">
                                      <p:cBhvr>
                                        <p:cTn id="92" dur="1000" fill="hold"/>
                                        <p:tgtEl>
                                          <p:spTgt spid="23"/>
                                        </p:tgtEl>
                                        <p:attrNameLst>
                                          <p:attrName>ppt_w</p:attrName>
                                        </p:attrNameLst>
                                      </p:cBhvr>
                                      <p:tavLst>
                                        <p:tav tm="0" fmla="#ppt_w*sin(2.5*pi*$)">
                                          <p:val>
                                            <p:fltVal val="0"/>
                                          </p:val>
                                        </p:tav>
                                        <p:tav tm="100000">
                                          <p:val>
                                            <p:fltVal val="1"/>
                                          </p:val>
                                        </p:tav>
                                      </p:tavLst>
                                    </p:anim>
                                    <p:anim calcmode="lin" valueType="num">
                                      <p:cBhvr>
                                        <p:cTn id="93" dur="1000" fill="hold"/>
                                        <p:tgtEl>
                                          <p:spTgt spid="23"/>
                                        </p:tgtEl>
                                        <p:attrNameLst>
                                          <p:attrName>ppt_h</p:attrName>
                                        </p:attrNameLst>
                                      </p:cBhvr>
                                      <p:tavLst>
                                        <p:tav tm="0">
                                          <p:val>
                                            <p:strVal val="#ppt_h"/>
                                          </p:val>
                                        </p:tav>
                                        <p:tav tm="100000">
                                          <p:val>
                                            <p:strVal val="#ppt_h"/>
                                          </p:val>
                                        </p:tav>
                                      </p:tavLst>
                                    </p:anim>
                                  </p:childTnLst>
                                </p:cTn>
                              </p:par>
                            </p:childTnLst>
                          </p:cTn>
                        </p:par>
                        <p:par>
                          <p:cTn id="94" fill="hold">
                            <p:stCondLst>
                              <p:cond delay="9000"/>
                            </p:stCondLst>
                            <p:childTnLst>
                              <p:par>
                                <p:cTn id="95" presetID="10" presetClass="entr" presetSubtype="0"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fade">
                                      <p:cBhvr>
                                        <p:cTn id="97" dur="500"/>
                                        <p:tgtEl>
                                          <p:spTgt spid="24"/>
                                        </p:tgtEl>
                                      </p:cBhvr>
                                    </p:animEffect>
                                  </p:childTnLst>
                                </p:cTn>
                              </p:par>
                            </p:childTnLst>
                          </p:cTn>
                        </p:par>
                        <p:par>
                          <p:cTn id="98" fill="hold">
                            <p:stCondLst>
                              <p:cond delay="9500"/>
                            </p:stCondLst>
                            <p:childTnLst>
                              <p:par>
                                <p:cTn id="99" presetID="16" presetClass="entr" presetSubtype="21" fill="hold" grpId="0" nodeType="after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barn(inVertical)">
                                      <p:cBhvr>
                                        <p:cTn id="101" dur="500"/>
                                        <p:tgtEl>
                                          <p:spTgt spid="21"/>
                                        </p:tgtEl>
                                      </p:cBhvr>
                                    </p:animEffect>
                                  </p:childTnLst>
                                </p:cTn>
                              </p:par>
                            </p:childTnLst>
                          </p:cTn>
                        </p:par>
                        <p:par>
                          <p:cTn id="102" fill="hold">
                            <p:stCondLst>
                              <p:cond delay="10000"/>
                            </p:stCondLst>
                            <p:childTnLst>
                              <p:par>
                                <p:cTn id="103" presetID="10" presetClass="entr" presetSubtype="0" fill="hold" grpId="0" nodeType="afterEffect">
                                  <p:stCondLst>
                                    <p:cond delay="0"/>
                                  </p:stCondLst>
                                  <p:childTnLst>
                                    <p:set>
                                      <p:cBhvr>
                                        <p:cTn id="104" dur="1" fill="hold">
                                          <p:stCondLst>
                                            <p:cond delay="0"/>
                                          </p:stCondLst>
                                        </p:cTn>
                                        <p:tgtEl>
                                          <p:spTgt spid="22"/>
                                        </p:tgtEl>
                                        <p:attrNameLst>
                                          <p:attrName>style.visibility</p:attrName>
                                        </p:attrNameLst>
                                      </p:cBhvr>
                                      <p:to>
                                        <p:strVal val="visible"/>
                                      </p:to>
                                    </p:set>
                                    <p:animEffect transition="in" filter="fade">
                                      <p:cBhvr>
                                        <p:cTn id="105" dur="500"/>
                                        <p:tgtEl>
                                          <p:spTgt spid="22"/>
                                        </p:tgtEl>
                                      </p:cBhvr>
                                    </p:animEffect>
                                  </p:childTnLst>
                                </p:cTn>
                              </p:par>
                            </p:childTnLst>
                          </p:cTn>
                        </p:par>
                        <p:par>
                          <p:cTn id="106" fill="hold">
                            <p:stCondLst>
                              <p:cond delay="10500"/>
                            </p:stCondLst>
                            <p:childTnLst>
                              <p:par>
                                <p:cTn id="107" presetID="16" presetClass="entr" presetSubtype="21" fill="hold" nodeType="after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barn(inVertical)">
                                      <p:cBhvr>
                                        <p:cTn id="109" dur="500"/>
                                        <p:tgtEl>
                                          <p:spTgt spid="20"/>
                                        </p:tgtEl>
                                      </p:cBhvr>
                                    </p:animEffect>
                                  </p:childTnLst>
                                </p:cTn>
                              </p:par>
                            </p:childTnLst>
                          </p:cTn>
                        </p:par>
                        <p:par>
                          <p:cTn id="110" fill="hold">
                            <p:stCondLst>
                              <p:cond delay="11000"/>
                            </p:stCondLst>
                            <p:childTnLst>
                              <p:par>
                                <p:cTn id="111" presetID="45" presetClass="entr" presetSubtype="0" fill="hold" grpId="0" nodeType="afterEffect">
                                  <p:stCondLst>
                                    <p:cond delay="0"/>
                                  </p:stCondLst>
                                  <p:childTnLst>
                                    <p:set>
                                      <p:cBhvr>
                                        <p:cTn id="112" dur="1" fill="hold">
                                          <p:stCondLst>
                                            <p:cond delay="0"/>
                                          </p:stCondLst>
                                        </p:cTn>
                                        <p:tgtEl>
                                          <p:spTgt spid="28"/>
                                        </p:tgtEl>
                                        <p:attrNameLst>
                                          <p:attrName>style.visibility</p:attrName>
                                        </p:attrNameLst>
                                      </p:cBhvr>
                                      <p:to>
                                        <p:strVal val="visible"/>
                                      </p:to>
                                    </p:set>
                                    <p:animEffect transition="in" filter="fade">
                                      <p:cBhvr>
                                        <p:cTn id="113" dur="1000"/>
                                        <p:tgtEl>
                                          <p:spTgt spid="28"/>
                                        </p:tgtEl>
                                      </p:cBhvr>
                                    </p:animEffect>
                                    <p:anim calcmode="lin" valueType="num">
                                      <p:cBhvr>
                                        <p:cTn id="114" dur="1000" fill="hold"/>
                                        <p:tgtEl>
                                          <p:spTgt spid="28"/>
                                        </p:tgtEl>
                                        <p:attrNameLst>
                                          <p:attrName>ppt_w</p:attrName>
                                        </p:attrNameLst>
                                      </p:cBhvr>
                                      <p:tavLst>
                                        <p:tav tm="0" fmla="#ppt_w*sin(2.5*pi*$)">
                                          <p:val>
                                            <p:fltVal val="0"/>
                                          </p:val>
                                        </p:tav>
                                        <p:tav tm="100000">
                                          <p:val>
                                            <p:fltVal val="1"/>
                                          </p:val>
                                        </p:tav>
                                      </p:tavLst>
                                    </p:anim>
                                    <p:anim calcmode="lin" valueType="num">
                                      <p:cBhvr>
                                        <p:cTn id="115" dur="1000" fill="hold"/>
                                        <p:tgtEl>
                                          <p:spTgt spid="28"/>
                                        </p:tgtEl>
                                        <p:attrNameLst>
                                          <p:attrName>ppt_h</p:attrName>
                                        </p:attrNameLst>
                                      </p:cBhvr>
                                      <p:tavLst>
                                        <p:tav tm="0">
                                          <p:val>
                                            <p:strVal val="#ppt_h"/>
                                          </p:val>
                                        </p:tav>
                                        <p:tav tm="100000">
                                          <p:val>
                                            <p:strVal val="#ppt_h"/>
                                          </p:val>
                                        </p:tav>
                                      </p:tavLst>
                                    </p:anim>
                                  </p:childTnLst>
                                </p:cTn>
                              </p:par>
                            </p:childTnLst>
                          </p:cTn>
                        </p:par>
                        <p:par>
                          <p:cTn id="116" fill="hold">
                            <p:stCondLst>
                              <p:cond delay="12000"/>
                            </p:stCondLst>
                            <p:childTnLst>
                              <p:par>
                                <p:cTn id="117" presetID="10" presetClass="entr" presetSubtype="0" fill="hold" grpId="0" nodeType="after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fade">
                                      <p:cBhvr>
                                        <p:cTn id="119" dur="500"/>
                                        <p:tgtEl>
                                          <p:spTgt spid="29"/>
                                        </p:tgtEl>
                                      </p:cBhvr>
                                    </p:animEffect>
                                  </p:childTnLst>
                                </p:cTn>
                              </p:par>
                            </p:childTnLst>
                          </p:cTn>
                        </p:par>
                        <p:par>
                          <p:cTn id="120" fill="hold">
                            <p:stCondLst>
                              <p:cond delay="12500"/>
                            </p:stCondLst>
                            <p:childTnLst>
                              <p:par>
                                <p:cTn id="121" presetID="16" presetClass="entr" presetSubtype="21" fill="hold" grpId="0" nodeType="afterEffect">
                                  <p:stCondLst>
                                    <p:cond delay="0"/>
                                  </p:stCondLst>
                                  <p:childTnLst>
                                    <p:set>
                                      <p:cBhvr>
                                        <p:cTn id="122" dur="1" fill="hold">
                                          <p:stCondLst>
                                            <p:cond delay="0"/>
                                          </p:stCondLst>
                                        </p:cTn>
                                        <p:tgtEl>
                                          <p:spTgt spid="26"/>
                                        </p:tgtEl>
                                        <p:attrNameLst>
                                          <p:attrName>style.visibility</p:attrName>
                                        </p:attrNameLst>
                                      </p:cBhvr>
                                      <p:to>
                                        <p:strVal val="visible"/>
                                      </p:to>
                                    </p:set>
                                    <p:animEffect transition="in" filter="barn(inVertical)">
                                      <p:cBhvr>
                                        <p:cTn id="123" dur="500"/>
                                        <p:tgtEl>
                                          <p:spTgt spid="26"/>
                                        </p:tgtEl>
                                      </p:cBhvr>
                                    </p:animEffect>
                                  </p:childTnLst>
                                </p:cTn>
                              </p:par>
                            </p:childTnLst>
                          </p:cTn>
                        </p:par>
                        <p:par>
                          <p:cTn id="124" fill="hold">
                            <p:stCondLst>
                              <p:cond delay="13000"/>
                            </p:stCondLst>
                            <p:childTnLst>
                              <p:par>
                                <p:cTn id="125" presetID="10" presetClass="entr" presetSubtype="0" fill="hold" grpId="0" nodeType="afterEffect">
                                  <p:stCondLst>
                                    <p:cond delay="0"/>
                                  </p:stCondLst>
                                  <p:childTnLst>
                                    <p:set>
                                      <p:cBhvr>
                                        <p:cTn id="126" dur="1" fill="hold">
                                          <p:stCondLst>
                                            <p:cond delay="0"/>
                                          </p:stCondLst>
                                        </p:cTn>
                                        <p:tgtEl>
                                          <p:spTgt spid="27"/>
                                        </p:tgtEl>
                                        <p:attrNameLst>
                                          <p:attrName>style.visibility</p:attrName>
                                        </p:attrNameLst>
                                      </p:cBhvr>
                                      <p:to>
                                        <p:strVal val="visible"/>
                                      </p:to>
                                    </p:set>
                                    <p:animEffect transition="in" filter="fade">
                                      <p:cBhvr>
                                        <p:cTn id="127" dur="500"/>
                                        <p:tgtEl>
                                          <p:spTgt spid="27"/>
                                        </p:tgtEl>
                                      </p:cBhvr>
                                    </p:animEffect>
                                  </p:childTnLst>
                                </p:cTn>
                              </p:par>
                            </p:childTnLst>
                          </p:cTn>
                        </p:par>
                        <p:par>
                          <p:cTn id="128" fill="hold">
                            <p:stCondLst>
                              <p:cond delay="13500"/>
                            </p:stCondLst>
                            <p:childTnLst>
                              <p:par>
                                <p:cTn id="129" presetID="16" presetClass="entr" presetSubtype="21" fill="hold" nodeType="afterEffect">
                                  <p:stCondLst>
                                    <p:cond delay="0"/>
                                  </p:stCondLst>
                                  <p:childTnLst>
                                    <p:set>
                                      <p:cBhvr>
                                        <p:cTn id="130" dur="1" fill="hold">
                                          <p:stCondLst>
                                            <p:cond delay="0"/>
                                          </p:stCondLst>
                                        </p:cTn>
                                        <p:tgtEl>
                                          <p:spTgt spid="25"/>
                                        </p:tgtEl>
                                        <p:attrNameLst>
                                          <p:attrName>style.visibility</p:attrName>
                                        </p:attrNameLst>
                                      </p:cBhvr>
                                      <p:to>
                                        <p:strVal val="visible"/>
                                      </p:to>
                                    </p:set>
                                    <p:animEffect transition="in" filter="barn(inVertical)">
                                      <p:cBhvr>
                                        <p:cTn id="131" dur="500"/>
                                        <p:tgtEl>
                                          <p:spTgt spid="25"/>
                                        </p:tgtEl>
                                      </p:cBhvr>
                                    </p:animEffect>
                                  </p:childTnLst>
                                </p:cTn>
                              </p:par>
                            </p:childTnLst>
                          </p:cTn>
                        </p:par>
                        <p:par>
                          <p:cTn id="132" fill="hold">
                            <p:stCondLst>
                              <p:cond delay="14000"/>
                            </p:stCondLst>
                            <p:childTnLst>
                              <p:par>
                                <p:cTn id="133" presetID="45" presetClass="entr" presetSubtype="0" fill="hold" grpId="0" nodeType="afterEffect">
                                  <p:stCondLst>
                                    <p:cond delay="0"/>
                                  </p:stCondLst>
                                  <p:childTnLst>
                                    <p:set>
                                      <p:cBhvr>
                                        <p:cTn id="134" dur="1" fill="hold">
                                          <p:stCondLst>
                                            <p:cond delay="0"/>
                                          </p:stCondLst>
                                        </p:cTn>
                                        <p:tgtEl>
                                          <p:spTgt spid="44"/>
                                        </p:tgtEl>
                                        <p:attrNameLst>
                                          <p:attrName>style.visibility</p:attrName>
                                        </p:attrNameLst>
                                      </p:cBhvr>
                                      <p:to>
                                        <p:strVal val="visible"/>
                                      </p:to>
                                    </p:set>
                                    <p:animEffect transition="in" filter="fade">
                                      <p:cBhvr>
                                        <p:cTn id="135" dur="1000"/>
                                        <p:tgtEl>
                                          <p:spTgt spid="44"/>
                                        </p:tgtEl>
                                      </p:cBhvr>
                                    </p:animEffect>
                                    <p:anim calcmode="lin" valueType="num">
                                      <p:cBhvr>
                                        <p:cTn id="136" dur="1000" fill="hold"/>
                                        <p:tgtEl>
                                          <p:spTgt spid="44"/>
                                        </p:tgtEl>
                                        <p:attrNameLst>
                                          <p:attrName>ppt_w</p:attrName>
                                        </p:attrNameLst>
                                      </p:cBhvr>
                                      <p:tavLst>
                                        <p:tav tm="0" fmla="#ppt_w*sin(2.5*pi*$)">
                                          <p:val>
                                            <p:fltVal val="0"/>
                                          </p:val>
                                        </p:tav>
                                        <p:tav tm="100000">
                                          <p:val>
                                            <p:fltVal val="1"/>
                                          </p:val>
                                        </p:tav>
                                      </p:tavLst>
                                    </p:anim>
                                    <p:anim calcmode="lin" valueType="num">
                                      <p:cBhvr>
                                        <p:cTn id="137" dur="1000" fill="hold"/>
                                        <p:tgtEl>
                                          <p:spTgt spid="44"/>
                                        </p:tgtEl>
                                        <p:attrNameLst>
                                          <p:attrName>ppt_h</p:attrName>
                                        </p:attrNameLst>
                                      </p:cBhvr>
                                      <p:tavLst>
                                        <p:tav tm="0">
                                          <p:val>
                                            <p:strVal val="#ppt_h"/>
                                          </p:val>
                                        </p:tav>
                                        <p:tav tm="100000">
                                          <p:val>
                                            <p:strVal val="#ppt_h"/>
                                          </p:val>
                                        </p:tav>
                                      </p:tavLst>
                                    </p:anim>
                                  </p:childTnLst>
                                </p:cTn>
                              </p:par>
                            </p:childTnLst>
                          </p:cTn>
                        </p:par>
                        <p:par>
                          <p:cTn id="138" fill="hold">
                            <p:stCondLst>
                              <p:cond delay="15000"/>
                            </p:stCondLst>
                            <p:childTnLst>
                              <p:par>
                                <p:cTn id="139" presetID="16" presetClass="entr" presetSubtype="21" fill="hold" grpId="0" nodeType="afterEffect">
                                  <p:stCondLst>
                                    <p:cond delay="0"/>
                                  </p:stCondLst>
                                  <p:childTnLst>
                                    <p:set>
                                      <p:cBhvr>
                                        <p:cTn id="140" dur="1" fill="hold">
                                          <p:stCondLst>
                                            <p:cond delay="0"/>
                                          </p:stCondLst>
                                        </p:cTn>
                                        <p:tgtEl>
                                          <p:spTgt spid="42"/>
                                        </p:tgtEl>
                                        <p:attrNameLst>
                                          <p:attrName>style.visibility</p:attrName>
                                        </p:attrNameLst>
                                      </p:cBhvr>
                                      <p:to>
                                        <p:strVal val="visible"/>
                                      </p:to>
                                    </p:set>
                                    <p:animEffect transition="in" filter="barn(inVertical)">
                                      <p:cBhvr>
                                        <p:cTn id="141" dur="500"/>
                                        <p:tgtEl>
                                          <p:spTgt spid="42"/>
                                        </p:tgtEl>
                                      </p:cBhvr>
                                    </p:animEffect>
                                  </p:childTnLst>
                                </p:cTn>
                              </p:par>
                            </p:childTnLst>
                          </p:cTn>
                        </p:par>
                        <p:par>
                          <p:cTn id="142" fill="hold">
                            <p:stCondLst>
                              <p:cond delay="15500"/>
                            </p:stCondLst>
                            <p:childTnLst>
                              <p:par>
                                <p:cTn id="143" presetID="10" presetClass="entr" presetSubtype="0" fill="hold" grpId="0" nodeType="afterEffect">
                                  <p:stCondLst>
                                    <p:cond delay="0"/>
                                  </p:stCondLst>
                                  <p:childTnLst>
                                    <p:set>
                                      <p:cBhvr>
                                        <p:cTn id="144" dur="1" fill="hold">
                                          <p:stCondLst>
                                            <p:cond delay="0"/>
                                          </p:stCondLst>
                                        </p:cTn>
                                        <p:tgtEl>
                                          <p:spTgt spid="43"/>
                                        </p:tgtEl>
                                        <p:attrNameLst>
                                          <p:attrName>style.visibility</p:attrName>
                                        </p:attrNameLst>
                                      </p:cBhvr>
                                      <p:to>
                                        <p:strVal val="visible"/>
                                      </p:to>
                                    </p:set>
                                    <p:animEffect transition="in" filter="fade">
                                      <p:cBhvr>
                                        <p:cTn id="145" dur="500"/>
                                        <p:tgtEl>
                                          <p:spTgt spid="43"/>
                                        </p:tgtEl>
                                      </p:cBhvr>
                                    </p:animEffect>
                                  </p:childTnLst>
                                </p:cTn>
                              </p:par>
                            </p:childTnLst>
                          </p:cTn>
                        </p:par>
                        <p:par>
                          <p:cTn id="146" fill="hold">
                            <p:stCondLst>
                              <p:cond delay="16000"/>
                            </p:stCondLst>
                            <p:childTnLst>
                              <p:par>
                                <p:cTn id="147" presetID="16" presetClass="entr" presetSubtype="21" fill="hold" nodeType="afterEffect">
                                  <p:stCondLst>
                                    <p:cond delay="0"/>
                                  </p:stCondLst>
                                  <p:childTnLst>
                                    <p:set>
                                      <p:cBhvr>
                                        <p:cTn id="148" dur="1" fill="hold">
                                          <p:stCondLst>
                                            <p:cond delay="0"/>
                                          </p:stCondLst>
                                        </p:cTn>
                                        <p:tgtEl>
                                          <p:spTgt spid="41"/>
                                        </p:tgtEl>
                                        <p:attrNameLst>
                                          <p:attrName>style.visibility</p:attrName>
                                        </p:attrNameLst>
                                      </p:cBhvr>
                                      <p:to>
                                        <p:strVal val="visible"/>
                                      </p:to>
                                    </p:set>
                                    <p:animEffect transition="in" filter="barn(inVertical)">
                                      <p:cBhvr>
                                        <p:cTn id="14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bldLvl="0" animBg="1"/>
      <p:bldP spid="13" grpId="0"/>
      <p:bldP spid="15" grpId="0"/>
      <p:bldP spid="16" grpId="0"/>
      <p:bldP spid="17" grpId="0" bldLvl="0" animBg="1"/>
      <p:bldP spid="19" grpId="0"/>
      <p:bldP spid="21" grpId="0"/>
      <p:bldP spid="22" grpId="0"/>
      <p:bldP spid="23" grpId="0" bldLvl="0" animBg="1"/>
      <p:bldP spid="24" grpId="0"/>
      <p:bldP spid="26" grpId="0"/>
      <p:bldP spid="27" grpId="0"/>
      <p:bldP spid="28" grpId="0" bldLvl="0" animBg="1"/>
      <p:bldP spid="29" grpId="0"/>
      <p:bldP spid="30" grpId="0" bldLvl="0" animBg="1" autoUpdateAnimBg="0"/>
      <p:bldP spid="31" grpId="0" bldLvl="0" animBg="1"/>
      <p:bldP spid="32" grpId="0" bldLvl="0" animBg="1"/>
      <p:bldP spid="33" grpId="0" bldLvl="0" animBg="1"/>
      <p:bldP spid="34" grpId="0" bldLvl="0" animBg="1"/>
      <p:bldP spid="38" grpId="0"/>
      <p:bldP spid="39" grpId="0"/>
      <p:bldP spid="42" grpId="0"/>
      <p:bldP spid="43" grpId="0"/>
      <p:bldP spid="44"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5"/>
          <p:cNvSpPr/>
          <p:nvPr/>
        </p:nvSpPr>
        <p:spPr>
          <a:xfrm>
            <a:off x="1729174" y="1916790"/>
            <a:ext cx="1584451" cy="1008345"/>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3B68A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p>
        </p:txBody>
      </p:sp>
      <p:sp>
        <p:nvSpPr>
          <p:cNvPr id="10" name="Rectangle 42"/>
          <p:cNvSpPr/>
          <p:nvPr/>
        </p:nvSpPr>
        <p:spPr>
          <a:xfrm flipH="1">
            <a:off x="1701587" y="2095657"/>
            <a:ext cx="1612037" cy="253281"/>
          </a:xfrm>
          <a:prstGeom prst="rect">
            <a:avLst/>
          </a:prstGeom>
          <a:noFill/>
          <a:ln w="12700" cap="flat" cmpd="sng" algn="ctr">
            <a:noFill/>
            <a:prstDash val="solid"/>
          </a:ln>
          <a:effectLst/>
        </p:spPr>
        <p:txBody>
          <a:bodyPr lIns="91437" tIns="0" rIns="91437"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文献分析法</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Rectangle 42"/>
          <p:cNvSpPr/>
          <p:nvPr/>
        </p:nvSpPr>
        <p:spPr>
          <a:xfrm flipH="1">
            <a:off x="2326831" y="2925136"/>
            <a:ext cx="2283164" cy="504173"/>
          </a:xfrm>
          <a:prstGeom prst="rect">
            <a:avLst/>
          </a:prstGeom>
          <a:noFill/>
          <a:ln w="12700" cap="flat" cmpd="sng" algn="ctr">
            <a:noFill/>
            <a:prstDash val="solid"/>
          </a:ln>
          <a:effectLst/>
        </p:spPr>
        <p:txBody>
          <a:bodyPr lIns="91437" tIns="0" rIns="91437" bIns="0" rtlCol="0" anchor="t"/>
          <a:lstStyle/>
          <a:p>
            <a:pPr lvl="0">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通过分析他人的研究发现问题。</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矩形 5"/>
          <p:cNvSpPr/>
          <p:nvPr/>
        </p:nvSpPr>
        <p:spPr>
          <a:xfrm>
            <a:off x="1829699" y="4005505"/>
            <a:ext cx="1584451" cy="1008345"/>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4DCEB8"/>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p>
        </p:txBody>
      </p:sp>
      <p:sp>
        <p:nvSpPr>
          <p:cNvPr id="13" name="Rectangle 42"/>
          <p:cNvSpPr/>
          <p:nvPr/>
        </p:nvSpPr>
        <p:spPr>
          <a:xfrm flipH="1">
            <a:off x="1802113" y="4184372"/>
            <a:ext cx="1612037" cy="253281"/>
          </a:xfrm>
          <a:prstGeom prst="rect">
            <a:avLst/>
          </a:prstGeom>
          <a:noFill/>
          <a:ln w="12700" cap="flat" cmpd="sng" algn="ctr">
            <a:noFill/>
            <a:prstDash val="solid"/>
          </a:ln>
          <a:effectLst/>
        </p:spPr>
        <p:txBody>
          <a:bodyPr lIns="91437" tIns="0" rIns="91437"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比较法</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Rectangle 42"/>
          <p:cNvSpPr/>
          <p:nvPr/>
        </p:nvSpPr>
        <p:spPr>
          <a:xfrm flipH="1">
            <a:off x="2301510" y="5013851"/>
            <a:ext cx="2799582" cy="504173"/>
          </a:xfrm>
          <a:prstGeom prst="rect">
            <a:avLst/>
          </a:prstGeom>
          <a:noFill/>
          <a:ln w="12700" cap="flat" cmpd="sng" algn="ctr">
            <a:noFill/>
            <a:prstDash val="solid"/>
          </a:ln>
          <a:effectLst/>
        </p:spPr>
        <p:txBody>
          <a:bodyPr lIns="91437" tIns="0" rIns="91437" bIns="0" rtlCol="0" anchor="t"/>
          <a:lstStyle/>
          <a:p>
            <a:pPr lvl="0">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比较国内外的研究成果。</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5"/>
          <p:cNvSpPr/>
          <p:nvPr/>
        </p:nvSpPr>
        <p:spPr>
          <a:xfrm>
            <a:off x="5322226" y="1871943"/>
            <a:ext cx="1584451" cy="1008345"/>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F79E5A"/>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p>
        </p:txBody>
      </p:sp>
      <p:sp>
        <p:nvSpPr>
          <p:cNvPr id="16" name="Rectangle 42"/>
          <p:cNvSpPr/>
          <p:nvPr/>
        </p:nvSpPr>
        <p:spPr>
          <a:xfrm flipH="1">
            <a:off x="5294640" y="2050810"/>
            <a:ext cx="1612037" cy="253281"/>
          </a:xfrm>
          <a:prstGeom prst="rect">
            <a:avLst/>
          </a:prstGeom>
          <a:noFill/>
          <a:ln w="12700" cap="flat" cmpd="sng" algn="ctr">
            <a:noFill/>
            <a:prstDash val="solid"/>
          </a:ln>
          <a:effectLst/>
        </p:spPr>
        <p:txBody>
          <a:bodyPr lIns="91437" tIns="0" rIns="91437"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经验积累法</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Rectangle 42"/>
          <p:cNvSpPr/>
          <p:nvPr/>
        </p:nvSpPr>
        <p:spPr>
          <a:xfrm flipH="1">
            <a:off x="5919883" y="2880289"/>
            <a:ext cx="2283164" cy="504173"/>
          </a:xfrm>
          <a:prstGeom prst="rect">
            <a:avLst/>
          </a:prstGeom>
          <a:noFill/>
          <a:ln w="12700" cap="flat" cmpd="sng" algn="ctr">
            <a:noFill/>
            <a:prstDash val="solid"/>
          </a:ln>
          <a:effectLst/>
        </p:spPr>
        <p:txBody>
          <a:bodyPr lIns="91437" tIns="0" rIns="91437" bIns="0" rtlCol="0" anchor="t"/>
          <a:lstStyle/>
          <a:p>
            <a:pPr lvl="0">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在实践中发现问题，借鉴他人经验。</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矩形 5"/>
          <p:cNvSpPr/>
          <p:nvPr/>
        </p:nvSpPr>
        <p:spPr>
          <a:xfrm>
            <a:off x="5422752" y="3960658"/>
            <a:ext cx="1584451" cy="1008345"/>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B95F9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p>
        </p:txBody>
      </p:sp>
      <p:sp>
        <p:nvSpPr>
          <p:cNvPr id="20" name="Rectangle 42"/>
          <p:cNvSpPr/>
          <p:nvPr/>
        </p:nvSpPr>
        <p:spPr>
          <a:xfrm flipH="1">
            <a:off x="5395165" y="4139525"/>
            <a:ext cx="1612037" cy="253281"/>
          </a:xfrm>
          <a:prstGeom prst="rect">
            <a:avLst/>
          </a:prstGeom>
          <a:noFill/>
          <a:ln w="12700" cap="flat" cmpd="sng" algn="ctr">
            <a:noFill/>
            <a:prstDash val="solid"/>
          </a:ln>
          <a:effectLst/>
        </p:spPr>
        <p:txBody>
          <a:bodyPr lIns="91437" tIns="0" rIns="91437"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联想法</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Rectangle 42"/>
          <p:cNvSpPr/>
          <p:nvPr/>
        </p:nvSpPr>
        <p:spPr>
          <a:xfrm flipH="1">
            <a:off x="6020408" y="4969004"/>
            <a:ext cx="2472851" cy="504173"/>
          </a:xfrm>
          <a:prstGeom prst="rect">
            <a:avLst/>
          </a:prstGeom>
          <a:noFill/>
          <a:ln w="12700" cap="flat" cmpd="sng" algn="ctr">
            <a:noFill/>
            <a:prstDash val="solid"/>
          </a:ln>
          <a:effectLst/>
        </p:spPr>
        <p:txBody>
          <a:bodyPr lIns="91437" tIns="0" rIns="91437" bIns="0" rtlCol="0" anchor="t"/>
          <a:lstStyle/>
          <a:p>
            <a:pPr lvl="0">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在学科的交叉领域选题。</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23"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5"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6"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2" name="文本框 22"/>
          <p:cNvSpPr txBox="1"/>
          <p:nvPr/>
        </p:nvSpPr>
        <p:spPr>
          <a:xfrm>
            <a:off x="558587" y="1108911"/>
            <a:ext cx="1281120" cy="420884"/>
          </a:xfrm>
          <a:prstGeom prst="rect">
            <a:avLst/>
          </a:prstGeom>
          <a:noFill/>
          <a:ln w="9525">
            <a:noFill/>
          </a:ln>
        </p:spPr>
        <p:txBody>
          <a:bodyPr wrap="none" anchor="t">
            <a:spAutoFit/>
          </a:bodyPr>
          <a:lstStyle/>
          <a:p>
            <a:r>
              <a:rPr lang="zh-CN" altLang="en-US" sz="2135" b="1" dirty="0">
                <a:latin typeface="微软雅黑" panose="020B0503020204020204" pitchFamily="34" charset="-122"/>
                <a:ea typeface="微软雅黑" panose="020B0503020204020204" pitchFamily="34" charset="-122"/>
                <a:sym typeface="黑体" panose="02010609060101010101" charset="-122"/>
              </a:rPr>
              <a:t>选题方法</a:t>
            </a:r>
            <a:endParaRPr lang="zh-CN" altLang="en-US" sz="2135" b="1" dirty="0">
              <a:latin typeface="微软雅黑" panose="020B0503020204020204" pitchFamily="34" charset="-122"/>
              <a:ea typeface="微软雅黑" panose="020B0503020204020204" pitchFamily="34" charset="-122"/>
              <a:sym typeface="黑体" panose="02010609060101010101" charset="-122"/>
            </a:endParaRPr>
          </a:p>
        </p:txBody>
      </p:sp>
      <p:sp>
        <p:nvSpPr>
          <p:cNvPr id="33" name="矩形 32"/>
          <p:cNvSpPr/>
          <p:nvPr/>
        </p:nvSpPr>
        <p:spPr>
          <a:xfrm>
            <a:off x="0" y="5577841"/>
            <a:ext cx="12192000" cy="803487"/>
          </a:xfrm>
          <a:prstGeom prst="rect">
            <a:avLst/>
          </a:prstGeom>
          <a:solidFill>
            <a:srgbClr val="3B68A1"/>
          </a:solidFill>
          <a:ln w="15875">
            <a:gradFill flip="none" rotWithShape="1">
              <a:gsLst>
                <a:gs pos="0">
                  <a:schemeClr val="bg1">
                    <a:lumMod val="75000"/>
                  </a:schemeClr>
                </a:gs>
                <a:gs pos="100000">
                  <a:schemeClr val="bg1"/>
                </a:gs>
              </a:gsLst>
              <a:lin ang="2700000" scaled="1"/>
              <a:tileRect/>
            </a:gradFill>
          </a:ln>
          <a:effectLst>
            <a:innerShdw blurRad="1397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p>
        </p:txBody>
      </p:sp>
      <p:sp>
        <p:nvSpPr>
          <p:cNvPr id="34" name="文本框 129"/>
          <p:cNvSpPr txBox="1"/>
          <p:nvPr/>
        </p:nvSpPr>
        <p:spPr>
          <a:xfrm>
            <a:off x="4037648" y="5577683"/>
            <a:ext cx="5544820" cy="829945"/>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pPr algn="just">
              <a:lnSpc>
                <a:spcPct val="150000"/>
              </a:lnSpc>
            </a:pPr>
            <a:r>
              <a:rPr lang="zh-CN" altLang="en-US" sz="3200" b="1" dirty="0">
                <a:solidFill>
                  <a:schemeClr val="bg1"/>
                </a:solidFill>
                <a:latin typeface="微软雅黑" panose="020B0503020204020204" pitchFamily="34" charset="-122"/>
                <a:ea typeface="微软雅黑" panose="020B0503020204020204" pitchFamily="34" charset="-122"/>
              </a:rPr>
              <a:t>好的选题是成功的一半！</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nvGrpSpPr>
          <p:cNvPr id="35" name="组合 12"/>
          <p:cNvGrpSpPr/>
          <p:nvPr/>
        </p:nvGrpSpPr>
        <p:grpSpPr>
          <a:xfrm flipV="1">
            <a:off x="558587" y="1529795"/>
            <a:ext cx="1648884" cy="101600"/>
            <a:chOff x="4023692" y="4894277"/>
            <a:chExt cx="1964495" cy="120014"/>
          </a:xfrm>
        </p:grpSpPr>
        <p:sp>
          <p:nvSpPr>
            <p:cNvPr id="36" name="矩形 35"/>
            <p:cNvSpPr/>
            <p:nvPr/>
          </p:nvSpPr>
          <p:spPr>
            <a:xfrm>
              <a:off x="4023692" y="4894277"/>
              <a:ext cx="264791"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37" name="矩形 36"/>
            <p:cNvSpPr/>
            <p:nvPr/>
          </p:nvSpPr>
          <p:spPr>
            <a:xfrm>
              <a:off x="4704582" y="4894277"/>
              <a:ext cx="262269"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38" name="矩形 37"/>
            <p:cNvSpPr/>
            <p:nvPr/>
          </p:nvSpPr>
          <p:spPr>
            <a:xfrm>
              <a:off x="5045028" y="4894277"/>
              <a:ext cx="262269"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39" name="矩形 38"/>
            <p:cNvSpPr/>
            <p:nvPr/>
          </p:nvSpPr>
          <p:spPr>
            <a:xfrm>
              <a:off x="5385472" y="4894277"/>
              <a:ext cx="262269"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40" name="矩形 39"/>
            <p:cNvSpPr/>
            <p:nvPr/>
          </p:nvSpPr>
          <p:spPr>
            <a:xfrm>
              <a:off x="5723396" y="4894277"/>
              <a:ext cx="264791"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41" name="矩形 40"/>
            <p:cNvSpPr/>
            <p:nvPr/>
          </p:nvSpPr>
          <p:spPr>
            <a:xfrm>
              <a:off x="4364138" y="4894277"/>
              <a:ext cx="264790"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grpSp>
      <p:sp>
        <p:nvSpPr>
          <p:cNvPr id="29" name="矩形 5"/>
          <p:cNvSpPr/>
          <p:nvPr/>
        </p:nvSpPr>
        <p:spPr>
          <a:xfrm>
            <a:off x="8984930" y="1873337"/>
            <a:ext cx="1584451" cy="1008345"/>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00B0F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p>
        </p:txBody>
      </p:sp>
      <p:sp>
        <p:nvSpPr>
          <p:cNvPr id="30" name="Rectangle 42"/>
          <p:cNvSpPr/>
          <p:nvPr/>
        </p:nvSpPr>
        <p:spPr>
          <a:xfrm flipH="1">
            <a:off x="9582587" y="2881683"/>
            <a:ext cx="2283164" cy="504173"/>
          </a:xfrm>
          <a:prstGeom prst="rect">
            <a:avLst/>
          </a:prstGeom>
          <a:noFill/>
          <a:ln w="12700" cap="flat" cmpd="sng" algn="ctr">
            <a:noFill/>
            <a:prstDash val="solid"/>
          </a:ln>
          <a:effectLst/>
        </p:spPr>
        <p:txBody>
          <a:bodyPr lIns="91437" tIns="0" rIns="91437" bIns="0" rtlCol="0" anchor="t"/>
          <a:lstStyle/>
          <a:p>
            <a:pPr lvl="0">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通过文献的计量可视化分析，形象直观找准选题。</a:t>
            </a:r>
            <a:endPar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Rectangle 42"/>
          <p:cNvSpPr/>
          <p:nvPr/>
        </p:nvSpPr>
        <p:spPr>
          <a:xfrm flipH="1">
            <a:off x="8984929" y="2053377"/>
            <a:ext cx="1612037" cy="253281"/>
          </a:xfrm>
          <a:prstGeom prst="rect">
            <a:avLst/>
          </a:prstGeom>
          <a:noFill/>
          <a:ln w="12700" cap="flat" cmpd="sng" algn="ctr">
            <a:noFill/>
            <a:prstDash val="solid"/>
          </a:ln>
          <a:effectLst/>
        </p:spPr>
        <p:txBody>
          <a:bodyPr lIns="91437" tIns="0" rIns="91437"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趋势分析法</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1000">
        <p:fad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23"/>
                                        </p:tgtEl>
                                        <p:attrNameLst>
                                          <p:attrName>r</p:attrName>
                                        </p:attrNameLst>
                                      </p:cBhvr>
                                    </p:animRot>
                                    <p:animRot by="-240000">
                                      <p:cBhvr>
                                        <p:cTn id="7" dur="200" fill="hold">
                                          <p:stCondLst>
                                            <p:cond delay="200"/>
                                          </p:stCondLst>
                                        </p:cTn>
                                        <p:tgtEl>
                                          <p:spTgt spid="23"/>
                                        </p:tgtEl>
                                        <p:attrNameLst>
                                          <p:attrName>r</p:attrName>
                                        </p:attrNameLst>
                                      </p:cBhvr>
                                    </p:animRot>
                                    <p:animRot by="240000">
                                      <p:cBhvr>
                                        <p:cTn id="8" dur="200" fill="hold">
                                          <p:stCondLst>
                                            <p:cond delay="400"/>
                                          </p:stCondLst>
                                        </p:cTn>
                                        <p:tgtEl>
                                          <p:spTgt spid="23"/>
                                        </p:tgtEl>
                                        <p:attrNameLst>
                                          <p:attrName>r</p:attrName>
                                        </p:attrNameLst>
                                      </p:cBhvr>
                                    </p:animRot>
                                    <p:animRot by="-240000">
                                      <p:cBhvr>
                                        <p:cTn id="9" dur="200" fill="hold">
                                          <p:stCondLst>
                                            <p:cond delay="600"/>
                                          </p:stCondLst>
                                        </p:cTn>
                                        <p:tgtEl>
                                          <p:spTgt spid="23"/>
                                        </p:tgtEl>
                                        <p:attrNameLst>
                                          <p:attrName>r</p:attrName>
                                        </p:attrNameLst>
                                      </p:cBhvr>
                                    </p:animRot>
                                    <p:animRot by="120000">
                                      <p:cBhvr>
                                        <p:cTn id="10" dur="200" fill="hold">
                                          <p:stCondLst>
                                            <p:cond delay="800"/>
                                          </p:stCondLst>
                                        </p:cTn>
                                        <p:tgtEl>
                                          <p:spTgt spid="23"/>
                                        </p:tgtEl>
                                        <p:attrNameLst>
                                          <p:attrName>r</p:attrName>
                                        </p:attrNameLst>
                                      </p:cBhvr>
                                    </p:animRot>
                                  </p:childTnLst>
                                </p:cTn>
                              </p:par>
                              <p:par>
                                <p:cTn id="11" presetID="32" presetClass="emph" presetSubtype="0" fill="hold" grpId="0" nodeType="withEffect">
                                  <p:stCondLst>
                                    <p:cond delay="0"/>
                                  </p:stCondLst>
                                  <p:childTnLst>
                                    <p:animRot by="120000">
                                      <p:cBhvr>
                                        <p:cTn id="12" dur="100" fill="hold">
                                          <p:stCondLst>
                                            <p:cond delay="0"/>
                                          </p:stCondLst>
                                        </p:cTn>
                                        <p:tgtEl>
                                          <p:spTgt spid="24"/>
                                        </p:tgtEl>
                                        <p:attrNameLst>
                                          <p:attrName>r</p:attrName>
                                        </p:attrNameLst>
                                      </p:cBhvr>
                                    </p:animRot>
                                    <p:animRot by="-240000">
                                      <p:cBhvr>
                                        <p:cTn id="13" dur="200" fill="hold">
                                          <p:stCondLst>
                                            <p:cond delay="200"/>
                                          </p:stCondLst>
                                        </p:cTn>
                                        <p:tgtEl>
                                          <p:spTgt spid="24"/>
                                        </p:tgtEl>
                                        <p:attrNameLst>
                                          <p:attrName>r</p:attrName>
                                        </p:attrNameLst>
                                      </p:cBhvr>
                                    </p:animRot>
                                    <p:animRot by="240000">
                                      <p:cBhvr>
                                        <p:cTn id="14" dur="200" fill="hold">
                                          <p:stCondLst>
                                            <p:cond delay="400"/>
                                          </p:stCondLst>
                                        </p:cTn>
                                        <p:tgtEl>
                                          <p:spTgt spid="24"/>
                                        </p:tgtEl>
                                        <p:attrNameLst>
                                          <p:attrName>r</p:attrName>
                                        </p:attrNameLst>
                                      </p:cBhvr>
                                    </p:animRot>
                                    <p:animRot by="-240000">
                                      <p:cBhvr>
                                        <p:cTn id="15" dur="200" fill="hold">
                                          <p:stCondLst>
                                            <p:cond delay="600"/>
                                          </p:stCondLst>
                                        </p:cTn>
                                        <p:tgtEl>
                                          <p:spTgt spid="24"/>
                                        </p:tgtEl>
                                        <p:attrNameLst>
                                          <p:attrName>r</p:attrName>
                                        </p:attrNameLst>
                                      </p:cBhvr>
                                    </p:animRot>
                                    <p:animRot by="120000">
                                      <p:cBhvr>
                                        <p:cTn id="16" dur="200" fill="hold">
                                          <p:stCondLst>
                                            <p:cond delay="800"/>
                                          </p:stCondLst>
                                        </p:cTn>
                                        <p:tgtEl>
                                          <p:spTgt spid="24"/>
                                        </p:tgtEl>
                                        <p:attrNameLst>
                                          <p:attrName>r</p:attrName>
                                        </p:attrNameLst>
                                      </p:cBhvr>
                                    </p:animRot>
                                  </p:childTnLst>
                                </p:cTn>
                              </p:par>
                              <p:par>
                                <p:cTn id="17" presetID="32" presetClass="emph" presetSubtype="0" fill="hold" grpId="0" nodeType="withEffect">
                                  <p:stCondLst>
                                    <p:cond delay="0"/>
                                  </p:stCondLst>
                                  <p:childTnLst>
                                    <p:animRot by="120000">
                                      <p:cBhvr>
                                        <p:cTn id="18" dur="100" fill="hold">
                                          <p:stCondLst>
                                            <p:cond delay="0"/>
                                          </p:stCondLst>
                                        </p:cTn>
                                        <p:tgtEl>
                                          <p:spTgt spid="25"/>
                                        </p:tgtEl>
                                        <p:attrNameLst>
                                          <p:attrName>r</p:attrName>
                                        </p:attrNameLst>
                                      </p:cBhvr>
                                    </p:animRot>
                                    <p:animRot by="-240000">
                                      <p:cBhvr>
                                        <p:cTn id="19" dur="200" fill="hold">
                                          <p:stCondLst>
                                            <p:cond delay="200"/>
                                          </p:stCondLst>
                                        </p:cTn>
                                        <p:tgtEl>
                                          <p:spTgt spid="25"/>
                                        </p:tgtEl>
                                        <p:attrNameLst>
                                          <p:attrName>r</p:attrName>
                                        </p:attrNameLst>
                                      </p:cBhvr>
                                    </p:animRot>
                                    <p:animRot by="240000">
                                      <p:cBhvr>
                                        <p:cTn id="20" dur="200" fill="hold">
                                          <p:stCondLst>
                                            <p:cond delay="400"/>
                                          </p:stCondLst>
                                        </p:cTn>
                                        <p:tgtEl>
                                          <p:spTgt spid="25"/>
                                        </p:tgtEl>
                                        <p:attrNameLst>
                                          <p:attrName>r</p:attrName>
                                        </p:attrNameLst>
                                      </p:cBhvr>
                                    </p:animRot>
                                    <p:animRot by="-240000">
                                      <p:cBhvr>
                                        <p:cTn id="21" dur="200" fill="hold">
                                          <p:stCondLst>
                                            <p:cond delay="600"/>
                                          </p:stCondLst>
                                        </p:cTn>
                                        <p:tgtEl>
                                          <p:spTgt spid="25"/>
                                        </p:tgtEl>
                                        <p:attrNameLst>
                                          <p:attrName>r</p:attrName>
                                        </p:attrNameLst>
                                      </p:cBhvr>
                                    </p:animRot>
                                    <p:animRot by="120000">
                                      <p:cBhvr>
                                        <p:cTn id="22" dur="200" fill="hold">
                                          <p:stCondLst>
                                            <p:cond delay="800"/>
                                          </p:stCondLst>
                                        </p:cTn>
                                        <p:tgtEl>
                                          <p:spTgt spid="25"/>
                                        </p:tgtEl>
                                        <p:attrNameLst>
                                          <p:attrName>r</p:attrName>
                                        </p:attrNameLst>
                                      </p:cBhvr>
                                    </p:animRot>
                                  </p:childTnLst>
                                </p:cTn>
                              </p:par>
                              <p:par>
                                <p:cTn id="23" presetID="32" presetClass="emph" presetSubtype="0" fill="hold" grpId="0" nodeType="withEffect">
                                  <p:stCondLst>
                                    <p:cond delay="0"/>
                                  </p:stCondLst>
                                  <p:childTnLst>
                                    <p:animRot by="120000">
                                      <p:cBhvr>
                                        <p:cTn id="24" dur="100" fill="hold">
                                          <p:stCondLst>
                                            <p:cond delay="0"/>
                                          </p:stCondLst>
                                        </p:cTn>
                                        <p:tgtEl>
                                          <p:spTgt spid="26"/>
                                        </p:tgtEl>
                                        <p:attrNameLst>
                                          <p:attrName>r</p:attrName>
                                        </p:attrNameLst>
                                      </p:cBhvr>
                                    </p:animRot>
                                    <p:animRot by="-240000">
                                      <p:cBhvr>
                                        <p:cTn id="25" dur="200" fill="hold">
                                          <p:stCondLst>
                                            <p:cond delay="200"/>
                                          </p:stCondLst>
                                        </p:cTn>
                                        <p:tgtEl>
                                          <p:spTgt spid="26"/>
                                        </p:tgtEl>
                                        <p:attrNameLst>
                                          <p:attrName>r</p:attrName>
                                        </p:attrNameLst>
                                      </p:cBhvr>
                                    </p:animRot>
                                    <p:animRot by="240000">
                                      <p:cBhvr>
                                        <p:cTn id="26" dur="200" fill="hold">
                                          <p:stCondLst>
                                            <p:cond delay="400"/>
                                          </p:stCondLst>
                                        </p:cTn>
                                        <p:tgtEl>
                                          <p:spTgt spid="26"/>
                                        </p:tgtEl>
                                        <p:attrNameLst>
                                          <p:attrName>r</p:attrName>
                                        </p:attrNameLst>
                                      </p:cBhvr>
                                    </p:animRot>
                                    <p:animRot by="-240000">
                                      <p:cBhvr>
                                        <p:cTn id="27" dur="200" fill="hold">
                                          <p:stCondLst>
                                            <p:cond delay="600"/>
                                          </p:stCondLst>
                                        </p:cTn>
                                        <p:tgtEl>
                                          <p:spTgt spid="26"/>
                                        </p:tgtEl>
                                        <p:attrNameLst>
                                          <p:attrName>r</p:attrName>
                                        </p:attrNameLst>
                                      </p:cBhvr>
                                    </p:animRot>
                                    <p:animRot by="120000">
                                      <p:cBhvr>
                                        <p:cTn id="28" dur="200" fill="hold">
                                          <p:stCondLst>
                                            <p:cond delay="800"/>
                                          </p:stCondLst>
                                        </p:cTn>
                                        <p:tgtEl>
                                          <p:spTgt spid="26"/>
                                        </p:tgtEl>
                                        <p:attrNameLst>
                                          <p:attrName>r</p:attrName>
                                        </p:attrNameLst>
                                      </p:cBhvr>
                                    </p:animRot>
                                  </p:childTnLst>
                                </p:cTn>
                              </p:par>
                            </p:childTnLst>
                          </p:cTn>
                        </p:par>
                        <p:par>
                          <p:cTn id="29" fill="hold">
                            <p:stCondLst>
                              <p:cond delay="1000"/>
                            </p:stCondLst>
                            <p:childTnLst>
                              <p:par>
                                <p:cTn id="30" presetID="2" presetClass="entr" presetSubtype="8"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ppt_x</p:attrName>
                                        </p:attrNameLst>
                                      </p:cBhvr>
                                      <p:tavLst>
                                        <p:tav tm="0">
                                          <p:val>
                                            <p:strVal val="0-#ppt_w/2"/>
                                          </p:val>
                                        </p:tav>
                                        <p:tav tm="100000">
                                          <p:val>
                                            <p:strVal val="#ppt_x"/>
                                          </p:val>
                                        </p:tav>
                                      </p:tavLst>
                                    </p:anim>
                                    <p:anim calcmode="lin" valueType="num">
                                      <p:cBhvr>
                                        <p:cTn id="33" dur="500" fill="hold"/>
                                        <p:tgtEl>
                                          <p:spTgt spid="22"/>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45"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ppt_w</p:attrName>
                                        </p:attrNameLst>
                                      </p:cBhvr>
                                      <p:tavLst>
                                        <p:tav tm="0" fmla="#ppt_w*sin(2.5*pi*$)">
                                          <p:val>
                                            <p:fltVal val="0"/>
                                          </p:val>
                                        </p:tav>
                                        <p:tav tm="100000">
                                          <p:val>
                                            <p:fltVal val="1"/>
                                          </p:val>
                                        </p:tav>
                                      </p:tavLst>
                                    </p:anim>
                                    <p:anim calcmode="lin" valueType="num">
                                      <p:cBhvr>
                                        <p:cTn id="39" dur="1000" fill="hold"/>
                                        <p:tgtEl>
                                          <p:spTgt spid="9"/>
                                        </p:tgtEl>
                                        <p:attrNameLst>
                                          <p:attrName>ppt_h</p:attrName>
                                        </p:attrNameLst>
                                      </p:cBhvr>
                                      <p:tavLst>
                                        <p:tav tm="0">
                                          <p:val>
                                            <p:strVal val="#ppt_h"/>
                                          </p:val>
                                        </p:tav>
                                        <p:tav tm="100000">
                                          <p:val>
                                            <p:strVal val="#ppt_h"/>
                                          </p:val>
                                        </p:tav>
                                      </p:tavLst>
                                    </p:anim>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5"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ppt_w</p:attrName>
                                        </p:attrNameLst>
                                      </p:cBhvr>
                                      <p:tavLst>
                                        <p:tav tm="0" fmla="#ppt_w*sin(2.5*pi*$)">
                                          <p:val>
                                            <p:fltVal val="0"/>
                                          </p:val>
                                        </p:tav>
                                        <p:tav tm="100000">
                                          <p:val>
                                            <p:fltVal val="1"/>
                                          </p:val>
                                        </p:tav>
                                      </p:tavLst>
                                    </p:anim>
                                    <p:anim calcmode="lin" valueType="num">
                                      <p:cBhvr>
                                        <p:cTn id="55" dur="1000" fill="hold"/>
                                        <p:tgtEl>
                                          <p:spTgt spid="15"/>
                                        </p:tgtEl>
                                        <p:attrNameLst>
                                          <p:attrName>ppt_h</p:attrName>
                                        </p:attrNameLst>
                                      </p:cBhvr>
                                      <p:tavLst>
                                        <p:tav tm="0">
                                          <p:val>
                                            <p:strVal val="#ppt_h"/>
                                          </p:val>
                                        </p:tav>
                                        <p:tav tm="100000">
                                          <p:val>
                                            <p:strVal val="#ppt_h"/>
                                          </p:val>
                                        </p:tav>
                                      </p:tavLst>
                                    </p:anim>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par>
                          <p:cTn id="60" fill="hold">
                            <p:stCondLst>
                              <p:cond delay="5500"/>
                            </p:stCondLst>
                            <p:childTnLst>
                              <p:par>
                                <p:cTn id="61" presetID="42" presetClass="entr" presetSubtype="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childTnLst>
                          </p:cTn>
                        </p:par>
                        <p:par>
                          <p:cTn id="66" fill="hold">
                            <p:stCondLst>
                              <p:cond delay="6500"/>
                            </p:stCondLst>
                            <p:childTnLst>
                              <p:par>
                                <p:cTn id="67" presetID="45"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fade">
                                      <p:cBhvr>
                                        <p:cTn id="69" dur="1000"/>
                                        <p:tgtEl>
                                          <p:spTgt spid="12"/>
                                        </p:tgtEl>
                                      </p:cBhvr>
                                    </p:animEffect>
                                    <p:anim calcmode="lin" valueType="num">
                                      <p:cBhvr>
                                        <p:cTn id="70" dur="1000" fill="hold"/>
                                        <p:tgtEl>
                                          <p:spTgt spid="12"/>
                                        </p:tgtEl>
                                        <p:attrNameLst>
                                          <p:attrName>ppt_w</p:attrName>
                                        </p:attrNameLst>
                                      </p:cBhvr>
                                      <p:tavLst>
                                        <p:tav tm="0" fmla="#ppt_w*sin(2.5*pi*$)">
                                          <p:val>
                                            <p:fltVal val="0"/>
                                          </p:val>
                                        </p:tav>
                                        <p:tav tm="100000">
                                          <p:val>
                                            <p:fltVal val="1"/>
                                          </p:val>
                                        </p:tav>
                                      </p:tavLst>
                                    </p:anim>
                                    <p:anim calcmode="lin" valueType="num">
                                      <p:cBhvr>
                                        <p:cTn id="71" dur="1000" fill="hold"/>
                                        <p:tgtEl>
                                          <p:spTgt spid="12"/>
                                        </p:tgtEl>
                                        <p:attrNameLst>
                                          <p:attrName>ppt_h</p:attrName>
                                        </p:attrNameLst>
                                      </p:cBhvr>
                                      <p:tavLst>
                                        <p:tav tm="0">
                                          <p:val>
                                            <p:strVal val="#ppt_h"/>
                                          </p:val>
                                        </p:tav>
                                        <p:tav tm="100000">
                                          <p:val>
                                            <p:strVal val="#ppt_h"/>
                                          </p:val>
                                        </p:tav>
                                      </p:tavLst>
                                    </p:anim>
                                  </p:childTnLst>
                                </p:cTn>
                              </p:par>
                            </p:childTnLst>
                          </p:cTn>
                        </p:par>
                        <p:par>
                          <p:cTn id="72" fill="hold">
                            <p:stCondLst>
                              <p:cond delay="7500"/>
                            </p:stCondLst>
                            <p:childTnLst>
                              <p:par>
                                <p:cTn id="73" presetID="10" presetClass="entr" presetSubtype="0"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childTnLst>
                                </p:cTn>
                              </p:par>
                            </p:childTnLst>
                          </p:cTn>
                        </p:par>
                        <p:par>
                          <p:cTn id="76" fill="hold">
                            <p:stCondLst>
                              <p:cond delay="8000"/>
                            </p:stCondLst>
                            <p:childTnLst>
                              <p:par>
                                <p:cTn id="77" presetID="42" presetClass="entr" presetSubtype="0"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1000"/>
                                        <p:tgtEl>
                                          <p:spTgt spid="14"/>
                                        </p:tgtEl>
                                      </p:cBhvr>
                                    </p:animEffect>
                                    <p:anim calcmode="lin" valueType="num">
                                      <p:cBhvr>
                                        <p:cTn id="80" dur="1000" fill="hold"/>
                                        <p:tgtEl>
                                          <p:spTgt spid="14"/>
                                        </p:tgtEl>
                                        <p:attrNameLst>
                                          <p:attrName>ppt_x</p:attrName>
                                        </p:attrNameLst>
                                      </p:cBhvr>
                                      <p:tavLst>
                                        <p:tav tm="0">
                                          <p:val>
                                            <p:strVal val="#ppt_x"/>
                                          </p:val>
                                        </p:tav>
                                        <p:tav tm="100000">
                                          <p:val>
                                            <p:strVal val="#ppt_x"/>
                                          </p:val>
                                        </p:tav>
                                      </p:tavLst>
                                    </p:anim>
                                    <p:anim calcmode="lin" valueType="num">
                                      <p:cBhvr>
                                        <p:cTn id="81" dur="1000" fill="hold"/>
                                        <p:tgtEl>
                                          <p:spTgt spid="14"/>
                                        </p:tgtEl>
                                        <p:attrNameLst>
                                          <p:attrName>ppt_y</p:attrName>
                                        </p:attrNameLst>
                                      </p:cBhvr>
                                      <p:tavLst>
                                        <p:tav tm="0">
                                          <p:val>
                                            <p:strVal val="#ppt_y+.1"/>
                                          </p:val>
                                        </p:tav>
                                        <p:tav tm="100000">
                                          <p:val>
                                            <p:strVal val="#ppt_y"/>
                                          </p:val>
                                        </p:tav>
                                      </p:tavLst>
                                    </p:anim>
                                  </p:childTnLst>
                                </p:cTn>
                              </p:par>
                            </p:childTnLst>
                          </p:cTn>
                        </p:par>
                        <p:par>
                          <p:cTn id="82" fill="hold">
                            <p:stCondLst>
                              <p:cond delay="9000"/>
                            </p:stCondLst>
                            <p:childTnLst>
                              <p:par>
                                <p:cTn id="83" presetID="45"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1000"/>
                                        <p:tgtEl>
                                          <p:spTgt spid="19"/>
                                        </p:tgtEl>
                                      </p:cBhvr>
                                    </p:animEffect>
                                    <p:anim calcmode="lin" valueType="num">
                                      <p:cBhvr>
                                        <p:cTn id="86" dur="1000" fill="hold"/>
                                        <p:tgtEl>
                                          <p:spTgt spid="19"/>
                                        </p:tgtEl>
                                        <p:attrNameLst>
                                          <p:attrName>ppt_w</p:attrName>
                                        </p:attrNameLst>
                                      </p:cBhvr>
                                      <p:tavLst>
                                        <p:tav tm="0" fmla="#ppt_w*sin(2.5*pi*$)">
                                          <p:val>
                                            <p:fltVal val="0"/>
                                          </p:val>
                                        </p:tav>
                                        <p:tav tm="100000">
                                          <p:val>
                                            <p:fltVal val="1"/>
                                          </p:val>
                                        </p:tav>
                                      </p:tavLst>
                                    </p:anim>
                                    <p:anim calcmode="lin" valueType="num">
                                      <p:cBhvr>
                                        <p:cTn id="87" dur="1000" fill="hold"/>
                                        <p:tgtEl>
                                          <p:spTgt spid="19"/>
                                        </p:tgtEl>
                                        <p:attrNameLst>
                                          <p:attrName>ppt_h</p:attrName>
                                        </p:attrNameLst>
                                      </p:cBhvr>
                                      <p:tavLst>
                                        <p:tav tm="0">
                                          <p:val>
                                            <p:strVal val="#ppt_h"/>
                                          </p:val>
                                        </p:tav>
                                        <p:tav tm="100000">
                                          <p:val>
                                            <p:strVal val="#ppt_h"/>
                                          </p:val>
                                        </p:tav>
                                      </p:tavLst>
                                    </p:anim>
                                  </p:childTnLst>
                                </p:cTn>
                              </p:par>
                            </p:childTnLst>
                          </p:cTn>
                        </p:par>
                        <p:par>
                          <p:cTn id="88" fill="hold">
                            <p:stCondLst>
                              <p:cond delay="10000"/>
                            </p:stCondLst>
                            <p:childTnLst>
                              <p:par>
                                <p:cTn id="89" presetID="10" presetClass="entr" presetSubtype="0"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500"/>
                                        <p:tgtEl>
                                          <p:spTgt spid="20"/>
                                        </p:tgtEl>
                                      </p:cBhvr>
                                    </p:animEffect>
                                  </p:childTnLst>
                                </p:cTn>
                              </p:par>
                            </p:childTnLst>
                          </p:cTn>
                        </p:par>
                        <p:par>
                          <p:cTn id="92" fill="hold">
                            <p:stCondLst>
                              <p:cond delay="10500"/>
                            </p:stCondLst>
                            <p:childTnLst>
                              <p:par>
                                <p:cTn id="93" presetID="42" presetClass="entr" presetSubtype="0"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1000"/>
                                        <p:tgtEl>
                                          <p:spTgt spid="21"/>
                                        </p:tgtEl>
                                      </p:cBhvr>
                                    </p:animEffect>
                                    <p:anim calcmode="lin" valueType="num">
                                      <p:cBhvr>
                                        <p:cTn id="96" dur="1000" fill="hold"/>
                                        <p:tgtEl>
                                          <p:spTgt spid="21"/>
                                        </p:tgtEl>
                                        <p:attrNameLst>
                                          <p:attrName>ppt_x</p:attrName>
                                        </p:attrNameLst>
                                      </p:cBhvr>
                                      <p:tavLst>
                                        <p:tav tm="0">
                                          <p:val>
                                            <p:strVal val="#ppt_x"/>
                                          </p:val>
                                        </p:tav>
                                        <p:tav tm="100000">
                                          <p:val>
                                            <p:strVal val="#ppt_x"/>
                                          </p:val>
                                        </p:tav>
                                      </p:tavLst>
                                    </p:anim>
                                    <p:anim calcmode="lin" valueType="num">
                                      <p:cBhvr>
                                        <p:cTn id="97" dur="1000" fill="hold"/>
                                        <p:tgtEl>
                                          <p:spTgt spid="21"/>
                                        </p:tgtEl>
                                        <p:attrNameLst>
                                          <p:attrName>ppt_y</p:attrName>
                                        </p:attrNameLst>
                                      </p:cBhvr>
                                      <p:tavLst>
                                        <p:tav tm="0">
                                          <p:val>
                                            <p:strVal val="#ppt_y+.1"/>
                                          </p:val>
                                        </p:tav>
                                        <p:tav tm="100000">
                                          <p:val>
                                            <p:strVal val="#ppt_y"/>
                                          </p:val>
                                        </p:tav>
                                      </p:tavLst>
                                    </p:anim>
                                  </p:childTnLst>
                                </p:cTn>
                              </p:par>
                            </p:childTnLst>
                          </p:cTn>
                        </p:par>
                        <p:par>
                          <p:cTn id="98" fill="hold">
                            <p:stCondLst>
                              <p:cond delay="11500"/>
                            </p:stCondLst>
                            <p:childTnLst>
                              <p:par>
                                <p:cTn id="99" presetID="10" presetClass="entr" presetSubtype="0" fill="hold" grpId="0" nodeType="afterEffect">
                                  <p:stCondLst>
                                    <p:cond delay="0"/>
                                  </p:stCondLst>
                                  <p:childTnLst>
                                    <p:set>
                                      <p:cBhvr>
                                        <p:cTn id="100" dur="1" fill="hold">
                                          <p:stCondLst>
                                            <p:cond delay="0"/>
                                          </p:stCondLst>
                                        </p:cTn>
                                        <p:tgtEl>
                                          <p:spTgt spid="33"/>
                                        </p:tgtEl>
                                        <p:attrNameLst>
                                          <p:attrName>style.visibility</p:attrName>
                                        </p:attrNameLst>
                                      </p:cBhvr>
                                      <p:to>
                                        <p:strVal val="visible"/>
                                      </p:to>
                                    </p:set>
                                    <p:animEffect transition="in" filter="fade">
                                      <p:cBhvr>
                                        <p:cTn id="101" dur="500"/>
                                        <p:tgtEl>
                                          <p:spTgt spid="33"/>
                                        </p:tgtEl>
                                      </p:cBhvr>
                                    </p:animEffect>
                                  </p:childTnLst>
                                </p:cTn>
                              </p:par>
                              <p:par>
                                <p:cTn id="102" presetID="41" presetClass="entr" presetSubtype="0" fill="hold" grpId="0" nodeType="withEffect">
                                  <p:stCondLst>
                                    <p:cond delay="0"/>
                                  </p:stCondLst>
                                  <p:iterate type="lt">
                                    <p:tmPct val="10000"/>
                                  </p:iterate>
                                  <p:childTnLst>
                                    <p:set>
                                      <p:cBhvr>
                                        <p:cTn id="103" dur="1" fill="hold">
                                          <p:stCondLst>
                                            <p:cond delay="0"/>
                                          </p:stCondLst>
                                        </p:cTn>
                                        <p:tgtEl>
                                          <p:spTgt spid="34"/>
                                        </p:tgtEl>
                                        <p:attrNameLst>
                                          <p:attrName>style.visibility</p:attrName>
                                        </p:attrNameLst>
                                      </p:cBhvr>
                                      <p:to>
                                        <p:strVal val="visible"/>
                                      </p:to>
                                    </p:set>
                                    <p:anim calcmode="lin" valueType="num">
                                      <p:cBhvr>
                                        <p:cTn id="104" dur="25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05" dur="250" fill="hold"/>
                                        <p:tgtEl>
                                          <p:spTgt spid="34"/>
                                        </p:tgtEl>
                                        <p:attrNameLst>
                                          <p:attrName>ppt_y</p:attrName>
                                        </p:attrNameLst>
                                      </p:cBhvr>
                                      <p:tavLst>
                                        <p:tav tm="0">
                                          <p:val>
                                            <p:strVal val="#ppt_y"/>
                                          </p:val>
                                        </p:tav>
                                        <p:tav tm="100000">
                                          <p:val>
                                            <p:strVal val="#ppt_y"/>
                                          </p:val>
                                        </p:tav>
                                      </p:tavLst>
                                    </p:anim>
                                    <p:anim calcmode="lin" valueType="num">
                                      <p:cBhvr>
                                        <p:cTn id="106" dur="25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7" dur="25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250" tmFilter="0,0; .5, 1; 1, 1"/>
                                        <p:tgtEl>
                                          <p:spTgt spid="34"/>
                                        </p:tgtEl>
                                      </p:cBhvr>
                                    </p:animEffect>
                                  </p:childTnLst>
                                </p:cTn>
                              </p:par>
                            </p:childTnLst>
                          </p:cTn>
                        </p:par>
                        <p:par>
                          <p:cTn id="109" fill="hold">
                            <p:stCondLst>
                              <p:cond delay="11000"/>
                            </p:stCondLst>
                            <p:childTnLst>
                              <p:par>
                                <p:cTn id="110" presetID="45" presetClass="entr" presetSubtype="0" fill="hold" grpId="0" nodeType="after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fade">
                                      <p:cBhvr>
                                        <p:cTn id="112" dur="1000"/>
                                        <p:tgtEl>
                                          <p:spTgt spid="29"/>
                                        </p:tgtEl>
                                      </p:cBhvr>
                                    </p:animEffect>
                                    <p:anim calcmode="lin" valueType="num">
                                      <p:cBhvr>
                                        <p:cTn id="113" dur="1000" fill="hold"/>
                                        <p:tgtEl>
                                          <p:spTgt spid="29"/>
                                        </p:tgtEl>
                                        <p:attrNameLst>
                                          <p:attrName>ppt_w</p:attrName>
                                        </p:attrNameLst>
                                      </p:cBhvr>
                                      <p:tavLst>
                                        <p:tav tm="0" fmla="#ppt_w*sin(2.5*pi*$)">
                                          <p:val>
                                            <p:fltVal val="0"/>
                                          </p:val>
                                        </p:tav>
                                        <p:tav tm="100000">
                                          <p:val>
                                            <p:fltVal val="1"/>
                                          </p:val>
                                        </p:tav>
                                      </p:tavLst>
                                    </p:anim>
                                    <p:anim calcmode="lin" valueType="num">
                                      <p:cBhvr>
                                        <p:cTn id="114" dur="1000" fill="hold"/>
                                        <p:tgtEl>
                                          <p:spTgt spid="29"/>
                                        </p:tgtEl>
                                        <p:attrNameLst>
                                          <p:attrName>ppt_h</p:attrName>
                                        </p:attrNameLst>
                                      </p:cBhvr>
                                      <p:tavLst>
                                        <p:tav tm="0">
                                          <p:val>
                                            <p:strVal val="#ppt_h"/>
                                          </p:val>
                                        </p:tav>
                                        <p:tav tm="100000">
                                          <p:val>
                                            <p:strVal val="#ppt_h"/>
                                          </p:val>
                                        </p:tav>
                                      </p:tavLst>
                                    </p:anim>
                                  </p:childTnLst>
                                </p:cTn>
                              </p:par>
                            </p:childTnLst>
                          </p:cTn>
                        </p:par>
                        <p:par>
                          <p:cTn id="115" fill="hold">
                            <p:stCondLst>
                              <p:cond delay="12000"/>
                            </p:stCondLst>
                            <p:childTnLst>
                              <p:par>
                                <p:cTn id="116" presetID="42" presetClass="entr" presetSubtype="0" fill="hold" grpId="0" nodeType="afterEffect">
                                  <p:stCondLst>
                                    <p:cond delay="0"/>
                                  </p:stCondLst>
                                  <p:childTnLst>
                                    <p:set>
                                      <p:cBhvr>
                                        <p:cTn id="117" dur="1" fill="hold">
                                          <p:stCondLst>
                                            <p:cond delay="0"/>
                                          </p:stCondLst>
                                        </p:cTn>
                                        <p:tgtEl>
                                          <p:spTgt spid="30"/>
                                        </p:tgtEl>
                                        <p:attrNameLst>
                                          <p:attrName>style.visibility</p:attrName>
                                        </p:attrNameLst>
                                      </p:cBhvr>
                                      <p:to>
                                        <p:strVal val="visible"/>
                                      </p:to>
                                    </p:set>
                                    <p:animEffect transition="in" filter="fade">
                                      <p:cBhvr>
                                        <p:cTn id="118" dur="1000"/>
                                        <p:tgtEl>
                                          <p:spTgt spid="30"/>
                                        </p:tgtEl>
                                      </p:cBhvr>
                                    </p:animEffect>
                                    <p:anim calcmode="lin" valueType="num">
                                      <p:cBhvr>
                                        <p:cTn id="119" dur="1000" fill="hold"/>
                                        <p:tgtEl>
                                          <p:spTgt spid="30"/>
                                        </p:tgtEl>
                                        <p:attrNameLst>
                                          <p:attrName>ppt_x</p:attrName>
                                        </p:attrNameLst>
                                      </p:cBhvr>
                                      <p:tavLst>
                                        <p:tav tm="0">
                                          <p:val>
                                            <p:strVal val="#ppt_x"/>
                                          </p:val>
                                        </p:tav>
                                        <p:tav tm="100000">
                                          <p:val>
                                            <p:strVal val="#ppt_x"/>
                                          </p:val>
                                        </p:tav>
                                      </p:tavLst>
                                    </p:anim>
                                    <p:anim calcmode="lin" valueType="num">
                                      <p:cBhvr>
                                        <p:cTn id="120" dur="1000" fill="hold"/>
                                        <p:tgtEl>
                                          <p:spTgt spid="30"/>
                                        </p:tgtEl>
                                        <p:attrNameLst>
                                          <p:attrName>ppt_y</p:attrName>
                                        </p:attrNameLst>
                                      </p:cBhvr>
                                      <p:tavLst>
                                        <p:tav tm="0">
                                          <p:val>
                                            <p:strVal val="#ppt_y+.1"/>
                                          </p:val>
                                        </p:tav>
                                        <p:tav tm="100000">
                                          <p:val>
                                            <p:strVal val="#ppt_y"/>
                                          </p:val>
                                        </p:tav>
                                      </p:tavLst>
                                    </p:anim>
                                  </p:childTnLst>
                                </p:cTn>
                              </p:par>
                            </p:childTnLst>
                          </p:cTn>
                        </p:par>
                        <p:par>
                          <p:cTn id="121" fill="hold">
                            <p:stCondLst>
                              <p:cond delay="13000"/>
                            </p:stCondLst>
                            <p:childTnLst>
                              <p:par>
                                <p:cTn id="122" presetID="10" presetClass="entr" presetSubtype="0" fill="hold" grpId="0" nodeType="after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9" grpId="0" bldLvl="0" animBg="1"/>
      <p:bldP spid="20" grpId="0" bldLvl="0" animBg="1"/>
      <p:bldP spid="21" grpId="0" bldLvl="0" animBg="1"/>
      <p:bldP spid="22" grpId="0" bldLvl="0" animBg="1" autoUpdateAnimBg="0"/>
      <p:bldP spid="23" grpId="0" bldLvl="0" animBg="1"/>
      <p:bldP spid="24" grpId="0" bldLvl="0" animBg="1"/>
      <p:bldP spid="25" grpId="0" bldLvl="0" animBg="1"/>
      <p:bldP spid="26" grpId="0" bldLvl="0" animBg="1"/>
      <p:bldP spid="33" grpId="0" bldLvl="0" animBg="1"/>
      <p:bldP spid="34" grpId="0"/>
      <p:bldP spid="29" grpId="0" bldLvl="0" animBg="1"/>
      <p:bldP spid="30" grpId="0" bldLvl="0" animBg="1"/>
      <p:bldP spid="31"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57013" y="1167360"/>
            <a:ext cx="11030373" cy="5243797"/>
          </a:xfrm>
          <a:prstGeom prst="rect">
            <a:avLst/>
          </a:prstGeom>
        </p:spPr>
      </p:pic>
      <p:sp>
        <p:nvSpPr>
          <p:cNvPr id="68609" name="文本框 11"/>
          <p:cNvSpPr txBox="1"/>
          <p:nvPr/>
        </p:nvSpPr>
        <p:spPr>
          <a:xfrm>
            <a:off x="427568" y="328508"/>
            <a:ext cx="9757833" cy="480131"/>
          </a:xfrm>
          <a:prstGeom prst="rect">
            <a:avLst/>
          </a:prstGeom>
          <a:noFill/>
          <a:ln w="9525">
            <a:noFill/>
          </a:ln>
        </p:spPr>
        <p:txBody>
          <a:bodyPr wrap="square" anchor="t">
            <a:spAutoFit/>
          </a:bodyPr>
          <a:lstStyle/>
          <a:p>
            <a:pPr>
              <a:lnSpc>
                <a:spcPct val="90000"/>
              </a:lnSpc>
            </a:pPr>
            <a:r>
              <a:rPr lang="zh-CN" altLang="en-US" sz="2800" dirty="0">
                <a:latin typeface="微软雅黑" panose="020B0503020204020204" pitchFamily="34" charset="-122"/>
                <a:ea typeface="微软雅黑" panose="020B0503020204020204" pitchFamily="34" charset="-122"/>
              </a:rPr>
              <a:t>文献分析法—指数分析</a:t>
            </a:r>
            <a:endParaRPr lang="zh-CN" altLang="en-US" sz="2800" dirty="0">
              <a:latin typeface="微软雅黑" panose="020B0503020204020204" pitchFamily="34" charset="-122"/>
              <a:ea typeface="微软雅黑" panose="020B0503020204020204" pitchFamily="34" charset="-122"/>
            </a:endParaRPr>
          </a:p>
        </p:txBody>
      </p:sp>
      <p:grpSp>
        <p:nvGrpSpPr>
          <p:cNvPr id="68610" name="组合 12"/>
          <p:cNvGrpSpPr/>
          <p:nvPr/>
        </p:nvGrpSpPr>
        <p:grpSpPr>
          <a:xfrm flipV="1">
            <a:off x="564727" y="892811"/>
            <a:ext cx="1648884" cy="101600"/>
            <a:chOff x="4023692" y="4894277"/>
            <a:chExt cx="1964495" cy="120014"/>
          </a:xfrm>
        </p:grpSpPr>
        <p:sp>
          <p:nvSpPr>
            <p:cNvPr id="14" name="矩形 13"/>
            <p:cNvSpPr/>
            <p:nvPr/>
          </p:nvSpPr>
          <p:spPr>
            <a:xfrm>
              <a:off x="4023692" y="4894277"/>
              <a:ext cx="264791"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5" name="矩形 14"/>
            <p:cNvSpPr/>
            <p:nvPr/>
          </p:nvSpPr>
          <p:spPr>
            <a:xfrm>
              <a:off x="4704582" y="4894277"/>
              <a:ext cx="262269"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6" name="矩形 15"/>
            <p:cNvSpPr/>
            <p:nvPr/>
          </p:nvSpPr>
          <p:spPr>
            <a:xfrm>
              <a:off x="5045028" y="4894277"/>
              <a:ext cx="262269"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7" name="矩形 16"/>
            <p:cNvSpPr/>
            <p:nvPr/>
          </p:nvSpPr>
          <p:spPr>
            <a:xfrm>
              <a:off x="5385472" y="4894277"/>
              <a:ext cx="262269"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8" name="矩形 17"/>
            <p:cNvSpPr/>
            <p:nvPr/>
          </p:nvSpPr>
          <p:spPr>
            <a:xfrm>
              <a:off x="5723396" y="4894277"/>
              <a:ext cx="264791"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9" name="矩形 18"/>
            <p:cNvSpPr/>
            <p:nvPr/>
          </p:nvSpPr>
          <p:spPr>
            <a:xfrm>
              <a:off x="4364138" y="4894277"/>
              <a:ext cx="264790"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grpSp>
      <p:sp>
        <p:nvSpPr>
          <p:cNvPr id="5" name="矩形 4"/>
          <p:cNvSpPr/>
          <p:nvPr/>
        </p:nvSpPr>
        <p:spPr>
          <a:xfrm>
            <a:off x="657013" y="3023171"/>
            <a:ext cx="1259840" cy="1614593"/>
          </a:xfrm>
          <a:prstGeom prst="rect">
            <a:avLst/>
          </a:prstGeom>
          <a:noFill/>
          <a:ln w="38100">
            <a:solidFill>
              <a:srgbClr val="3B68A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5" noProof="1"/>
          </a:p>
        </p:txBody>
      </p:sp>
      <p:sp>
        <p:nvSpPr>
          <p:cNvPr id="6" name="矩形 5"/>
          <p:cNvSpPr/>
          <p:nvPr/>
        </p:nvSpPr>
        <p:spPr>
          <a:xfrm>
            <a:off x="2862718" y="3025418"/>
            <a:ext cx="8268547" cy="528320"/>
          </a:xfrm>
          <a:prstGeom prst="rect">
            <a:avLst/>
          </a:prstGeom>
          <a:noFill/>
          <a:ln w="38100">
            <a:solidFill>
              <a:srgbClr val="3B68A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5" noProof="1"/>
          </a:p>
        </p:txBody>
      </p:sp>
      <p:sp>
        <p:nvSpPr>
          <p:cNvPr id="7" name="矩形 6"/>
          <p:cNvSpPr/>
          <p:nvPr/>
        </p:nvSpPr>
        <p:spPr>
          <a:xfrm>
            <a:off x="609176" y="5649991"/>
            <a:ext cx="1549400" cy="806873"/>
          </a:xfrm>
          <a:prstGeom prst="rect">
            <a:avLst/>
          </a:prstGeom>
          <a:noFill/>
          <a:ln w="38100">
            <a:solidFill>
              <a:srgbClr val="3B68A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5" noProof="1"/>
          </a:p>
        </p:txBody>
      </p:sp>
      <p:sp>
        <p:nvSpPr>
          <p:cNvPr id="31" name=" 167"/>
          <p:cNvSpPr/>
          <p:nvPr/>
        </p:nvSpPr>
        <p:spPr>
          <a:xfrm>
            <a:off x="4687147" y="2141220"/>
            <a:ext cx="3497483" cy="650240"/>
          </a:xfrm>
          <a:prstGeom prst="roundRect">
            <a:avLst/>
          </a:prstGeom>
          <a:solidFill>
            <a:srgbClr val="3B68A1"/>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eaLnBrk="1" fontAlgn="auto" hangingPunct="1">
              <a:spcBef>
                <a:spcPts val="0"/>
              </a:spcBef>
              <a:spcAft>
                <a:spcPts val="0"/>
              </a:spcAft>
              <a:defRPr/>
            </a:pPr>
            <a:r>
              <a:rPr lang="zh-CN" altLang="en-US" b="1" noProof="1">
                <a:solidFill>
                  <a:srgbClr val="FFFFFF"/>
                </a:solidFill>
                <a:latin typeface="微软雅黑" panose="020B0503020204020204" pitchFamily="34" charset="-122"/>
                <a:ea typeface="微软雅黑" panose="020B0503020204020204" pitchFamily="34" charset="-122"/>
              </a:rPr>
              <a:t>对比分析中外相关主题科研成果，全面掌握其发展趋势</a:t>
            </a:r>
            <a:r>
              <a:rPr lang="zh-CN" altLang="en-US" sz="2800" b="1" noProof="1">
                <a:solidFill>
                  <a:srgbClr val="FFFFFF"/>
                </a:solidFill>
                <a:latin typeface="微软雅黑" panose="020B0503020204020204" pitchFamily="34" charset="-122"/>
                <a:ea typeface="微软雅黑" panose="020B0503020204020204" pitchFamily="34" charset="-122"/>
              </a:rPr>
              <a:t>。</a:t>
            </a:r>
            <a:endParaRPr lang="en-US" altLang="zh-CN" sz="2800" b="1" noProof="1">
              <a:solidFill>
                <a:srgbClr val="FFFFFF"/>
              </a:solidFill>
              <a:latin typeface="微软雅黑" panose="020B0503020204020204" pitchFamily="34" charset="-122"/>
              <a:ea typeface="微软雅黑" panose="020B0503020204020204" pitchFamily="34" charset="-122"/>
            </a:endParaRPr>
          </a:p>
        </p:txBody>
      </p:sp>
      <p:sp>
        <p:nvSpPr>
          <p:cNvPr id="8" name=" 167"/>
          <p:cNvSpPr/>
          <p:nvPr/>
        </p:nvSpPr>
        <p:spPr>
          <a:xfrm>
            <a:off x="2280496" y="5837117"/>
            <a:ext cx="2759287" cy="574040"/>
          </a:xfrm>
          <a:prstGeom prst="roundRect">
            <a:avLst/>
          </a:prstGeom>
          <a:solidFill>
            <a:srgbClr val="3B68A1"/>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b="1" noProof="1">
                <a:solidFill>
                  <a:srgbClr val="FFFFFF"/>
                </a:solidFill>
                <a:latin typeface="微软雅黑" panose="020B0503020204020204" pitchFamily="34" charset="-122"/>
                <a:ea typeface="微软雅黑" panose="020B0503020204020204" pitchFamily="34" charset="-122"/>
              </a:rPr>
              <a:t>多个关键词对比分析</a:t>
            </a:r>
            <a:endParaRPr lang="zh-CN" altLang="en-US" b="1" noProof="1">
              <a:solidFill>
                <a:srgbClr val="FFFFFF"/>
              </a:solidFill>
              <a:latin typeface="微软雅黑" panose="020B0503020204020204" pitchFamily="34" charset="-122"/>
              <a:ea typeface="微软雅黑" panose="020B0503020204020204" pitchFamily="34" charset="-122"/>
            </a:endParaRPr>
          </a:p>
        </p:txBody>
      </p:sp>
      <p:sp>
        <p:nvSpPr>
          <p:cNvPr id="9" name=" 167"/>
          <p:cNvSpPr/>
          <p:nvPr/>
        </p:nvSpPr>
        <p:spPr>
          <a:xfrm>
            <a:off x="657013" y="4683471"/>
            <a:ext cx="3003127" cy="528320"/>
          </a:xfrm>
          <a:prstGeom prst="roundRect">
            <a:avLst/>
          </a:prstGeom>
          <a:solidFill>
            <a:srgbClr val="3B68A1"/>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b="1" noProof="1">
                <a:solidFill>
                  <a:srgbClr val="FFFFFF"/>
                </a:solidFill>
                <a:latin typeface="微软雅黑" panose="020B0503020204020204" pitchFamily="34" charset="-122"/>
                <a:ea typeface="微软雅黑" panose="020B0503020204020204" pitchFamily="34" charset="-122"/>
              </a:rPr>
              <a:t>多维度分析主题研究走向</a:t>
            </a:r>
            <a:endParaRPr lang="zh-CN" altLang="en-US" b="1" noProof="1">
              <a:solidFill>
                <a:srgbClr val="FFFFFF"/>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88198" y="3592785"/>
            <a:ext cx="2728042" cy="2640041"/>
          </a:xfrm>
          <a:prstGeom prst="rect">
            <a:avLst/>
          </a:prstGeom>
        </p:spPr>
      </p:pic>
      <p:sp>
        <p:nvSpPr>
          <p:cNvPr id="22" name=" 160"/>
          <p:cNvSpPr/>
          <p:nvPr/>
        </p:nvSpPr>
        <p:spPr>
          <a:xfrm rot="11124203">
            <a:off x="8920900" y="4047466"/>
            <a:ext cx="1237987" cy="621530"/>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3B68A1"/>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5" strike="noStrike" noProof="1">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10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3000"/>
                            </p:stCondLst>
                            <p:childTnLst>
                              <p:par>
                                <p:cTn id="21" presetID="10" presetClass="entr" presetSubtype="0" fill="hold" grpId="0" nodeType="afterEffect">
                                  <p:stCondLst>
                                    <p:cond delay="10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4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31" grpId="0" bldLvl="0" animBg="1"/>
      <p:bldP spid="8" grpId="0" bldLvl="0" animBg="1"/>
      <p:bldP spid="9"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本市场"/>
          <p:cNvPicPr>
            <a:picLocks noChangeAspect="1"/>
          </p:cNvPicPr>
          <p:nvPr/>
        </p:nvPicPr>
        <p:blipFill>
          <a:blip r:embed="rId1" cstate="print"/>
          <a:stretch>
            <a:fillRect/>
          </a:stretch>
        </p:blipFill>
        <p:spPr>
          <a:xfrm>
            <a:off x="835661" y="1071034"/>
            <a:ext cx="10634980" cy="5582073"/>
          </a:xfrm>
          <a:prstGeom prst="rect">
            <a:avLst/>
          </a:prstGeom>
        </p:spPr>
      </p:pic>
      <p:sp>
        <p:nvSpPr>
          <p:cNvPr id="67585" name="文本框 11"/>
          <p:cNvSpPr txBox="1"/>
          <p:nvPr/>
        </p:nvSpPr>
        <p:spPr>
          <a:xfrm>
            <a:off x="427567" y="328085"/>
            <a:ext cx="4868333" cy="480131"/>
          </a:xfrm>
          <a:prstGeom prst="rect">
            <a:avLst/>
          </a:prstGeom>
          <a:noFill/>
          <a:ln w="9525">
            <a:noFill/>
          </a:ln>
        </p:spPr>
        <p:txBody>
          <a:bodyPr anchor="t">
            <a:spAutoFit/>
          </a:bodyPr>
          <a:lstStyle/>
          <a:p>
            <a:pPr>
              <a:lnSpc>
                <a:spcPct val="90000"/>
              </a:lnSpc>
            </a:pPr>
            <a:r>
              <a:rPr lang="zh-CN" altLang="en-US" sz="2800" dirty="0">
                <a:latin typeface="微软雅黑" panose="020B0503020204020204" pitchFamily="34" charset="-122"/>
                <a:ea typeface="微软雅黑" panose="020B0503020204020204" pitchFamily="34" charset="-122"/>
              </a:rPr>
              <a:t>经验积累法-学者分析</a:t>
            </a:r>
            <a:endParaRPr lang="zh-CN" altLang="en-US" sz="2800" dirty="0">
              <a:latin typeface="微软雅黑" panose="020B0503020204020204" pitchFamily="34" charset="-122"/>
              <a:ea typeface="微软雅黑" panose="020B0503020204020204" pitchFamily="34" charset="-122"/>
            </a:endParaRPr>
          </a:p>
        </p:txBody>
      </p:sp>
      <p:grpSp>
        <p:nvGrpSpPr>
          <p:cNvPr id="67586" name="组合 12"/>
          <p:cNvGrpSpPr/>
          <p:nvPr/>
        </p:nvGrpSpPr>
        <p:grpSpPr>
          <a:xfrm flipV="1">
            <a:off x="579967" y="923291"/>
            <a:ext cx="1648884" cy="101600"/>
            <a:chOff x="4023692" y="4894277"/>
            <a:chExt cx="1964495" cy="120014"/>
          </a:xfrm>
        </p:grpSpPr>
        <p:sp>
          <p:nvSpPr>
            <p:cNvPr id="14" name="矩形 13"/>
            <p:cNvSpPr/>
            <p:nvPr/>
          </p:nvSpPr>
          <p:spPr>
            <a:xfrm>
              <a:off x="4023692" y="4894277"/>
              <a:ext cx="264791"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5" name="矩形 14"/>
            <p:cNvSpPr/>
            <p:nvPr/>
          </p:nvSpPr>
          <p:spPr>
            <a:xfrm>
              <a:off x="4704582" y="4894277"/>
              <a:ext cx="262269"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6" name="矩形 15"/>
            <p:cNvSpPr/>
            <p:nvPr/>
          </p:nvSpPr>
          <p:spPr>
            <a:xfrm>
              <a:off x="5045028" y="4894277"/>
              <a:ext cx="262269"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7" name="矩形 16"/>
            <p:cNvSpPr/>
            <p:nvPr/>
          </p:nvSpPr>
          <p:spPr>
            <a:xfrm>
              <a:off x="5385472" y="4894277"/>
              <a:ext cx="262269"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8" name="矩形 17"/>
            <p:cNvSpPr/>
            <p:nvPr/>
          </p:nvSpPr>
          <p:spPr>
            <a:xfrm>
              <a:off x="5723396" y="4894277"/>
              <a:ext cx="264791"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9" name="矩形 18"/>
            <p:cNvSpPr/>
            <p:nvPr/>
          </p:nvSpPr>
          <p:spPr>
            <a:xfrm>
              <a:off x="4364138" y="4894277"/>
              <a:ext cx="264790"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grpSp>
      <p:sp>
        <p:nvSpPr>
          <p:cNvPr id="4" name="矩形 3"/>
          <p:cNvSpPr/>
          <p:nvPr/>
        </p:nvSpPr>
        <p:spPr>
          <a:xfrm>
            <a:off x="3473027" y="2425700"/>
            <a:ext cx="469900" cy="350520"/>
          </a:xfrm>
          <a:prstGeom prst="rect">
            <a:avLst/>
          </a:prstGeom>
          <a:noFill/>
          <a:ln w="38100">
            <a:solidFill>
              <a:srgbClr val="3B68A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5" noProof="1"/>
          </a:p>
        </p:txBody>
      </p:sp>
      <p:sp>
        <p:nvSpPr>
          <p:cNvPr id="5" name="矩形 4"/>
          <p:cNvSpPr/>
          <p:nvPr/>
        </p:nvSpPr>
        <p:spPr>
          <a:xfrm>
            <a:off x="865293" y="2334260"/>
            <a:ext cx="9746827" cy="1021080"/>
          </a:xfrm>
          <a:prstGeom prst="rect">
            <a:avLst/>
          </a:prstGeom>
          <a:noFill/>
          <a:ln w="38100">
            <a:solidFill>
              <a:srgbClr val="3B68A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5" noProof="1"/>
          </a:p>
        </p:txBody>
      </p:sp>
      <p:sp>
        <p:nvSpPr>
          <p:cNvPr id="31" name=" 167"/>
          <p:cNvSpPr/>
          <p:nvPr/>
        </p:nvSpPr>
        <p:spPr>
          <a:xfrm>
            <a:off x="4866641" y="3158067"/>
            <a:ext cx="3353647" cy="650240"/>
          </a:xfrm>
          <a:prstGeom prst="roundRect">
            <a:avLst/>
          </a:prstGeom>
          <a:solidFill>
            <a:srgbClr val="3B68A1"/>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eaLnBrk="1" fontAlgn="auto" hangingPunct="1">
              <a:spcBef>
                <a:spcPts val="0"/>
              </a:spcBef>
              <a:spcAft>
                <a:spcPts val="0"/>
              </a:spcAft>
              <a:defRPr/>
            </a:pPr>
            <a:r>
              <a:rPr lang="zh-CN" altLang="en-US" b="1" noProof="1">
                <a:solidFill>
                  <a:srgbClr val="FFFFFF"/>
                </a:solidFill>
                <a:latin typeface="微软雅黑" panose="020B0503020204020204" pitchFamily="34" charset="-122"/>
                <a:ea typeface="微软雅黑" panose="020B0503020204020204" pitchFamily="34" charset="-122"/>
              </a:rPr>
              <a:t>发现学科专家，追踪已知学者，</a:t>
            </a:r>
            <a:endParaRPr lang="zh-CN" altLang="en-US" b="1" noProof="1">
              <a:solidFill>
                <a:srgbClr val="FFFFFF"/>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b="1" noProof="1">
                <a:solidFill>
                  <a:srgbClr val="FFFFFF"/>
                </a:solidFill>
                <a:latin typeface="微软雅黑" panose="020B0503020204020204" pitchFamily="34" charset="-122"/>
                <a:ea typeface="微软雅黑" panose="020B0503020204020204" pitchFamily="34" charset="-122"/>
              </a:rPr>
              <a:t>借鉴他人经验</a:t>
            </a:r>
            <a:endParaRPr lang="zh-CN" altLang="en-US" b="1" noProof="1">
              <a:solidFill>
                <a:srgbClr val="FFFFFF"/>
              </a:solidFill>
              <a:latin typeface="微软雅黑" panose="020B0503020204020204" pitchFamily="34" charset="-122"/>
              <a:ea typeface="微软雅黑" panose="020B0503020204020204" pitchFamily="34" charset="-122"/>
            </a:endParaRPr>
          </a:p>
        </p:txBody>
      </p:sp>
      <p:sp>
        <p:nvSpPr>
          <p:cNvPr id="6" name=" 167"/>
          <p:cNvSpPr/>
          <p:nvPr/>
        </p:nvSpPr>
        <p:spPr>
          <a:xfrm>
            <a:off x="2734734" y="3982720"/>
            <a:ext cx="2973493" cy="970280"/>
          </a:xfrm>
          <a:prstGeom prst="roundRect">
            <a:avLst/>
          </a:prstGeom>
          <a:solidFill>
            <a:srgbClr val="3B68A1"/>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eaLnBrk="1" fontAlgn="auto" hangingPunct="1">
              <a:spcBef>
                <a:spcPts val="0"/>
              </a:spcBef>
              <a:spcAft>
                <a:spcPts val="0"/>
              </a:spcAft>
              <a:defRPr/>
            </a:pPr>
            <a:r>
              <a:rPr lang="zh-CN" altLang="en-US" b="1" noProof="1">
                <a:solidFill>
                  <a:srgbClr val="FFFFFF"/>
                </a:solidFill>
                <a:latin typeface="微软雅黑" panose="020B0503020204020204" pitchFamily="34" charset="-122"/>
                <a:ea typeface="微软雅黑" panose="020B0503020204020204" pitchFamily="34" charset="-122"/>
              </a:rPr>
              <a:t>被引频次排序：从高被引文献出发进行研究，引用频次高，应用扩散广。</a:t>
            </a:r>
            <a:endParaRPr lang="zh-CN" altLang="en-US" sz="2400" b="1" noProof="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31" grpId="0" bldLvl="0" animBg="1"/>
      <p:bldP spid="6"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文本框 11"/>
          <p:cNvSpPr txBox="1"/>
          <p:nvPr/>
        </p:nvSpPr>
        <p:spPr>
          <a:xfrm>
            <a:off x="427567" y="328085"/>
            <a:ext cx="5554133" cy="480131"/>
          </a:xfrm>
          <a:prstGeom prst="rect">
            <a:avLst/>
          </a:prstGeom>
          <a:noFill/>
          <a:ln w="9525">
            <a:noFill/>
          </a:ln>
        </p:spPr>
        <p:txBody>
          <a:bodyPr anchor="t">
            <a:spAutoFit/>
          </a:bodyPr>
          <a:lstStyle/>
          <a:p>
            <a:pPr>
              <a:lnSpc>
                <a:spcPct val="90000"/>
              </a:lnSpc>
            </a:pPr>
            <a:r>
              <a:rPr lang="zh-CN" altLang="en-US" sz="2800" dirty="0">
                <a:latin typeface="Arial" panose="020B0604020202020204" pitchFamily="34" charset="0"/>
                <a:ea typeface="黑体" panose="02010609060101010101" charset="-122"/>
              </a:rPr>
              <a:t>比较法-中外文献对比阅读</a:t>
            </a:r>
            <a:endParaRPr lang="zh-CN" altLang="en-US" sz="2800" dirty="0">
              <a:latin typeface="Arial" panose="020B0604020202020204" pitchFamily="34" charset="0"/>
              <a:ea typeface="黑体" panose="02010609060101010101" charset="-122"/>
            </a:endParaRPr>
          </a:p>
        </p:txBody>
      </p:sp>
      <p:grpSp>
        <p:nvGrpSpPr>
          <p:cNvPr id="68610" name="组合 12"/>
          <p:cNvGrpSpPr/>
          <p:nvPr/>
        </p:nvGrpSpPr>
        <p:grpSpPr>
          <a:xfrm flipV="1">
            <a:off x="564727" y="892811"/>
            <a:ext cx="1648884" cy="101600"/>
            <a:chOff x="4023692" y="4894277"/>
            <a:chExt cx="1964495" cy="120014"/>
          </a:xfrm>
        </p:grpSpPr>
        <p:sp>
          <p:nvSpPr>
            <p:cNvPr id="14" name="矩形 13"/>
            <p:cNvSpPr/>
            <p:nvPr/>
          </p:nvSpPr>
          <p:spPr>
            <a:xfrm>
              <a:off x="4023692" y="4894277"/>
              <a:ext cx="264791"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5" name="矩形 14"/>
            <p:cNvSpPr/>
            <p:nvPr/>
          </p:nvSpPr>
          <p:spPr>
            <a:xfrm>
              <a:off x="4704582" y="4894277"/>
              <a:ext cx="262269"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6" name="矩形 15"/>
            <p:cNvSpPr/>
            <p:nvPr/>
          </p:nvSpPr>
          <p:spPr>
            <a:xfrm>
              <a:off x="5045028" y="4894277"/>
              <a:ext cx="262269"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7" name="矩形 16"/>
            <p:cNvSpPr/>
            <p:nvPr/>
          </p:nvSpPr>
          <p:spPr>
            <a:xfrm>
              <a:off x="5385472" y="4894277"/>
              <a:ext cx="262269"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8" name="矩形 17"/>
            <p:cNvSpPr/>
            <p:nvPr/>
          </p:nvSpPr>
          <p:spPr>
            <a:xfrm>
              <a:off x="5723396" y="4894277"/>
              <a:ext cx="264791"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9" name="矩形 18"/>
            <p:cNvSpPr/>
            <p:nvPr/>
          </p:nvSpPr>
          <p:spPr>
            <a:xfrm>
              <a:off x="4364138" y="4894277"/>
              <a:ext cx="264790"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grpSp>
      <p:pic>
        <p:nvPicPr>
          <p:cNvPr id="8" name="图片 7"/>
          <p:cNvPicPr>
            <a:picLocks noChangeAspect="1"/>
          </p:cNvPicPr>
          <p:nvPr/>
        </p:nvPicPr>
        <p:blipFill>
          <a:blip r:embed="rId1"/>
          <a:stretch>
            <a:fillRect/>
          </a:stretch>
        </p:blipFill>
        <p:spPr>
          <a:xfrm>
            <a:off x="323850" y="1147445"/>
            <a:ext cx="11544300" cy="5476875"/>
          </a:xfrm>
          <a:prstGeom prst="rect">
            <a:avLst/>
          </a:prstGeom>
        </p:spPr>
      </p:pic>
      <p:pic>
        <p:nvPicPr>
          <p:cNvPr id="9" name="图片 8"/>
          <p:cNvPicPr>
            <a:picLocks noChangeAspect="1"/>
          </p:cNvPicPr>
          <p:nvPr/>
        </p:nvPicPr>
        <p:blipFill>
          <a:blip r:embed="rId2"/>
          <a:stretch>
            <a:fillRect/>
          </a:stretch>
        </p:blipFill>
        <p:spPr>
          <a:xfrm>
            <a:off x="371475" y="892810"/>
            <a:ext cx="11496675" cy="58864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资本市场1"/>
          <p:cNvPicPr>
            <a:picLocks noChangeAspect="1"/>
          </p:cNvPicPr>
          <p:nvPr/>
        </p:nvPicPr>
        <p:blipFill>
          <a:blip r:embed="rId1" cstate="print"/>
          <a:stretch>
            <a:fillRect/>
          </a:stretch>
        </p:blipFill>
        <p:spPr>
          <a:xfrm>
            <a:off x="427567" y="1242060"/>
            <a:ext cx="9582573" cy="5432213"/>
          </a:xfrm>
          <a:prstGeom prst="rect">
            <a:avLst/>
          </a:prstGeom>
        </p:spPr>
      </p:pic>
      <p:sp>
        <p:nvSpPr>
          <p:cNvPr id="68609" name="文本框 11"/>
          <p:cNvSpPr txBox="1"/>
          <p:nvPr/>
        </p:nvSpPr>
        <p:spPr>
          <a:xfrm>
            <a:off x="427567" y="328085"/>
            <a:ext cx="5554133" cy="480131"/>
          </a:xfrm>
          <a:prstGeom prst="rect">
            <a:avLst/>
          </a:prstGeom>
          <a:noFill/>
          <a:ln w="9525">
            <a:noFill/>
          </a:ln>
        </p:spPr>
        <p:txBody>
          <a:bodyPr anchor="t">
            <a:spAutoFit/>
          </a:bodyPr>
          <a:lstStyle/>
          <a:p>
            <a:pPr>
              <a:lnSpc>
                <a:spcPct val="90000"/>
              </a:lnSpc>
            </a:pPr>
            <a:r>
              <a:rPr lang="zh-CN" altLang="en-US" sz="2800" dirty="0">
                <a:latin typeface="Arial" panose="020B0604020202020204" pitchFamily="34" charset="0"/>
                <a:ea typeface="黑体" panose="02010609060101010101" charset="-122"/>
              </a:rPr>
              <a:t>联想法-文献学科分布分析</a:t>
            </a:r>
            <a:endParaRPr lang="zh-CN" altLang="en-US" sz="2800" dirty="0">
              <a:latin typeface="Arial" panose="020B0604020202020204" pitchFamily="34" charset="0"/>
              <a:ea typeface="黑体" panose="02010609060101010101" charset="-122"/>
            </a:endParaRPr>
          </a:p>
        </p:txBody>
      </p:sp>
      <p:grpSp>
        <p:nvGrpSpPr>
          <p:cNvPr id="68610" name="组合 12"/>
          <p:cNvGrpSpPr/>
          <p:nvPr/>
        </p:nvGrpSpPr>
        <p:grpSpPr>
          <a:xfrm flipV="1">
            <a:off x="564727" y="892811"/>
            <a:ext cx="1648884" cy="101600"/>
            <a:chOff x="4023692" y="4894277"/>
            <a:chExt cx="1964495" cy="120014"/>
          </a:xfrm>
        </p:grpSpPr>
        <p:sp>
          <p:nvSpPr>
            <p:cNvPr id="14" name="矩形 13"/>
            <p:cNvSpPr/>
            <p:nvPr/>
          </p:nvSpPr>
          <p:spPr>
            <a:xfrm>
              <a:off x="4023692" y="4894277"/>
              <a:ext cx="264791"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5" name="矩形 14"/>
            <p:cNvSpPr/>
            <p:nvPr/>
          </p:nvSpPr>
          <p:spPr>
            <a:xfrm>
              <a:off x="4704582" y="4894277"/>
              <a:ext cx="262269"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6" name="矩形 15"/>
            <p:cNvSpPr/>
            <p:nvPr/>
          </p:nvSpPr>
          <p:spPr>
            <a:xfrm>
              <a:off x="5045028" y="4894277"/>
              <a:ext cx="262269"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7" name="矩形 16"/>
            <p:cNvSpPr/>
            <p:nvPr/>
          </p:nvSpPr>
          <p:spPr>
            <a:xfrm>
              <a:off x="5385472" y="4894277"/>
              <a:ext cx="262269"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8" name="矩形 17"/>
            <p:cNvSpPr/>
            <p:nvPr/>
          </p:nvSpPr>
          <p:spPr>
            <a:xfrm>
              <a:off x="5723396" y="4894277"/>
              <a:ext cx="264791"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9" name="矩形 18"/>
            <p:cNvSpPr/>
            <p:nvPr/>
          </p:nvSpPr>
          <p:spPr>
            <a:xfrm>
              <a:off x="4364138" y="4894277"/>
              <a:ext cx="264790"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grpSp>
      <p:sp>
        <p:nvSpPr>
          <p:cNvPr id="5" name="矩形 4"/>
          <p:cNvSpPr/>
          <p:nvPr/>
        </p:nvSpPr>
        <p:spPr>
          <a:xfrm>
            <a:off x="548503" y="2774745"/>
            <a:ext cx="8926407" cy="1995593"/>
          </a:xfrm>
          <a:prstGeom prst="rect">
            <a:avLst/>
          </a:prstGeom>
          <a:noFill/>
          <a:ln w="38100">
            <a:solidFill>
              <a:srgbClr val="3B68A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5" noProof="1"/>
          </a:p>
        </p:txBody>
      </p:sp>
      <p:pic>
        <p:nvPicPr>
          <p:cNvPr id="7" name="图片 6" descr="资本市场10"/>
          <p:cNvPicPr>
            <a:picLocks noChangeAspect="1"/>
          </p:cNvPicPr>
          <p:nvPr/>
        </p:nvPicPr>
        <p:blipFill>
          <a:blip r:embed="rId2" cstate="print"/>
          <a:srcRect l="14101" t="3053" r="881" b="3969"/>
          <a:stretch>
            <a:fillRect/>
          </a:stretch>
        </p:blipFill>
        <p:spPr>
          <a:xfrm>
            <a:off x="7277101" y="4470401"/>
            <a:ext cx="4886113" cy="2203873"/>
          </a:xfrm>
          <a:prstGeom prst="rect">
            <a:avLst/>
          </a:prstGeom>
          <a:effectLst>
            <a:outerShdw blurRad="50800" dist="38100" dir="5400000" algn="t" rotWithShape="0">
              <a:prstClr val="black">
                <a:alpha val="40000"/>
              </a:prstClr>
            </a:outerShdw>
          </a:effectLst>
        </p:spPr>
      </p:pic>
      <p:sp>
        <p:nvSpPr>
          <p:cNvPr id="31" name=" 167"/>
          <p:cNvSpPr/>
          <p:nvPr/>
        </p:nvSpPr>
        <p:spPr>
          <a:xfrm>
            <a:off x="3887540" y="4860947"/>
            <a:ext cx="3353647" cy="650240"/>
          </a:xfrm>
          <a:prstGeom prst="roundRect">
            <a:avLst/>
          </a:prstGeom>
          <a:solidFill>
            <a:srgbClr val="3B68A1"/>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eaLnBrk="1" fontAlgn="auto" hangingPunct="1">
              <a:spcBef>
                <a:spcPts val="0"/>
              </a:spcBef>
              <a:spcAft>
                <a:spcPts val="0"/>
              </a:spcAft>
              <a:defRPr/>
            </a:pPr>
            <a:r>
              <a:rPr lang="zh-CN" altLang="en-US" b="1" noProof="1">
                <a:solidFill>
                  <a:srgbClr val="FFFFFF"/>
                </a:solidFill>
                <a:latin typeface="微软雅黑" panose="020B0503020204020204" pitchFamily="34" charset="-122"/>
                <a:ea typeface="微软雅黑" panose="020B0503020204020204" pitchFamily="34" charset="-122"/>
              </a:rPr>
              <a:t>通过学科分布分析，重点关注学科交叉领域的研究进展。</a:t>
            </a:r>
            <a:endParaRPr lang="zh-CN" altLang="en-US" b="1" noProof="1">
              <a:solidFill>
                <a:srgbClr val="FFFFFF"/>
              </a:solidFill>
              <a:latin typeface="微软雅黑" panose="020B0503020204020204" pitchFamily="34" charset="-122"/>
              <a:ea typeface="微软雅黑" panose="020B0503020204020204" pitchFamily="34" charset="-122"/>
            </a:endParaRPr>
          </a:p>
        </p:txBody>
      </p:sp>
      <p:sp>
        <p:nvSpPr>
          <p:cNvPr id="20" name="矩形 19"/>
          <p:cNvSpPr/>
          <p:nvPr/>
        </p:nvSpPr>
        <p:spPr>
          <a:xfrm>
            <a:off x="1072727" y="2379981"/>
            <a:ext cx="469900" cy="350520"/>
          </a:xfrm>
          <a:prstGeom prst="rect">
            <a:avLst/>
          </a:prstGeom>
          <a:noFill/>
          <a:ln w="38100">
            <a:solidFill>
              <a:srgbClr val="3B68A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5" noProof="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heckerboard(across)">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1" grpId="0" bldLvl="0" animBg="1"/>
      <p:bldP spid="20"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文本框 11"/>
          <p:cNvSpPr txBox="1"/>
          <p:nvPr/>
        </p:nvSpPr>
        <p:spPr>
          <a:xfrm>
            <a:off x="427568" y="328508"/>
            <a:ext cx="9757833" cy="480131"/>
          </a:xfrm>
          <a:prstGeom prst="rect">
            <a:avLst/>
          </a:prstGeom>
          <a:noFill/>
          <a:ln w="9525">
            <a:noFill/>
          </a:ln>
        </p:spPr>
        <p:txBody>
          <a:bodyPr wrap="square" anchor="t">
            <a:spAutoFit/>
          </a:bodyPr>
          <a:lstStyle/>
          <a:p>
            <a:pPr>
              <a:lnSpc>
                <a:spcPct val="90000"/>
              </a:lnSpc>
            </a:pPr>
            <a:r>
              <a:rPr lang="zh-CN" altLang="en-US" sz="2800" dirty="0">
                <a:latin typeface="Arial" panose="020B0604020202020204" pitchFamily="34" charset="0"/>
                <a:ea typeface="黑体" panose="02010609060101010101" charset="-122"/>
              </a:rPr>
              <a:t>趋势分析法—计量可视化分析</a:t>
            </a:r>
            <a:endParaRPr lang="zh-CN" altLang="en-US" sz="2800" dirty="0">
              <a:latin typeface="Arial" panose="020B0604020202020204" pitchFamily="34" charset="0"/>
              <a:ea typeface="黑体" panose="02010609060101010101" charset="-122"/>
            </a:endParaRPr>
          </a:p>
        </p:txBody>
      </p:sp>
      <p:grpSp>
        <p:nvGrpSpPr>
          <p:cNvPr id="68610" name="组合 12"/>
          <p:cNvGrpSpPr/>
          <p:nvPr/>
        </p:nvGrpSpPr>
        <p:grpSpPr>
          <a:xfrm flipV="1">
            <a:off x="564727" y="892811"/>
            <a:ext cx="1648884" cy="101600"/>
            <a:chOff x="4023692" y="4894277"/>
            <a:chExt cx="1964495" cy="120014"/>
          </a:xfrm>
        </p:grpSpPr>
        <p:sp>
          <p:nvSpPr>
            <p:cNvPr id="14" name="矩形 13"/>
            <p:cNvSpPr/>
            <p:nvPr/>
          </p:nvSpPr>
          <p:spPr>
            <a:xfrm>
              <a:off x="4023692" y="4894277"/>
              <a:ext cx="264791"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5" name="矩形 14"/>
            <p:cNvSpPr/>
            <p:nvPr/>
          </p:nvSpPr>
          <p:spPr>
            <a:xfrm>
              <a:off x="4704582" y="4894277"/>
              <a:ext cx="262269"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6" name="矩形 15"/>
            <p:cNvSpPr/>
            <p:nvPr/>
          </p:nvSpPr>
          <p:spPr>
            <a:xfrm>
              <a:off x="5045028" y="4894277"/>
              <a:ext cx="262269"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7" name="矩形 16"/>
            <p:cNvSpPr/>
            <p:nvPr/>
          </p:nvSpPr>
          <p:spPr>
            <a:xfrm>
              <a:off x="5385472" y="4894277"/>
              <a:ext cx="262269"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8" name="矩形 17"/>
            <p:cNvSpPr/>
            <p:nvPr/>
          </p:nvSpPr>
          <p:spPr>
            <a:xfrm>
              <a:off x="5723396" y="4894277"/>
              <a:ext cx="264791"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sp>
          <p:nvSpPr>
            <p:cNvPr id="19" name="矩形 18"/>
            <p:cNvSpPr/>
            <p:nvPr/>
          </p:nvSpPr>
          <p:spPr>
            <a:xfrm>
              <a:off x="4364138" y="4894277"/>
              <a:ext cx="264790"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spcBef>
                  <a:spcPct val="0"/>
                </a:spcBef>
                <a:spcAft>
                  <a:spcPct val="0"/>
                </a:spcAft>
                <a:defRPr/>
              </a:pPr>
              <a:endParaRPr lang="zh-CN" altLang="en-US" sz="2400" noProof="1"/>
            </a:p>
          </p:txBody>
        </p:sp>
      </p:grpSp>
      <p:pic>
        <p:nvPicPr>
          <p:cNvPr id="3" name="图片 2"/>
          <p:cNvPicPr>
            <a:picLocks noChangeAspect="1"/>
          </p:cNvPicPr>
          <p:nvPr/>
        </p:nvPicPr>
        <p:blipFill>
          <a:blip r:embed="rId1"/>
          <a:stretch>
            <a:fillRect/>
          </a:stretch>
        </p:blipFill>
        <p:spPr>
          <a:xfrm>
            <a:off x="427355" y="1097280"/>
            <a:ext cx="11515725" cy="5353050"/>
          </a:xfrm>
          <a:prstGeom prst="rect">
            <a:avLst/>
          </a:prstGeom>
        </p:spPr>
      </p:pic>
      <p:pic>
        <p:nvPicPr>
          <p:cNvPr id="7" name="图片 6"/>
          <p:cNvPicPr>
            <a:picLocks noChangeAspect="1"/>
          </p:cNvPicPr>
          <p:nvPr/>
        </p:nvPicPr>
        <p:blipFill>
          <a:blip r:embed="rId2"/>
          <a:stretch>
            <a:fillRect/>
          </a:stretch>
        </p:blipFill>
        <p:spPr>
          <a:xfrm>
            <a:off x="1419225" y="1699895"/>
            <a:ext cx="9353550" cy="3457575"/>
          </a:xfrm>
          <a:prstGeom prst="rect">
            <a:avLst/>
          </a:prstGeom>
        </p:spPr>
      </p:pic>
      <p:pic>
        <p:nvPicPr>
          <p:cNvPr id="8" name="图片 7"/>
          <p:cNvPicPr>
            <a:picLocks noChangeAspect="1"/>
          </p:cNvPicPr>
          <p:nvPr/>
        </p:nvPicPr>
        <p:blipFill>
          <a:blip r:embed="rId3"/>
          <a:stretch>
            <a:fillRect/>
          </a:stretch>
        </p:blipFill>
        <p:spPr>
          <a:xfrm>
            <a:off x="1581150" y="771525"/>
            <a:ext cx="9029700" cy="5314950"/>
          </a:xfrm>
          <a:prstGeom prst="rect">
            <a:avLst/>
          </a:prstGeom>
        </p:spPr>
      </p:pic>
      <p:pic>
        <p:nvPicPr>
          <p:cNvPr id="10" name="图片 9"/>
          <p:cNvPicPr>
            <a:picLocks noChangeAspect="1"/>
          </p:cNvPicPr>
          <p:nvPr/>
        </p:nvPicPr>
        <p:blipFill>
          <a:blip r:embed="rId4"/>
          <a:stretch>
            <a:fillRect/>
          </a:stretch>
        </p:blipFill>
        <p:spPr>
          <a:xfrm>
            <a:off x="1533525" y="994410"/>
            <a:ext cx="9077325" cy="5438775"/>
          </a:xfrm>
          <a:prstGeom prst="rect">
            <a:avLst/>
          </a:prstGeom>
        </p:spPr>
      </p:pic>
      <p:pic>
        <p:nvPicPr>
          <p:cNvPr id="11" name="图片 10"/>
          <p:cNvPicPr>
            <a:picLocks noChangeAspect="1"/>
          </p:cNvPicPr>
          <p:nvPr/>
        </p:nvPicPr>
        <p:blipFill>
          <a:blip r:embed="rId5"/>
          <a:stretch>
            <a:fillRect/>
          </a:stretch>
        </p:blipFill>
        <p:spPr>
          <a:xfrm>
            <a:off x="1528445" y="1190625"/>
            <a:ext cx="9134475" cy="4476750"/>
          </a:xfrm>
          <a:prstGeom prst="rect">
            <a:avLst/>
          </a:prstGeom>
        </p:spPr>
      </p:pic>
      <p:pic>
        <p:nvPicPr>
          <p:cNvPr id="12" name="图片 11"/>
          <p:cNvPicPr>
            <a:picLocks noChangeAspect="1"/>
          </p:cNvPicPr>
          <p:nvPr/>
        </p:nvPicPr>
        <p:blipFill>
          <a:blip r:embed="rId6"/>
          <a:stretch>
            <a:fillRect/>
          </a:stretch>
        </p:blipFill>
        <p:spPr>
          <a:xfrm>
            <a:off x="1576070" y="928370"/>
            <a:ext cx="9039225" cy="5000625"/>
          </a:xfrm>
          <a:prstGeom prst="rect">
            <a:avLst/>
          </a:prstGeom>
        </p:spPr>
      </p:pic>
      <p:pic>
        <p:nvPicPr>
          <p:cNvPr id="13" name="图片 12"/>
          <p:cNvPicPr>
            <a:picLocks noChangeAspect="1"/>
          </p:cNvPicPr>
          <p:nvPr/>
        </p:nvPicPr>
        <p:blipFill>
          <a:blip r:embed="rId7"/>
          <a:stretch>
            <a:fillRect/>
          </a:stretch>
        </p:blipFill>
        <p:spPr>
          <a:xfrm>
            <a:off x="1671320" y="2014220"/>
            <a:ext cx="8848725" cy="28289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lowchart: Decision 71"/>
          <p:cNvSpPr/>
          <p:nvPr/>
        </p:nvSpPr>
        <p:spPr>
          <a:xfrm flipV="1">
            <a:off x="5266146" y="3647954"/>
            <a:ext cx="1375279" cy="1375279"/>
          </a:xfrm>
          <a:prstGeom prst="flowChartDecision">
            <a:avLst/>
          </a:prstGeom>
          <a:solidFill>
            <a:srgbClr val="F79E5A"/>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组合 23"/>
          <p:cNvGrpSpPr/>
          <p:nvPr/>
        </p:nvGrpSpPr>
        <p:grpSpPr>
          <a:xfrm>
            <a:off x="5266146" y="3437674"/>
            <a:ext cx="1375279" cy="1375279"/>
            <a:chOff x="2548649" y="2178000"/>
            <a:chExt cx="1375279" cy="1375279"/>
          </a:xfrm>
        </p:grpSpPr>
        <p:sp>
          <p:nvSpPr>
            <p:cNvPr id="25"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6" name="Group 68"/>
            <p:cNvGrpSpPr/>
            <p:nvPr/>
          </p:nvGrpSpPr>
          <p:grpSpPr>
            <a:xfrm>
              <a:off x="3097524" y="2681122"/>
              <a:ext cx="277529" cy="367778"/>
              <a:chOff x="3582988" y="3510757"/>
              <a:chExt cx="319088" cy="465138"/>
            </a:xfrm>
            <a:solidFill>
              <a:schemeClr val="accent2"/>
            </a:solidFill>
          </p:grpSpPr>
          <p:sp>
            <p:nvSpPr>
              <p:cNvPr id="2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2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FE6400"/>
              </a:solidFill>
              <a:ln w="12700" cap="flat" cmpd="sng">
                <a:solidFill>
                  <a:schemeClr val="tx1"/>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29" name="Flowchart: Decision 78"/>
          <p:cNvSpPr/>
          <p:nvPr/>
        </p:nvSpPr>
        <p:spPr>
          <a:xfrm>
            <a:off x="3838171" y="3174578"/>
            <a:ext cx="1375279" cy="1375279"/>
          </a:xfrm>
          <a:prstGeom prst="flowChartDecision">
            <a:avLst/>
          </a:prstGeom>
          <a:solidFill>
            <a:srgbClr val="3B68A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0" name="组合 29"/>
          <p:cNvGrpSpPr/>
          <p:nvPr/>
        </p:nvGrpSpPr>
        <p:grpSpPr>
          <a:xfrm>
            <a:off x="3838171" y="3384858"/>
            <a:ext cx="1375279" cy="1375279"/>
            <a:chOff x="1120674" y="2125184"/>
            <a:chExt cx="1375279" cy="1375279"/>
          </a:xfrm>
        </p:grpSpPr>
        <p:sp>
          <p:nvSpPr>
            <p:cNvPr id="31"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2" name="Group 75"/>
            <p:cNvGrpSpPr/>
            <p:nvPr/>
          </p:nvGrpSpPr>
          <p:grpSpPr>
            <a:xfrm>
              <a:off x="1669549" y="2628305"/>
              <a:ext cx="275519" cy="367778"/>
              <a:chOff x="2639219" y="3510757"/>
              <a:chExt cx="348456" cy="465138"/>
            </a:xfrm>
            <a:solidFill>
              <a:schemeClr val="accent1"/>
            </a:solidFill>
          </p:grpSpPr>
          <p:sp>
            <p:nvSpPr>
              <p:cNvPr id="33" name="AutoShape 115"/>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4"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35" name="Flowchart: Decision 86"/>
          <p:cNvSpPr/>
          <p:nvPr/>
        </p:nvSpPr>
        <p:spPr>
          <a:xfrm>
            <a:off x="6710611" y="3172193"/>
            <a:ext cx="1375279" cy="1375279"/>
          </a:xfrm>
          <a:prstGeom prst="flowChartDecision">
            <a:avLst/>
          </a:prstGeom>
          <a:solidFill>
            <a:srgbClr val="4DCEB8"/>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6" name="组合 35"/>
          <p:cNvGrpSpPr/>
          <p:nvPr/>
        </p:nvGrpSpPr>
        <p:grpSpPr>
          <a:xfrm>
            <a:off x="6710611" y="3382473"/>
            <a:ext cx="1375279" cy="1375279"/>
            <a:chOff x="3993114" y="2122799"/>
            <a:chExt cx="1375279" cy="1375279"/>
          </a:xfrm>
        </p:grpSpPr>
        <p:sp>
          <p:nvSpPr>
            <p:cNvPr id="37"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8" name="Group 82"/>
            <p:cNvGrpSpPr/>
            <p:nvPr/>
          </p:nvGrpSpPr>
          <p:grpSpPr>
            <a:xfrm>
              <a:off x="4497178" y="2626549"/>
              <a:ext cx="367150" cy="367150"/>
              <a:chOff x="4439444" y="2582069"/>
              <a:chExt cx="464344" cy="464344"/>
            </a:xfrm>
            <a:solidFill>
              <a:schemeClr val="accent4"/>
            </a:solidFill>
          </p:grpSpPr>
          <p:sp>
            <p:nvSpPr>
              <p:cNvPr id="39"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49" name="TextBox 48"/>
          <p:cNvSpPr txBox="1"/>
          <p:nvPr/>
        </p:nvSpPr>
        <p:spPr>
          <a:xfrm>
            <a:off x="3003147" y="2079716"/>
            <a:ext cx="646331"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浏览</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3017211" y="2386039"/>
            <a:ext cx="3484357"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了解著作的书名、目录、提要、前言、后记、纲要，知道著作、论文主要论说的是什么。</a:t>
            </a:r>
            <a:endPar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1" name="TextBox 50"/>
          <p:cNvSpPr txBox="1"/>
          <p:nvPr/>
        </p:nvSpPr>
        <p:spPr>
          <a:xfrm>
            <a:off x="5246954" y="5041618"/>
            <a:ext cx="646331"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泛读</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5270749" y="5349395"/>
            <a:ext cx="2348563"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mn-ea"/>
                <a:sym typeface="+mn-ea"/>
              </a:rPr>
              <a:t>除了在浏览中所要做的以外，一页一页翻，快速阅览。</a:t>
            </a:r>
            <a:endPar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5" name="TextBox 54"/>
          <p:cNvSpPr txBox="1"/>
          <p:nvPr/>
        </p:nvSpPr>
        <p:spPr>
          <a:xfrm>
            <a:off x="6709565" y="2079716"/>
            <a:ext cx="646331"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精读</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6733360" y="2387493"/>
            <a:ext cx="3632381"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mn-ea"/>
                <a:sym typeface="+mn-ea"/>
              </a:rPr>
              <a:t>在浏览、泛读的基础上，对著作、论文字斟句酌，有时甚至连标点、注释都不能错过。</a:t>
            </a:r>
            <a:endParaRPr lang="zh-CN" altLang="en-US" sz="1400" dirty="0">
              <a:solidFill>
                <a:schemeClr val="tx1">
                  <a:lumMod val="65000"/>
                  <a:lumOff val="35000"/>
                </a:schemeClr>
              </a:solidFill>
              <a:latin typeface="Arial" panose="020B0604020202020204" pitchFamily="34" charset="0"/>
              <a:ea typeface="微软雅黑" panose="020B0503020204020204" pitchFamily="34" charset="-122"/>
              <a:cs typeface="+mn-ea"/>
              <a:sym typeface="+mn-ea"/>
            </a:endParaRPr>
          </a:p>
        </p:txBody>
      </p:sp>
      <p:sp>
        <p:nvSpPr>
          <p:cNvPr id="59"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60"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2"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3"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64" name="组合 63"/>
          <p:cNvGrpSpPr/>
          <p:nvPr/>
        </p:nvGrpSpPr>
        <p:grpSpPr>
          <a:xfrm>
            <a:off x="895445" y="142664"/>
            <a:ext cx="3840912" cy="808757"/>
            <a:chOff x="903371" y="249943"/>
            <a:chExt cx="2831223" cy="679699"/>
          </a:xfrm>
        </p:grpSpPr>
        <p:sp>
          <p:nvSpPr>
            <p:cNvPr id="65" name="任意多边形 64"/>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66" name="任意多边形 65"/>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67" name="标题 1"/>
          <p:cNvSpPr txBox="1"/>
          <p:nvPr/>
        </p:nvSpPr>
        <p:spPr>
          <a:xfrm>
            <a:off x="2003094" y="300024"/>
            <a:ext cx="7095588" cy="795095"/>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rgbClr val="3B68A1"/>
                </a:solidFill>
                <a:latin typeface="微软雅黑" panose="020B0503020204020204" pitchFamily="34" charset="-122"/>
                <a:ea typeface="微软雅黑" panose="020B0503020204020204" pitchFamily="34" charset="-122"/>
              </a:rPr>
              <a:t>研读文献</a:t>
            </a:r>
            <a:endParaRPr lang="zh-CN" altLang="en-US" sz="2800" b="1" dirty="0">
              <a:solidFill>
                <a:srgbClr val="3B68A1"/>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1356071" y="284685"/>
            <a:ext cx="683260" cy="582295"/>
          </a:xfrm>
          <a:prstGeom prst="rect">
            <a:avLst/>
          </a:prstGeom>
          <a:noFill/>
        </p:spPr>
        <p:txBody>
          <a:bodyPr wrap="none" lIns="91437" tIns="45718" rIns="91437" bIns="45718" rtlCol="0">
            <a:spAutoFit/>
          </a:bodyPr>
          <a:lstStyle/>
          <a:p>
            <a:r>
              <a:rPr lang="en-US" altLang="zh-CN" sz="3200" b="1" dirty="0">
                <a:solidFill>
                  <a:srgbClr val="3B68A1"/>
                </a:solidFill>
                <a:latin typeface="微软雅黑" panose="020B0503020204020204" pitchFamily="34" charset="-122"/>
                <a:ea typeface="微软雅黑" panose="020B0503020204020204" pitchFamily="34" charset="-122"/>
              </a:rPr>
              <a:t>0</a:t>
            </a:r>
            <a:r>
              <a:rPr lang="en-US" sz="3200" b="1" dirty="0">
                <a:solidFill>
                  <a:srgbClr val="3B68A1"/>
                </a:solidFill>
                <a:latin typeface="微软雅黑" panose="020B0503020204020204" pitchFamily="34" charset="-122"/>
                <a:ea typeface="微软雅黑" panose="020B0503020204020204" pitchFamily="34" charset="-122"/>
              </a:rPr>
              <a:t>5</a:t>
            </a:r>
            <a:endParaRPr lang="en-US" sz="3200" b="1" dirty="0">
              <a:solidFill>
                <a:srgbClr val="3B68A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1000">
        <p:fad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60"/>
                                        </p:tgtEl>
                                        <p:attrNameLst>
                                          <p:attrName>r</p:attrName>
                                        </p:attrNameLst>
                                      </p:cBhvr>
                                    </p:animRot>
                                    <p:animRot by="-240000">
                                      <p:cBhvr>
                                        <p:cTn id="7" dur="200" fill="hold">
                                          <p:stCondLst>
                                            <p:cond delay="200"/>
                                          </p:stCondLst>
                                        </p:cTn>
                                        <p:tgtEl>
                                          <p:spTgt spid="60"/>
                                        </p:tgtEl>
                                        <p:attrNameLst>
                                          <p:attrName>r</p:attrName>
                                        </p:attrNameLst>
                                      </p:cBhvr>
                                    </p:animRot>
                                    <p:animRot by="240000">
                                      <p:cBhvr>
                                        <p:cTn id="8" dur="200" fill="hold">
                                          <p:stCondLst>
                                            <p:cond delay="400"/>
                                          </p:stCondLst>
                                        </p:cTn>
                                        <p:tgtEl>
                                          <p:spTgt spid="60"/>
                                        </p:tgtEl>
                                        <p:attrNameLst>
                                          <p:attrName>r</p:attrName>
                                        </p:attrNameLst>
                                      </p:cBhvr>
                                    </p:animRot>
                                    <p:animRot by="-240000">
                                      <p:cBhvr>
                                        <p:cTn id="9" dur="200" fill="hold">
                                          <p:stCondLst>
                                            <p:cond delay="600"/>
                                          </p:stCondLst>
                                        </p:cTn>
                                        <p:tgtEl>
                                          <p:spTgt spid="60"/>
                                        </p:tgtEl>
                                        <p:attrNameLst>
                                          <p:attrName>r</p:attrName>
                                        </p:attrNameLst>
                                      </p:cBhvr>
                                    </p:animRot>
                                    <p:animRot by="120000">
                                      <p:cBhvr>
                                        <p:cTn id="10" dur="200" fill="hold">
                                          <p:stCondLst>
                                            <p:cond delay="800"/>
                                          </p:stCondLst>
                                        </p:cTn>
                                        <p:tgtEl>
                                          <p:spTgt spid="60"/>
                                        </p:tgtEl>
                                        <p:attrNameLst>
                                          <p:attrName>r</p:attrName>
                                        </p:attrNameLst>
                                      </p:cBhvr>
                                    </p:animRot>
                                  </p:childTnLst>
                                </p:cTn>
                              </p:par>
                              <p:par>
                                <p:cTn id="11" presetID="32" presetClass="emph" presetSubtype="0" fill="hold" grpId="0" nodeType="withEffect">
                                  <p:stCondLst>
                                    <p:cond delay="0"/>
                                  </p:stCondLst>
                                  <p:childTnLst>
                                    <p:animRot by="120000">
                                      <p:cBhvr>
                                        <p:cTn id="12" dur="100" fill="hold">
                                          <p:stCondLst>
                                            <p:cond delay="0"/>
                                          </p:stCondLst>
                                        </p:cTn>
                                        <p:tgtEl>
                                          <p:spTgt spid="61"/>
                                        </p:tgtEl>
                                        <p:attrNameLst>
                                          <p:attrName>r</p:attrName>
                                        </p:attrNameLst>
                                      </p:cBhvr>
                                    </p:animRot>
                                    <p:animRot by="-240000">
                                      <p:cBhvr>
                                        <p:cTn id="13" dur="200" fill="hold">
                                          <p:stCondLst>
                                            <p:cond delay="200"/>
                                          </p:stCondLst>
                                        </p:cTn>
                                        <p:tgtEl>
                                          <p:spTgt spid="61"/>
                                        </p:tgtEl>
                                        <p:attrNameLst>
                                          <p:attrName>r</p:attrName>
                                        </p:attrNameLst>
                                      </p:cBhvr>
                                    </p:animRot>
                                    <p:animRot by="240000">
                                      <p:cBhvr>
                                        <p:cTn id="14" dur="200" fill="hold">
                                          <p:stCondLst>
                                            <p:cond delay="400"/>
                                          </p:stCondLst>
                                        </p:cTn>
                                        <p:tgtEl>
                                          <p:spTgt spid="61"/>
                                        </p:tgtEl>
                                        <p:attrNameLst>
                                          <p:attrName>r</p:attrName>
                                        </p:attrNameLst>
                                      </p:cBhvr>
                                    </p:animRot>
                                    <p:animRot by="-240000">
                                      <p:cBhvr>
                                        <p:cTn id="15" dur="200" fill="hold">
                                          <p:stCondLst>
                                            <p:cond delay="600"/>
                                          </p:stCondLst>
                                        </p:cTn>
                                        <p:tgtEl>
                                          <p:spTgt spid="61"/>
                                        </p:tgtEl>
                                        <p:attrNameLst>
                                          <p:attrName>r</p:attrName>
                                        </p:attrNameLst>
                                      </p:cBhvr>
                                    </p:animRot>
                                    <p:animRot by="120000">
                                      <p:cBhvr>
                                        <p:cTn id="16" dur="200" fill="hold">
                                          <p:stCondLst>
                                            <p:cond delay="800"/>
                                          </p:stCondLst>
                                        </p:cTn>
                                        <p:tgtEl>
                                          <p:spTgt spid="61"/>
                                        </p:tgtEl>
                                        <p:attrNameLst>
                                          <p:attrName>r</p:attrName>
                                        </p:attrNameLst>
                                      </p:cBhvr>
                                    </p:animRot>
                                  </p:childTnLst>
                                </p:cTn>
                              </p:par>
                              <p:par>
                                <p:cTn id="17" presetID="32" presetClass="emph" presetSubtype="0" fill="hold" grpId="0" nodeType="withEffect">
                                  <p:stCondLst>
                                    <p:cond delay="0"/>
                                  </p:stCondLst>
                                  <p:childTnLst>
                                    <p:animRot by="120000">
                                      <p:cBhvr>
                                        <p:cTn id="18" dur="100" fill="hold">
                                          <p:stCondLst>
                                            <p:cond delay="0"/>
                                          </p:stCondLst>
                                        </p:cTn>
                                        <p:tgtEl>
                                          <p:spTgt spid="62"/>
                                        </p:tgtEl>
                                        <p:attrNameLst>
                                          <p:attrName>r</p:attrName>
                                        </p:attrNameLst>
                                      </p:cBhvr>
                                    </p:animRot>
                                    <p:animRot by="-240000">
                                      <p:cBhvr>
                                        <p:cTn id="19" dur="200" fill="hold">
                                          <p:stCondLst>
                                            <p:cond delay="200"/>
                                          </p:stCondLst>
                                        </p:cTn>
                                        <p:tgtEl>
                                          <p:spTgt spid="62"/>
                                        </p:tgtEl>
                                        <p:attrNameLst>
                                          <p:attrName>r</p:attrName>
                                        </p:attrNameLst>
                                      </p:cBhvr>
                                    </p:animRot>
                                    <p:animRot by="240000">
                                      <p:cBhvr>
                                        <p:cTn id="20" dur="200" fill="hold">
                                          <p:stCondLst>
                                            <p:cond delay="400"/>
                                          </p:stCondLst>
                                        </p:cTn>
                                        <p:tgtEl>
                                          <p:spTgt spid="62"/>
                                        </p:tgtEl>
                                        <p:attrNameLst>
                                          <p:attrName>r</p:attrName>
                                        </p:attrNameLst>
                                      </p:cBhvr>
                                    </p:animRot>
                                    <p:animRot by="-240000">
                                      <p:cBhvr>
                                        <p:cTn id="21" dur="200" fill="hold">
                                          <p:stCondLst>
                                            <p:cond delay="600"/>
                                          </p:stCondLst>
                                        </p:cTn>
                                        <p:tgtEl>
                                          <p:spTgt spid="62"/>
                                        </p:tgtEl>
                                        <p:attrNameLst>
                                          <p:attrName>r</p:attrName>
                                        </p:attrNameLst>
                                      </p:cBhvr>
                                    </p:animRot>
                                    <p:animRot by="120000">
                                      <p:cBhvr>
                                        <p:cTn id="22" dur="200" fill="hold">
                                          <p:stCondLst>
                                            <p:cond delay="800"/>
                                          </p:stCondLst>
                                        </p:cTn>
                                        <p:tgtEl>
                                          <p:spTgt spid="62"/>
                                        </p:tgtEl>
                                        <p:attrNameLst>
                                          <p:attrName>r</p:attrName>
                                        </p:attrNameLst>
                                      </p:cBhvr>
                                    </p:animRot>
                                  </p:childTnLst>
                                </p:cTn>
                              </p:par>
                              <p:par>
                                <p:cTn id="23" presetID="32" presetClass="emph" presetSubtype="0" fill="hold" grpId="0" nodeType="withEffect">
                                  <p:stCondLst>
                                    <p:cond delay="0"/>
                                  </p:stCondLst>
                                  <p:childTnLst>
                                    <p:animRot by="120000">
                                      <p:cBhvr>
                                        <p:cTn id="24" dur="100" fill="hold">
                                          <p:stCondLst>
                                            <p:cond delay="0"/>
                                          </p:stCondLst>
                                        </p:cTn>
                                        <p:tgtEl>
                                          <p:spTgt spid="63"/>
                                        </p:tgtEl>
                                        <p:attrNameLst>
                                          <p:attrName>r</p:attrName>
                                        </p:attrNameLst>
                                      </p:cBhvr>
                                    </p:animRot>
                                    <p:animRot by="-240000">
                                      <p:cBhvr>
                                        <p:cTn id="25" dur="200" fill="hold">
                                          <p:stCondLst>
                                            <p:cond delay="200"/>
                                          </p:stCondLst>
                                        </p:cTn>
                                        <p:tgtEl>
                                          <p:spTgt spid="63"/>
                                        </p:tgtEl>
                                        <p:attrNameLst>
                                          <p:attrName>r</p:attrName>
                                        </p:attrNameLst>
                                      </p:cBhvr>
                                    </p:animRot>
                                    <p:animRot by="240000">
                                      <p:cBhvr>
                                        <p:cTn id="26" dur="200" fill="hold">
                                          <p:stCondLst>
                                            <p:cond delay="400"/>
                                          </p:stCondLst>
                                        </p:cTn>
                                        <p:tgtEl>
                                          <p:spTgt spid="63"/>
                                        </p:tgtEl>
                                        <p:attrNameLst>
                                          <p:attrName>r</p:attrName>
                                        </p:attrNameLst>
                                      </p:cBhvr>
                                    </p:animRot>
                                    <p:animRot by="-240000">
                                      <p:cBhvr>
                                        <p:cTn id="27" dur="200" fill="hold">
                                          <p:stCondLst>
                                            <p:cond delay="600"/>
                                          </p:stCondLst>
                                        </p:cTn>
                                        <p:tgtEl>
                                          <p:spTgt spid="63"/>
                                        </p:tgtEl>
                                        <p:attrNameLst>
                                          <p:attrName>r</p:attrName>
                                        </p:attrNameLst>
                                      </p:cBhvr>
                                    </p:animRot>
                                    <p:animRot by="120000">
                                      <p:cBhvr>
                                        <p:cTn id="28" dur="200" fill="hold">
                                          <p:stCondLst>
                                            <p:cond delay="800"/>
                                          </p:stCondLst>
                                        </p:cTn>
                                        <p:tgtEl>
                                          <p:spTgt spid="63"/>
                                        </p:tgtEl>
                                        <p:attrNameLst>
                                          <p:attrName>r</p:attrName>
                                        </p:attrNameLst>
                                      </p:cBhvr>
                                    </p:animRot>
                                  </p:childTnLst>
                                </p:cTn>
                              </p:par>
                              <p:par>
                                <p:cTn id="29" presetID="22" presetClass="entr" presetSubtype="8" fill="hold" nodeType="with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wipe(left)">
                                      <p:cBhvr>
                                        <p:cTn id="31" dur="500"/>
                                        <p:tgtEl>
                                          <p:spTgt spid="64"/>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500"/>
                                        <p:tgtEl>
                                          <p:spTgt spid="6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fade">
                                      <p:cBhvr>
                                        <p:cTn id="38" dur="500"/>
                                        <p:tgtEl>
                                          <p:spTgt spid="68"/>
                                        </p:tgtEl>
                                      </p:cBhvr>
                                    </p:animEffect>
                                  </p:childTnLst>
                                </p:cTn>
                              </p:par>
                            </p:childTnLst>
                          </p:cTn>
                        </p:par>
                        <p:par>
                          <p:cTn id="39" fill="hold">
                            <p:stCondLst>
                              <p:cond delay="1500"/>
                            </p:stCondLst>
                            <p:childTnLst>
                              <p:par>
                                <p:cTn id="40" presetID="2" presetClass="entr" presetSubtype="8" fill="hold" grpId="0" nodeType="after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ppt_x</p:attrName>
                                        </p:attrNameLst>
                                      </p:cBhvr>
                                      <p:tavLst>
                                        <p:tav tm="0">
                                          <p:val>
                                            <p:strVal val="0-#ppt_w/2"/>
                                          </p:val>
                                        </p:tav>
                                        <p:tav tm="100000">
                                          <p:val>
                                            <p:strVal val="#ppt_x"/>
                                          </p:val>
                                        </p:tav>
                                      </p:tavLst>
                                    </p:anim>
                                    <p:anim calcmode="lin" valueType="num">
                                      <p:cBhvr>
                                        <p:cTn id="43" dur="500" fill="hold"/>
                                        <p:tgtEl>
                                          <p:spTgt spid="59"/>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 presetClass="entr" presetSubtype="1"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stCondLst>
                                    <p:cond delay="25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ppt_x"/>
                                          </p:val>
                                        </p:tav>
                                        <p:tav tm="100000">
                                          <p:val>
                                            <p:strVal val="#ppt_x"/>
                                          </p:val>
                                        </p:tav>
                                      </p:tavLst>
                                    </p:anim>
                                    <p:anim calcmode="lin" valueType="num">
                                      <p:cBhvr additive="base">
                                        <p:cTn id="52" dur="500" fill="hold"/>
                                        <p:tgtEl>
                                          <p:spTgt spid="24"/>
                                        </p:tgtEl>
                                        <p:attrNameLst>
                                          <p:attrName>ppt_y</p:attrName>
                                        </p:attrNameLst>
                                      </p:cBhvr>
                                      <p:tavLst>
                                        <p:tav tm="0">
                                          <p:val>
                                            <p:strVal val="0-#ppt_h/2"/>
                                          </p:val>
                                        </p:tav>
                                        <p:tav tm="100000">
                                          <p:val>
                                            <p:strVal val="#ppt_y"/>
                                          </p:val>
                                        </p:tav>
                                      </p:tavLst>
                                    </p:anim>
                                  </p:childTnLst>
                                </p:cTn>
                              </p:par>
                              <p:par>
                                <p:cTn id="53" presetID="2" presetClass="entr" presetSubtype="1" fill="hold" nodeType="withEffect">
                                  <p:stCondLst>
                                    <p:cond delay="50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500" fill="hold"/>
                                        <p:tgtEl>
                                          <p:spTgt spid="36"/>
                                        </p:tgtEl>
                                        <p:attrNameLst>
                                          <p:attrName>ppt_x</p:attrName>
                                        </p:attrNameLst>
                                      </p:cBhvr>
                                      <p:tavLst>
                                        <p:tav tm="0">
                                          <p:val>
                                            <p:strVal val="#ppt_x"/>
                                          </p:val>
                                        </p:tav>
                                        <p:tav tm="100000">
                                          <p:val>
                                            <p:strVal val="#ppt_x"/>
                                          </p:val>
                                        </p:tav>
                                      </p:tavLst>
                                    </p:anim>
                                    <p:anim calcmode="lin" valueType="num">
                                      <p:cBhvr additive="base">
                                        <p:cTn id="56" dur="500" fill="hold"/>
                                        <p:tgtEl>
                                          <p:spTgt spid="36"/>
                                        </p:tgtEl>
                                        <p:attrNameLst>
                                          <p:attrName>ppt_y</p:attrName>
                                        </p:attrNameLst>
                                      </p:cBhvr>
                                      <p:tavLst>
                                        <p:tav tm="0">
                                          <p:val>
                                            <p:strVal val="0-#ppt_h/2"/>
                                          </p:val>
                                        </p:tav>
                                        <p:tav tm="100000">
                                          <p:val>
                                            <p:strVal val="#ppt_y"/>
                                          </p:val>
                                        </p:tav>
                                      </p:tavLst>
                                    </p:anim>
                                  </p:childTnLst>
                                </p:cTn>
                              </p:par>
                            </p:childTnLst>
                          </p:cTn>
                        </p:par>
                        <p:par>
                          <p:cTn id="57" fill="hold">
                            <p:stCondLst>
                              <p:cond delay="2500"/>
                            </p:stCondLst>
                            <p:childTnLst>
                              <p:par>
                                <p:cTn id="58" presetID="10" presetClass="entr" presetSubtype="0" fill="hold" grpId="1"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fade">
                                      <p:cBhvr>
                                        <p:cTn id="60" dur="500"/>
                                        <p:tgtEl>
                                          <p:spTgt spid="29"/>
                                        </p:tgtEl>
                                      </p:cBhvr>
                                    </p:animEffect>
                                  </p:childTnLst>
                                </p:cTn>
                              </p:par>
                              <p:par>
                                <p:cTn id="61" presetID="64" presetClass="path" presetSubtype="0" accel="50000" decel="50000" fill="hold" grpId="0" nodeType="withEffect">
                                  <p:stCondLst>
                                    <p:cond delay="0"/>
                                  </p:stCondLst>
                                  <p:childTnLst>
                                    <p:animMotion origin="layout" path="M -3.05556E-6 0.03612 L -3.05556E-6 -4.19753E-6 " pathEditMode="relative" rAng="0" ptsTypes="AA">
                                      <p:cBhvr>
                                        <p:cTn id="62" dur="750" fill="hold"/>
                                        <p:tgtEl>
                                          <p:spTgt spid="29"/>
                                        </p:tgtEl>
                                        <p:attrNameLst>
                                          <p:attrName>ppt_x</p:attrName>
                                          <p:attrName>ppt_y</p:attrName>
                                        </p:attrNameLst>
                                      </p:cBhvr>
                                      <p:rCtr x="0" y="-1821"/>
                                    </p:animMotion>
                                  </p:childTnLst>
                                </p:cTn>
                              </p:par>
                            </p:childTnLst>
                          </p:cTn>
                        </p:par>
                        <p:par>
                          <p:cTn id="63" fill="hold">
                            <p:stCondLst>
                              <p:cond delay="3000"/>
                            </p:stCondLst>
                            <p:childTnLst>
                              <p:par>
                                <p:cTn id="64" presetID="10" presetClass="entr" presetSubtype="0" fill="hold" grpId="0"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fade">
                                      <p:cBhvr>
                                        <p:cTn id="66" dur="500"/>
                                        <p:tgtEl>
                                          <p:spTgt spid="4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0"/>
                                        </p:tgtEl>
                                        <p:attrNameLst>
                                          <p:attrName>style.visibility</p:attrName>
                                        </p:attrNameLst>
                                      </p:cBhvr>
                                      <p:to>
                                        <p:strVal val="visible"/>
                                      </p:to>
                                    </p:set>
                                    <p:animEffect transition="in" filter="fade">
                                      <p:cBhvr>
                                        <p:cTn id="69" dur="500"/>
                                        <p:tgtEl>
                                          <p:spTgt spid="50"/>
                                        </p:tgtEl>
                                      </p:cBhvr>
                                    </p:animEffect>
                                  </p:childTnLst>
                                </p:cTn>
                              </p:par>
                            </p:childTnLst>
                          </p:cTn>
                        </p:par>
                        <p:par>
                          <p:cTn id="70" fill="hold">
                            <p:stCondLst>
                              <p:cond delay="3500"/>
                            </p:stCondLst>
                            <p:childTnLst>
                              <p:par>
                                <p:cTn id="71" presetID="10" presetClass="entr" presetSubtype="0"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500"/>
                                        <p:tgtEl>
                                          <p:spTgt spid="23"/>
                                        </p:tgtEl>
                                      </p:cBhvr>
                                    </p:animEffect>
                                  </p:childTnLst>
                                </p:cTn>
                              </p:par>
                              <p:par>
                                <p:cTn id="74" presetID="64" presetClass="path" presetSubtype="0" accel="50000" decel="50000" fill="hold" grpId="1" nodeType="withEffect">
                                  <p:stCondLst>
                                    <p:cond delay="0"/>
                                  </p:stCondLst>
                                  <p:childTnLst>
                                    <p:animMotion origin="layout" path="M 5.55556E-7 -0.02778 L 5.55556E-7 0.00031 " pathEditMode="relative" rAng="0" ptsTypes="AA">
                                      <p:cBhvr>
                                        <p:cTn id="75" dur="750" fill="hold"/>
                                        <p:tgtEl>
                                          <p:spTgt spid="23"/>
                                        </p:tgtEl>
                                        <p:attrNameLst>
                                          <p:attrName>ppt_x</p:attrName>
                                          <p:attrName>ppt_y</p:attrName>
                                        </p:attrNameLst>
                                      </p:cBhvr>
                                      <p:rCtr x="0" y="1389"/>
                                    </p:animMotion>
                                  </p:childTnLst>
                                </p:cTn>
                              </p:par>
                            </p:childTnLst>
                          </p:cTn>
                        </p:par>
                        <p:par>
                          <p:cTn id="76" fill="hold">
                            <p:stCondLst>
                              <p:cond delay="4000"/>
                            </p:stCondLst>
                            <p:childTnLst>
                              <p:par>
                                <p:cTn id="77" presetID="10" presetClass="entr" presetSubtype="0" fill="hold" grpId="0" nodeType="after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fade">
                                      <p:cBhvr>
                                        <p:cTn id="79" dur="500"/>
                                        <p:tgtEl>
                                          <p:spTgt spid="5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fade">
                                      <p:cBhvr>
                                        <p:cTn id="82" dur="500"/>
                                        <p:tgtEl>
                                          <p:spTgt spid="52"/>
                                        </p:tgtEl>
                                      </p:cBhvr>
                                    </p:animEffect>
                                  </p:childTnLst>
                                </p:cTn>
                              </p:par>
                            </p:childTnLst>
                          </p:cTn>
                        </p:par>
                        <p:par>
                          <p:cTn id="83" fill="hold">
                            <p:stCondLst>
                              <p:cond delay="4500"/>
                            </p:stCondLst>
                            <p:childTnLst>
                              <p:par>
                                <p:cTn id="84" presetID="10" presetClass="entr" presetSubtype="0" fill="hold" grpId="0" nodeType="after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fade">
                                      <p:cBhvr>
                                        <p:cTn id="86" dur="500"/>
                                        <p:tgtEl>
                                          <p:spTgt spid="35"/>
                                        </p:tgtEl>
                                      </p:cBhvr>
                                    </p:animEffect>
                                  </p:childTnLst>
                                </p:cTn>
                              </p:par>
                              <p:par>
                                <p:cTn id="87" presetID="64" presetClass="path" presetSubtype="0" accel="50000" decel="50000" fill="hold" grpId="1" nodeType="withEffect">
                                  <p:stCondLst>
                                    <p:cond delay="0"/>
                                  </p:stCondLst>
                                  <p:childTnLst>
                                    <p:animMotion origin="layout" path="M -3.05556E-6 0.03612 L -3.05556E-6 -4.19753E-6 " pathEditMode="relative" rAng="0" ptsTypes="AA">
                                      <p:cBhvr>
                                        <p:cTn id="88" dur="750" fill="hold"/>
                                        <p:tgtEl>
                                          <p:spTgt spid="35"/>
                                        </p:tgtEl>
                                        <p:attrNameLst>
                                          <p:attrName>ppt_x</p:attrName>
                                          <p:attrName>ppt_y</p:attrName>
                                        </p:attrNameLst>
                                      </p:cBhvr>
                                      <p:rCtr x="0" y="-1821"/>
                                    </p:animMotion>
                                  </p:childTnLst>
                                </p:cTn>
                              </p:par>
                            </p:childTnLst>
                          </p:cTn>
                        </p:par>
                        <p:par>
                          <p:cTn id="89" fill="hold">
                            <p:stCondLst>
                              <p:cond delay="5000"/>
                            </p:stCondLst>
                            <p:childTnLst>
                              <p:par>
                                <p:cTn id="90" presetID="10" presetClass="entr" presetSubtype="0" fill="hold" grpId="0" nodeType="afterEffect">
                                  <p:stCondLst>
                                    <p:cond delay="0"/>
                                  </p:stCondLst>
                                  <p:childTnLst>
                                    <p:set>
                                      <p:cBhvr>
                                        <p:cTn id="91" dur="1" fill="hold">
                                          <p:stCondLst>
                                            <p:cond delay="0"/>
                                          </p:stCondLst>
                                        </p:cTn>
                                        <p:tgtEl>
                                          <p:spTgt spid="55"/>
                                        </p:tgtEl>
                                        <p:attrNameLst>
                                          <p:attrName>style.visibility</p:attrName>
                                        </p:attrNameLst>
                                      </p:cBhvr>
                                      <p:to>
                                        <p:strVal val="visible"/>
                                      </p:to>
                                    </p:set>
                                    <p:animEffect transition="in" filter="fade">
                                      <p:cBhvr>
                                        <p:cTn id="92" dur="500"/>
                                        <p:tgtEl>
                                          <p:spTgt spid="55"/>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6"/>
                                        </p:tgtEl>
                                        <p:attrNameLst>
                                          <p:attrName>style.visibility</p:attrName>
                                        </p:attrNameLst>
                                      </p:cBhvr>
                                      <p:to>
                                        <p:strVal val="visible"/>
                                      </p:to>
                                    </p:set>
                                    <p:animEffect transition="in" filter="fade">
                                      <p:cBhvr>
                                        <p:cTn id="9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3" grpId="1" bldLvl="0" animBg="1"/>
      <p:bldP spid="29" grpId="0" bldLvl="0" animBg="1"/>
      <p:bldP spid="29" grpId="1" bldLvl="0" animBg="1"/>
      <p:bldP spid="35" grpId="0" bldLvl="0" animBg="1"/>
      <p:bldP spid="35" grpId="1" bldLvl="0" animBg="1"/>
      <p:bldP spid="49" grpId="0"/>
      <p:bldP spid="50" grpId="0"/>
      <p:bldP spid="51" grpId="0"/>
      <p:bldP spid="52" grpId="0"/>
      <p:bldP spid="55" grpId="0"/>
      <p:bldP spid="56" grpId="0"/>
      <p:bldP spid="59" grpId="0" bldLvl="0" animBg="1" autoUpdateAnimBg="0"/>
      <p:bldP spid="60" grpId="0" bldLvl="0" animBg="1"/>
      <p:bldP spid="61" grpId="0" bldLvl="0" animBg="1"/>
      <p:bldP spid="62" grpId="0" bldLvl="0" animBg="1"/>
      <p:bldP spid="63" grpId="0" bldLvl="0" animBg="1"/>
      <p:bldP spid="67" grpId="0"/>
      <p:bldP spid="6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13" name="文本框 22"/>
          <p:cNvSpPr txBox="1"/>
          <p:nvPr/>
        </p:nvSpPr>
        <p:spPr>
          <a:xfrm>
            <a:off x="212090" y="375920"/>
            <a:ext cx="4940300" cy="521970"/>
          </a:xfrm>
          <a:prstGeom prst="rect">
            <a:avLst/>
          </a:prstGeom>
          <a:noFill/>
          <a:ln w="9525">
            <a:noFill/>
          </a:ln>
        </p:spPr>
        <p:txBody>
          <a:bodyPr wrap="square" anchor="t">
            <a:spAutoFit/>
          </a:bodyPr>
          <a:lstStyle/>
          <a:p>
            <a:pPr algn="l">
              <a:lnSpc>
                <a:spcPct val="100000"/>
              </a:lnSpc>
            </a:pPr>
            <a:r>
              <a:rPr lang="zh-CN" altLang="en-US" sz="2800" dirty="0">
                <a:latin typeface="微软雅黑" panose="020B0503020204020204" pitchFamily="34" charset="-122"/>
                <a:ea typeface="微软雅黑" panose="020B0503020204020204" pitchFamily="34" charset="-122"/>
                <a:cs typeface="Open Sans" panose="020B0606030504020204" pitchFamily="34" charset="0"/>
                <a:sym typeface="黑体" panose="02010609060101010101" charset="-122"/>
              </a:rPr>
              <a:t>读：三位一体，系统选读</a:t>
            </a:r>
            <a:endParaRPr lang="zh-CN" altLang="en-US" sz="2800" dirty="0">
              <a:latin typeface="微软雅黑" panose="020B0503020204020204" pitchFamily="34" charset="-122"/>
              <a:ea typeface="微软雅黑" panose="020B0503020204020204" pitchFamily="34" charset="-122"/>
              <a:cs typeface="Open Sans" panose="020B0606030504020204" pitchFamily="34" charset="0"/>
              <a:sym typeface="黑体" panose="02010609060101010101" charset="-122"/>
            </a:endParaRPr>
          </a:p>
        </p:txBody>
      </p:sp>
      <p:grpSp>
        <p:nvGrpSpPr>
          <p:cNvPr id="29" name="组合 12"/>
          <p:cNvGrpSpPr/>
          <p:nvPr/>
        </p:nvGrpSpPr>
        <p:grpSpPr>
          <a:xfrm flipV="1">
            <a:off x="503555" y="881063"/>
            <a:ext cx="1236663" cy="76200"/>
            <a:chOff x="4023692" y="4894277"/>
            <a:chExt cx="1964495" cy="120014"/>
          </a:xfrm>
        </p:grpSpPr>
        <p:sp>
          <p:nvSpPr>
            <p:cNvPr id="30" name="矩形 29"/>
            <p:cNvSpPr/>
            <p:nvPr/>
          </p:nvSpPr>
          <p:spPr>
            <a:xfrm>
              <a:off x="4023692" y="4894277"/>
              <a:ext cx="264791"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sp>
          <p:nvSpPr>
            <p:cNvPr id="31" name="矩形 30"/>
            <p:cNvSpPr/>
            <p:nvPr/>
          </p:nvSpPr>
          <p:spPr>
            <a:xfrm>
              <a:off x="4704582" y="4894277"/>
              <a:ext cx="262269"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sp>
          <p:nvSpPr>
            <p:cNvPr id="32" name="矩形 31"/>
            <p:cNvSpPr/>
            <p:nvPr/>
          </p:nvSpPr>
          <p:spPr>
            <a:xfrm>
              <a:off x="5045028" y="4894277"/>
              <a:ext cx="262269"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sp>
          <p:nvSpPr>
            <p:cNvPr id="33" name="矩形 32"/>
            <p:cNvSpPr/>
            <p:nvPr/>
          </p:nvSpPr>
          <p:spPr>
            <a:xfrm>
              <a:off x="5385472" y="4894277"/>
              <a:ext cx="262269"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sp>
          <p:nvSpPr>
            <p:cNvPr id="34" name="矩形 33"/>
            <p:cNvSpPr/>
            <p:nvPr/>
          </p:nvSpPr>
          <p:spPr>
            <a:xfrm>
              <a:off x="5723396" y="4894277"/>
              <a:ext cx="264791"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sp>
          <p:nvSpPr>
            <p:cNvPr id="35" name="矩形 34"/>
            <p:cNvSpPr/>
            <p:nvPr/>
          </p:nvSpPr>
          <p:spPr>
            <a:xfrm>
              <a:off x="4364138" y="4894277"/>
              <a:ext cx="264790"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grpSp>
      <p:grpSp>
        <p:nvGrpSpPr>
          <p:cNvPr id="2" name="组合 21"/>
          <p:cNvGrpSpPr/>
          <p:nvPr/>
        </p:nvGrpSpPr>
        <p:grpSpPr>
          <a:xfrm>
            <a:off x="676326" y="1421262"/>
            <a:ext cx="10805793" cy="3641864"/>
            <a:chOff x="676408" y="1479682"/>
            <a:chExt cx="10807200" cy="3641864"/>
          </a:xfrm>
        </p:grpSpPr>
        <p:pic>
          <p:nvPicPr>
            <p:cNvPr id="3075" name="Picture 3"/>
            <p:cNvPicPr>
              <a:picLocks noChangeAspect="1" noChangeArrowheads="1"/>
            </p:cNvPicPr>
            <p:nvPr/>
          </p:nvPicPr>
          <p:blipFill>
            <a:blip r:embed="rId1" cstate="print"/>
            <a:srcRect/>
            <a:stretch>
              <a:fillRect/>
            </a:stretch>
          </p:blipFill>
          <p:spPr bwMode="auto">
            <a:xfrm>
              <a:off x="676408" y="1479682"/>
              <a:ext cx="10807200" cy="3641864"/>
            </a:xfrm>
            <a:prstGeom prst="rect">
              <a:avLst/>
            </a:prstGeom>
            <a:noFill/>
            <a:ln w="9525">
              <a:solidFill>
                <a:srgbClr val="3B68A1"/>
              </a:solidFill>
              <a:miter lim="800000"/>
              <a:headEnd/>
              <a:tailEnd/>
            </a:ln>
          </p:spPr>
        </p:pic>
        <p:cxnSp>
          <p:nvCxnSpPr>
            <p:cNvPr id="19" name="直接连接符 18"/>
            <p:cNvCxnSpPr/>
            <p:nvPr/>
          </p:nvCxnSpPr>
          <p:spPr>
            <a:xfrm>
              <a:off x="925286" y="2122715"/>
              <a:ext cx="612000" cy="0"/>
            </a:xfrm>
            <a:prstGeom prst="line">
              <a:avLst/>
            </a:prstGeom>
            <a:ln w="34925">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4" name="矩形 3"/>
          <p:cNvSpPr/>
          <p:nvPr/>
        </p:nvSpPr>
        <p:spPr>
          <a:xfrm>
            <a:off x="665442" y="5133746"/>
            <a:ext cx="3263796" cy="1137739"/>
          </a:xfrm>
          <a:prstGeom prst="rect">
            <a:avLst/>
          </a:prstGeom>
          <a:solidFill>
            <a:schemeClr val="bg2"/>
          </a:solidFill>
          <a:ln>
            <a:solidFill>
              <a:srgbClr val="3B68A1"/>
            </a:solidFill>
          </a:ln>
        </p:spPr>
        <p:style>
          <a:lnRef idx="1">
            <a:schemeClr val="accent1"/>
          </a:lnRef>
          <a:fillRef idx="3">
            <a:schemeClr val="accent1"/>
          </a:fillRef>
          <a:effectRef idx="2">
            <a:schemeClr val="accent1"/>
          </a:effectRef>
          <a:fontRef idx="minor">
            <a:schemeClr val="lt1"/>
          </a:fontRef>
        </p:style>
        <p:txBody>
          <a:bodyPr rtlCol="0" anchor="ctr"/>
          <a:lstStyle/>
          <a:p>
            <a:pPr algn="just">
              <a:defRPr/>
            </a:pPr>
            <a:r>
              <a:rPr lang="zh-CN" altLang="en-US" dirty="0" smtClean="0">
                <a:solidFill>
                  <a:prstClr val="black"/>
                </a:solidFill>
                <a:latin typeface="微软雅黑" panose="020B0503020204020204" pitchFamily="34" charset="-122"/>
                <a:sym typeface="+mn-ea"/>
              </a:rPr>
              <a:t>了解演变、发展过程，站在前人研究积淀的基础上梳理知识。</a:t>
            </a:r>
            <a:endParaRPr lang="zh-CN" altLang="en-US" dirty="0">
              <a:solidFill>
                <a:prstClr val="black"/>
              </a:solidFill>
              <a:latin typeface="微软雅黑" panose="020B0503020204020204" pitchFamily="34" charset="-122"/>
              <a:sym typeface="+mn-ea"/>
            </a:endParaRPr>
          </a:p>
        </p:txBody>
      </p:sp>
      <p:grpSp>
        <p:nvGrpSpPr>
          <p:cNvPr id="14" name="组合 13"/>
          <p:cNvGrpSpPr/>
          <p:nvPr/>
        </p:nvGrpSpPr>
        <p:grpSpPr>
          <a:xfrm>
            <a:off x="503555" y="1421130"/>
            <a:ext cx="11449050" cy="4850765"/>
            <a:chOff x="793" y="2238"/>
            <a:chExt cx="18030" cy="7639"/>
          </a:xfrm>
        </p:grpSpPr>
        <p:sp>
          <p:nvSpPr>
            <p:cNvPr id="24" name="矩形 23"/>
            <p:cNvSpPr/>
            <p:nvPr/>
          </p:nvSpPr>
          <p:spPr>
            <a:xfrm>
              <a:off x="7047" y="8085"/>
              <a:ext cx="5090" cy="1792"/>
            </a:xfrm>
            <a:prstGeom prst="rect">
              <a:avLst/>
            </a:prstGeom>
            <a:solidFill>
              <a:schemeClr val="bg2"/>
            </a:solidFill>
            <a:ln>
              <a:solidFill>
                <a:srgbClr val="3B68A1"/>
              </a:solidFill>
            </a:ln>
          </p:spPr>
          <p:style>
            <a:lnRef idx="1">
              <a:schemeClr val="accent1"/>
            </a:lnRef>
            <a:fillRef idx="3">
              <a:schemeClr val="accent1"/>
            </a:fillRef>
            <a:effectRef idx="2">
              <a:schemeClr val="accent1"/>
            </a:effectRef>
            <a:fontRef idx="minor">
              <a:schemeClr val="lt1"/>
            </a:fontRef>
          </p:style>
          <p:txBody>
            <a:bodyPr rtlCol="0" anchor="ctr"/>
            <a:lstStyle/>
            <a:p>
              <a:pPr algn="just">
                <a:defRPr/>
              </a:pPr>
              <a:r>
                <a:rPr lang="zh-CN" altLang="en-US" dirty="0" smtClean="0">
                  <a:solidFill>
                    <a:prstClr val="black"/>
                  </a:solidFill>
                  <a:latin typeface="微软雅黑" panose="020B0503020204020204" pitchFamily="34" charset="-122"/>
                  <a:sym typeface="+mn-ea"/>
                </a:rPr>
                <a:t>了解并掌握新近的研究动态，站在学术的前沿考量问题。</a:t>
              </a:r>
              <a:endParaRPr lang="zh-CN" altLang="en-US" dirty="0" smtClean="0">
                <a:solidFill>
                  <a:prstClr val="black"/>
                </a:solidFill>
                <a:latin typeface="微软雅黑" panose="020B0503020204020204" pitchFamily="34" charset="-122"/>
                <a:sym typeface="+mn-ea"/>
              </a:endParaRPr>
            </a:p>
          </p:txBody>
        </p:sp>
        <p:grpSp>
          <p:nvGrpSpPr>
            <p:cNvPr id="12" name="组合 11"/>
            <p:cNvGrpSpPr/>
            <p:nvPr/>
          </p:nvGrpSpPr>
          <p:grpSpPr>
            <a:xfrm>
              <a:off x="793" y="2238"/>
              <a:ext cx="18030" cy="5490"/>
              <a:chOff x="793" y="2238"/>
              <a:chExt cx="18030" cy="5490"/>
            </a:xfrm>
          </p:grpSpPr>
          <p:pic>
            <p:nvPicPr>
              <p:cNvPr id="7" name="图片 6"/>
              <p:cNvPicPr>
                <a:picLocks noChangeAspect="1"/>
              </p:cNvPicPr>
              <p:nvPr/>
            </p:nvPicPr>
            <p:blipFill>
              <a:blip r:embed="rId2" cstate="print"/>
              <a:stretch>
                <a:fillRect/>
              </a:stretch>
            </p:blipFill>
            <p:spPr>
              <a:xfrm>
                <a:off x="793" y="2238"/>
                <a:ext cx="18030" cy="5490"/>
              </a:xfrm>
              <a:prstGeom prst="rect">
                <a:avLst/>
              </a:prstGeom>
            </p:spPr>
          </p:pic>
          <p:cxnSp>
            <p:nvCxnSpPr>
              <p:cNvPr id="11" name="直接连接符 10"/>
              <p:cNvCxnSpPr/>
              <p:nvPr/>
            </p:nvCxnSpPr>
            <p:spPr>
              <a:xfrm>
                <a:off x="2463" y="2710"/>
                <a:ext cx="900" cy="0"/>
              </a:xfrm>
              <a:prstGeom prst="line">
                <a:avLst/>
              </a:prstGeom>
            </p:spPr>
            <p:style>
              <a:lnRef idx="2">
                <a:schemeClr val="accent2"/>
              </a:lnRef>
              <a:fillRef idx="0">
                <a:schemeClr val="accent2"/>
              </a:fillRef>
              <a:effectRef idx="1">
                <a:schemeClr val="accent2"/>
              </a:effectRef>
              <a:fontRef idx="minor">
                <a:schemeClr val="tx1"/>
              </a:fontRef>
            </p:style>
          </p:cxnSp>
        </p:grpSp>
      </p:grpSp>
      <p:grpSp>
        <p:nvGrpSpPr>
          <p:cNvPr id="20" name="组合 19"/>
          <p:cNvGrpSpPr/>
          <p:nvPr/>
        </p:nvGrpSpPr>
        <p:grpSpPr>
          <a:xfrm>
            <a:off x="665480" y="1431290"/>
            <a:ext cx="10805160" cy="4840605"/>
            <a:chOff x="1131" y="2254"/>
            <a:chExt cx="17016" cy="7623"/>
          </a:xfrm>
        </p:grpSpPr>
        <p:sp>
          <p:nvSpPr>
            <p:cNvPr id="25" name="矩形 24"/>
            <p:cNvSpPr/>
            <p:nvPr/>
          </p:nvSpPr>
          <p:spPr>
            <a:xfrm>
              <a:off x="13025" y="8085"/>
              <a:ext cx="5089" cy="1792"/>
            </a:xfrm>
            <a:prstGeom prst="rect">
              <a:avLst/>
            </a:prstGeom>
            <a:solidFill>
              <a:schemeClr val="bg2"/>
            </a:solidFill>
            <a:ln>
              <a:solidFill>
                <a:srgbClr val="3B68A1"/>
              </a:solidFill>
            </a:ln>
          </p:spPr>
          <p:style>
            <a:lnRef idx="1">
              <a:schemeClr val="accent1"/>
            </a:lnRef>
            <a:fillRef idx="3">
              <a:schemeClr val="accent1"/>
            </a:fillRef>
            <a:effectRef idx="2">
              <a:schemeClr val="accent1"/>
            </a:effectRef>
            <a:fontRef idx="minor">
              <a:schemeClr val="lt1"/>
            </a:fontRef>
          </p:style>
          <p:txBody>
            <a:bodyPr rtlCol="0" anchor="ctr"/>
            <a:lstStyle/>
            <a:p>
              <a:pPr algn="just">
                <a:defRPr/>
              </a:pPr>
              <a:r>
                <a:rPr lang="zh-CN" altLang="en-US" dirty="0" smtClean="0">
                  <a:solidFill>
                    <a:prstClr val="black"/>
                  </a:solidFill>
                  <a:latin typeface="微软雅黑" panose="020B0503020204020204" pitchFamily="34" charset="-122"/>
                  <a:sym typeface="+mn-ea"/>
                </a:rPr>
                <a:t>了解领域内核心术语，掌握领域内最基本、最核心信息。</a:t>
              </a:r>
              <a:endParaRPr lang="zh-CN" altLang="en-US" dirty="0" smtClean="0">
                <a:solidFill>
                  <a:prstClr val="black"/>
                </a:solidFill>
                <a:latin typeface="微软雅黑" panose="020B0503020204020204" pitchFamily="34" charset="-122"/>
                <a:sym typeface="+mn-ea"/>
              </a:endParaRPr>
            </a:p>
          </p:txBody>
        </p:sp>
        <p:pic>
          <p:nvPicPr>
            <p:cNvPr id="15" name="Picture 6"/>
            <p:cNvPicPr>
              <a:picLocks noChangeAspect="1" noChangeArrowheads="1"/>
            </p:cNvPicPr>
            <p:nvPr/>
          </p:nvPicPr>
          <p:blipFill>
            <a:blip r:embed="rId3" cstate="print"/>
            <a:srcRect/>
            <a:stretch>
              <a:fillRect/>
            </a:stretch>
          </p:blipFill>
          <p:spPr bwMode="auto">
            <a:xfrm>
              <a:off x="1131" y="2254"/>
              <a:ext cx="17017" cy="5719"/>
            </a:xfrm>
            <a:prstGeom prst="rect">
              <a:avLst/>
            </a:prstGeom>
            <a:noFill/>
            <a:ln w="9525">
              <a:solidFill>
                <a:srgbClr val="3B68A1"/>
              </a:solidFill>
              <a:miter lim="800000"/>
              <a:headEnd/>
              <a:tailEnd/>
            </a:ln>
          </p:spPr>
        </p:pic>
        <p:cxnSp>
          <p:nvCxnSpPr>
            <p:cNvPr id="18" name="直接连接符 17"/>
            <p:cNvCxnSpPr/>
            <p:nvPr/>
          </p:nvCxnSpPr>
          <p:spPr>
            <a:xfrm>
              <a:off x="3771" y="3221"/>
              <a:ext cx="924" cy="0"/>
            </a:xfrm>
            <a:prstGeom prst="line">
              <a:avLst/>
            </a:prstGeom>
          </p:spPr>
          <p:style>
            <a:lnRef idx="2">
              <a:schemeClr val="accent2"/>
            </a:lnRef>
            <a:fillRef idx="0">
              <a:schemeClr val="accent2"/>
            </a:fillRef>
            <a:effectRef idx="1">
              <a:schemeClr val="accent2"/>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
          <p:cNvSpPr/>
          <p:nvPr/>
        </p:nvSpPr>
        <p:spPr>
          <a:xfrm>
            <a:off x="99060" y="2643505"/>
            <a:ext cx="3874770" cy="2957830"/>
          </a:xfrm>
          <a:custGeom>
            <a:avLst/>
            <a:gdLst/>
            <a:ahLst/>
            <a:cxnLst/>
            <a:rect l="l" t="t" r="r" b="b"/>
            <a:pathLst>
              <a:path w="2736304" h="1308596">
                <a:moveTo>
                  <a:pt x="291391" y="0"/>
                </a:moveTo>
                <a:lnTo>
                  <a:pt x="1800289" y="0"/>
                </a:lnTo>
                <a:cubicBezTo>
                  <a:pt x="1884459" y="0"/>
                  <a:pt x="1952692" y="68233"/>
                  <a:pt x="1952692" y="152403"/>
                </a:cubicBezTo>
                <a:lnTo>
                  <a:pt x="1952692" y="394196"/>
                </a:lnTo>
                <a:lnTo>
                  <a:pt x="2583901" y="394196"/>
                </a:lnTo>
                <a:cubicBezTo>
                  <a:pt x="2668071" y="394196"/>
                  <a:pt x="2736304" y="462429"/>
                  <a:pt x="2736304" y="546599"/>
                </a:cubicBezTo>
                <a:lnTo>
                  <a:pt x="2736304" y="1156193"/>
                </a:lnTo>
                <a:cubicBezTo>
                  <a:pt x="2736304" y="1240363"/>
                  <a:pt x="2668071" y="1308596"/>
                  <a:pt x="2583901" y="1308596"/>
                </a:cubicBezTo>
                <a:lnTo>
                  <a:pt x="152403" y="1308596"/>
                </a:lnTo>
                <a:cubicBezTo>
                  <a:pt x="68233" y="1308596"/>
                  <a:pt x="0" y="1240363"/>
                  <a:pt x="0" y="1156193"/>
                </a:cubicBezTo>
                <a:lnTo>
                  <a:pt x="0" y="546599"/>
                </a:lnTo>
                <a:cubicBezTo>
                  <a:pt x="0" y="467013"/>
                  <a:pt x="61003" y="401675"/>
                  <a:pt x="138988" y="396905"/>
                </a:cubicBezTo>
                <a:lnTo>
                  <a:pt x="138988" y="152403"/>
                </a:lnTo>
                <a:cubicBezTo>
                  <a:pt x="138988" y="68233"/>
                  <a:pt x="207221" y="0"/>
                  <a:pt x="291391" y="0"/>
                </a:cubicBezTo>
                <a:close/>
              </a:path>
            </a:pathLst>
          </a:custGeom>
          <a:solidFill>
            <a:srgbClr val="4DCEB8"/>
          </a:solidFill>
          <a:ln>
            <a:solidFill>
              <a:schemeClr val="bg1"/>
            </a:solidFill>
          </a:ln>
          <a:effectLst>
            <a:outerShdw blurRad="63500" dir="13500000" sy="23000" kx="1200000" algn="b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p>
        </p:txBody>
      </p:sp>
      <p:sp>
        <p:nvSpPr>
          <p:cNvPr id="20" name="Rectangle 42"/>
          <p:cNvSpPr/>
          <p:nvPr/>
        </p:nvSpPr>
        <p:spPr>
          <a:xfrm flipH="1">
            <a:off x="184785" y="3748405"/>
            <a:ext cx="3672205" cy="1071880"/>
          </a:xfrm>
          <a:prstGeom prst="rect">
            <a:avLst/>
          </a:prstGeom>
          <a:noFill/>
          <a:ln w="12700" cap="flat" cmpd="sng" algn="ctr">
            <a:noFill/>
            <a:prstDash val="solid"/>
          </a:ln>
          <a:effectLst/>
        </p:spPr>
        <p:txBody>
          <a:bodyPr lIns="91437" tIns="0" rIns="91437" bIns="0" rtlCol="0" anchor="t"/>
          <a:lstStyle/>
          <a:p>
            <a:pPr lvl="0" algn="l">
              <a:defRPr/>
            </a:pPr>
            <a:r>
              <a:rPr lang="zh-CN" altLang="en-US" sz="20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新闻舆论对学术不端监督不断升温，包括学术不端事件、跟进报道、公布处理结果、传播相关政策文件等。</a:t>
            </a:r>
            <a:endParaRPr lang="zh-CN" altLang="en-US" sz="20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圆角矩形 1"/>
          <p:cNvSpPr/>
          <p:nvPr/>
        </p:nvSpPr>
        <p:spPr>
          <a:xfrm>
            <a:off x="4113530" y="2644140"/>
            <a:ext cx="3821430" cy="2957830"/>
          </a:xfrm>
          <a:custGeom>
            <a:avLst/>
            <a:gdLst/>
            <a:ahLst/>
            <a:cxnLst/>
            <a:rect l="l" t="t" r="r" b="b"/>
            <a:pathLst>
              <a:path w="2736304" h="1308596">
                <a:moveTo>
                  <a:pt x="291391" y="0"/>
                </a:moveTo>
                <a:lnTo>
                  <a:pt x="1800289" y="0"/>
                </a:lnTo>
                <a:cubicBezTo>
                  <a:pt x="1884459" y="0"/>
                  <a:pt x="1952692" y="68233"/>
                  <a:pt x="1952692" y="152403"/>
                </a:cubicBezTo>
                <a:lnTo>
                  <a:pt x="1952692" y="394196"/>
                </a:lnTo>
                <a:lnTo>
                  <a:pt x="2583901" y="394196"/>
                </a:lnTo>
                <a:cubicBezTo>
                  <a:pt x="2668071" y="394196"/>
                  <a:pt x="2736304" y="462429"/>
                  <a:pt x="2736304" y="546599"/>
                </a:cubicBezTo>
                <a:lnTo>
                  <a:pt x="2736304" y="1156193"/>
                </a:lnTo>
                <a:cubicBezTo>
                  <a:pt x="2736304" y="1240363"/>
                  <a:pt x="2668071" y="1308596"/>
                  <a:pt x="2583901" y="1308596"/>
                </a:cubicBezTo>
                <a:lnTo>
                  <a:pt x="152403" y="1308596"/>
                </a:lnTo>
                <a:cubicBezTo>
                  <a:pt x="68233" y="1308596"/>
                  <a:pt x="0" y="1240363"/>
                  <a:pt x="0" y="1156193"/>
                </a:cubicBezTo>
                <a:lnTo>
                  <a:pt x="0" y="546599"/>
                </a:lnTo>
                <a:cubicBezTo>
                  <a:pt x="0" y="467013"/>
                  <a:pt x="61003" y="401675"/>
                  <a:pt x="138988" y="396905"/>
                </a:cubicBezTo>
                <a:lnTo>
                  <a:pt x="138988" y="152403"/>
                </a:lnTo>
                <a:cubicBezTo>
                  <a:pt x="138988" y="68233"/>
                  <a:pt x="207221" y="0"/>
                  <a:pt x="291391" y="0"/>
                </a:cubicBezTo>
                <a:close/>
              </a:path>
            </a:pathLst>
          </a:custGeom>
          <a:solidFill>
            <a:srgbClr val="B95F95"/>
          </a:solidFill>
          <a:ln>
            <a:solidFill>
              <a:schemeClr val="bg1"/>
            </a:solidFill>
          </a:ln>
          <a:effectLst>
            <a:outerShdw blurRad="63500" dir="13500000" sy="23000" kx="1200000" algn="b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p>
        </p:txBody>
      </p:sp>
      <p:sp>
        <p:nvSpPr>
          <p:cNvPr id="24" name="Rectangle 42"/>
          <p:cNvSpPr/>
          <p:nvPr/>
        </p:nvSpPr>
        <p:spPr>
          <a:xfrm flipH="1">
            <a:off x="4217035" y="3748405"/>
            <a:ext cx="3614420" cy="1701800"/>
          </a:xfrm>
          <a:prstGeom prst="rect">
            <a:avLst/>
          </a:prstGeom>
          <a:noFill/>
          <a:ln w="12700" cap="flat" cmpd="sng" algn="ctr">
            <a:noFill/>
            <a:prstDash val="solid"/>
          </a:ln>
          <a:effectLst/>
        </p:spPr>
        <p:txBody>
          <a:bodyPr lIns="91437" tIns="0" rIns="91437" bIns="0" rtlCol="0" anchor="t"/>
          <a:lstStyle/>
          <a:p>
            <a:pPr lvl="0">
              <a:defRPr/>
            </a:pPr>
            <a:r>
              <a:rPr lang="zh-CN" altLang="en-US" sz="20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随着2009年中国知网研发的学术不端检测系统大规模推广应用，学术界对“学术不端”等关键词的研究分析明显增加，学术文章数量逐年增加。</a:t>
            </a:r>
            <a:endParaRPr lang="zh-CN" altLang="en-US" sz="20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Rectangle 42"/>
          <p:cNvSpPr/>
          <p:nvPr/>
        </p:nvSpPr>
        <p:spPr>
          <a:xfrm flipH="1">
            <a:off x="1029970" y="2943225"/>
            <a:ext cx="1367790" cy="422275"/>
          </a:xfrm>
          <a:prstGeom prst="rect">
            <a:avLst/>
          </a:prstGeom>
          <a:noFill/>
          <a:ln w="12700" cap="flat" cmpd="sng" algn="ctr">
            <a:noFill/>
            <a:prstDash val="solid"/>
          </a:ln>
          <a:effectLst/>
        </p:spPr>
        <p:txBody>
          <a:bodyPr lIns="91437" tIns="0" rIns="91437" bIns="0" rtlCol="0" anchor="t"/>
          <a:lstStyle/>
          <a:p>
            <a:pPr lvl="0">
              <a:defRPr/>
            </a:pPr>
            <a:r>
              <a:rPr lang="zh-CN" altLang="en-US" sz="2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媒体界</a:t>
            </a:r>
            <a:endParaRPr lang="zh-CN" altLang="en-US" sz="2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Rectangle 42"/>
          <p:cNvSpPr/>
          <p:nvPr/>
        </p:nvSpPr>
        <p:spPr>
          <a:xfrm flipH="1">
            <a:off x="5059045" y="2912110"/>
            <a:ext cx="1151890" cy="453390"/>
          </a:xfrm>
          <a:prstGeom prst="rect">
            <a:avLst/>
          </a:prstGeom>
          <a:noFill/>
          <a:ln w="12700" cap="flat" cmpd="sng" algn="ctr">
            <a:noFill/>
            <a:prstDash val="solid"/>
          </a:ln>
          <a:effectLst/>
        </p:spPr>
        <p:txBody>
          <a:bodyPr lIns="91437" tIns="0" rIns="91437" bIns="0" rtlCol="0" anchor="t"/>
          <a:lstStyle/>
          <a:p>
            <a:pPr lvl="0">
              <a:defRPr/>
            </a:pPr>
            <a:r>
              <a:rPr lang="zh-CN" altLang="en-US" sz="2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学术界</a:t>
            </a:r>
            <a:endParaRPr lang="zh-CN" altLang="en-US" sz="2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39" name="组合 38"/>
          <p:cNvGrpSpPr/>
          <p:nvPr/>
        </p:nvGrpSpPr>
        <p:grpSpPr>
          <a:xfrm>
            <a:off x="243777" y="240365"/>
            <a:ext cx="2649053" cy="668114"/>
            <a:chOff x="903371" y="249943"/>
            <a:chExt cx="2831223" cy="679699"/>
          </a:xfrm>
        </p:grpSpPr>
        <p:sp>
          <p:nvSpPr>
            <p:cNvPr id="40" name="任意多边形 3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1" name="任意多边形 4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42" name="标题 1"/>
          <p:cNvSpPr txBox="1"/>
          <p:nvPr/>
        </p:nvSpPr>
        <p:spPr>
          <a:xfrm>
            <a:off x="995896" y="374237"/>
            <a:ext cx="1318661" cy="795020"/>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rgbClr val="3B68A1"/>
                </a:solidFill>
                <a:latin typeface="微软雅黑" panose="020B0503020204020204" pitchFamily="34" charset="-122"/>
                <a:ea typeface="微软雅黑" panose="020B0503020204020204" pitchFamily="34" charset="-122"/>
              </a:rPr>
              <a:t>引  言</a:t>
            </a:r>
            <a:endParaRPr lang="en-US" altLang="zh-CN" sz="2400" b="1" dirty="0" smtClean="0">
              <a:solidFill>
                <a:srgbClr val="3B68A1"/>
              </a:solidFill>
              <a:latin typeface="微软雅黑" panose="020B0503020204020204" pitchFamily="34" charset="-122"/>
              <a:ea typeface="微软雅黑" panose="020B0503020204020204" pitchFamily="34" charset="-122"/>
            </a:endParaRPr>
          </a:p>
        </p:txBody>
      </p:sp>
      <p:sp>
        <p:nvSpPr>
          <p:cNvPr id="18"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8"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 name="圆角矩形 1"/>
          <p:cNvSpPr/>
          <p:nvPr/>
        </p:nvSpPr>
        <p:spPr>
          <a:xfrm>
            <a:off x="8094980" y="2643505"/>
            <a:ext cx="3740785" cy="2957195"/>
          </a:xfrm>
          <a:custGeom>
            <a:avLst/>
            <a:gdLst/>
            <a:ahLst/>
            <a:cxnLst/>
            <a:rect l="l" t="t" r="r" b="b"/>
            <a:pathLst>
              <a:path w="2736304" h="1308596">
                <a:moveTo>
                  <a:pt x="291391" y="0"/>
                </a:moveTo>
                <a:lnTo>
                  <a:pt x="1800289" y="0"/>
                </a:lnTo>
                <a:cubicBezTo>
                  <a:pt x="1884459" y="0"/>
                  <a:pt x="1952692" y="68233"/>
                  <a:pt x="1952692" y="152403"/>
                </a:cubicBezTo>
                <a:lnTo>
                  <a:pt x="1952692" y="394196"/>
                </a:lnTo>
                <a:lnTo>
                  <a:pt x="2583901" y="394196"/>
                </a:lnTo>
                <a:cubicBezTo>
                  <a:pt x="2668071" y="394196"/>
                  <a:pt x="2736304" y="462429"/>
                  <a:pt x="2736304" y="546599"/>
                </a:cubicBezTo>
                <a:lnTo>
                  <a:pt x="2736304" y="1156193"/>
                </a:lnTo>
                <a:cubicBezTo>
                  <a:pt x="2736304" y="1240363"/>
                  <a:pt x="2668071" y="1308596"/>
                  <a:pt x="2583901" y="1308596"/>
                </a:cubicBezTo>
                <a:lnTo>
                  <a:pt x="152403" y="1308596"/>
                </a:lnTo>
                <a:cubicBezTo>
                  <a:pt x="68233" y="1308596"/>
                  <a:pt x="0" y="1240363"/>
                  <a:pt x="0" y="1156193"/>
                </a:cubicBezTo>
                <a:lnTo>
                  <a:pt x="0" y="546599"/>
                </a:lnTo>
                <a:cubicBezTo>
                  <a:pt x="0" y="467013"/>
                  <a:pt x="61003" y="401675"/>
                  <a:pt x="138988" y="396905"/>
                </a:cubicBezTo>
                <a:lnTo>
                  <a:pt x="138988" y="152403"/>
                </a:lnTo>
                <a:cubicBezTo>
                  <a:pt x="138988" y="68233"/>
                  <a:pt x="207221" y="0"/>
                  <a:pt x="291391" y="0"/>
                </a:cubicBezTo>
                <a:close/>
              </a:path>
            </a:pathLst>
          </a:custGeom>
          <a:solidFill>
            <a:srgbClr val="4DCEB8"/>
          </a:solidFill>
          <a:ln>
            <a:solidFill>
              <a:schemeClr val="bg1"/>
            </a:solidFill>
          </a:ln>
          <a:effectLst>
            <a:outerShdw blurRad="63500" dir="13500000" sy="23000" kx="1200000" algn="b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zh-CN" altLang="en-US"/>
          </a:p>
        </p:txBody>
      </p:sp>
      <p:sp>
        <p:nvSpPr>
          <p:cNvPr id="3" name="Rectangle 42"/>
          <p:cNvSpPr/>
          <p:nvPr/>
        </p:nvSpPr>
        <p:spPr>
          <a:xfrm flipH="1">
            <a:off x="9016365" y="2912110"/>
            <a:ext cx="1235710" cy="453390"/>
          </a:xfrm>
          <a:prstGeom prst="rect">
            <a:avLst/>
          </a:prstGeom>
          <a:noFill/>
          <a:ln w="12700" cap="flat" cmpd="sng" algn="ctr">
            <a:noFill/>
            <a:prstDash val="solid"/>
          </a:ln>
          <a:effectLst/>
        </p:spPr>
        <p:txBody>
          <a:bodyPr lIns="91437" tIns="0" rIns="91437" bIns="0" rtlCol="0" anchor="t"/>
          <a:lstStyle/>
          <a:p>
            <a:pPr lvl="0">
              <a:defRPr/>
            </a:pPr>
            <a:r>
              <a:rPr lang="zh-CN" altLang="en-US" sz="2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教育界</a:t>
            </a:r>
            <a:endParaRPr lang="zh-CN" altLang="en-US" sz="2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Rectangle 42"/>
          <p:cNvSpPr/>
          <p:nvPr/>
        </p:nvSpPr>
        <p:spPr>
          <a:xfrm flipH="1">
            <a:off x="8158480" y="3433445"/>
            <a:ext cx="3614420" cy="1701800"/>
          </a:xfrm>
          <a:prstGeom prst="rect">
            <a:avLst/>
          </a:prstGeom>
          <a:noFill/>
          <a:ln w="12700" cap="flat" cmpd="sng" algn="ctr">
            <a:noFill/>
            <a:prstDash val="solid"/>
          </a:ln>
          <a:effectLst/>
        </p:spPr>
        <p:txBody>
          <a:bodyPr lIns="91437" tIns="0" rIns="91437" bIns="0" rtlCol="0" anchor="t"/>
          <a:lstStyle/>
          <a:p>
            <a:pPr lvl="0">
              <a:defRPr/>
            </a:pPr>
            <a:endParaRPr lang="zh-CN" altLang="en-US" sz="2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Rectangle 42"/>
          <p:cNvSpPr/>
          <p:nvPr/>
        </p:nvSpPr>
        <p:spPr>
          <a:xfrm flipH="1">
            <a:off x="8221345" y="3433445"/>
            <a:ext cx="3614420" cy="1701800"/>
          </a:xfrm>
          <a:prstGeom prst="rect">
            <a:avLst/>
          </a:prstGeom>
          <a:noFill/>
          <a:ln w="12700" cap="flat" cmpd="sng" algn="ctr">
            <a:noFill/>
            <a:prstDash val="solid"/>
          </a:ln>
          <a:effectLst/>
        </p:spPr>
        <p:txBody>
          <a:bodyPr lIns="91437" tIns="0" rIns="91437" bIns="0" rtlCol="0" anchor="t"/>
          <a:lstStyle/>
          <a:p>
            <a:pPr lvl="0">
              <a:defRPr/>
            </a:pPr>
            <a:endParaRPr lang="zh-CN" altLang="en-US" sz="2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文本框 13"/>
          <p:cNvSpPr txBox="1"/>
          <p:nvPr/>
        </p:nvSpPr>
        <p:spPr>
          <a:xfrm>
            <a:off x="8227060" y="3748405"/>
            <a:ext cx="3545840" cy="1322070"/>
          </a:xfrm>
          <a:prstGeom prst="rect">
            <a:avLst/>
          </a:prstGeom>
          <a:noFill/>
        </p:spPr>
        <p:txBody>
          <a:bodyPr wrap="square" rtlCol="0">
            <a:spAutoFit/>
          </a:bodyPr>
          <a:lstStyle/>
          <a:p>
            <a:r>
              <a:rPr lang="zh-CN" altLang="en-US" sz="2000">
                <a:solidFill>
                  <a:schemeClr val="bg1"/>
                </a:solidFill>
                <a:latin typeface="微软雅黑" panose="020B0503020204020204" pitchFamily="34" charset="-122"/>
                <a:ea typeface="微软雅黑" panose="020B0503020204020204" pitchFamily="34" charset="-122"/>
              </a:rPr>
              <a:t>教育部等有关部门不断完善有关学术不端行为的界定、监督和处理办法等规定，对学术不正之风起到震慑和规范。</a:t>
            </a:r>
            <a:endParaRPr lang="zh-CN" altLang="en-US" sz="2000">
              <a:solidFill>
                <a:schemeClr val="bg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766597" y="1168819"/>
            <a:ext cx="9485313" cy="4528699"/>
            <a:chOff x="1340002" y="1239304"/>
            <a:chExt cx="9485313" cy="4528699"/>
          </a:xfrm>
        </p:grpSpPr>
        <p:sp>
          <p:nvSpPr>
            <p:cNvPr id="31" name="TextBox 30"/>
            <p:cNvSpPr txBox="1"/>
            <p:nvPr/>
          </p:nvSpPr>
          <p:spPr>
            <a:xfrm>
              <a:off x="1340002" y="1239304"/>
              <a:ext cx="6784258" cy="553998"/>
            </a:xfrm>
            <a:prstGeom prst="rect">
              <a:avLst/>
            </a:prstGeom>
            <a:solidFill>
              <a:srgbClr val="0070C0"/>
            </a:solidFill>
          </p:spPr>
          <p:txBody>
            <a:bodyPr wrap="square" rtlCol="0">
              <a:spAutoFit/>
            </a:bodyPr>
            <a:lstStyle/>
            <a:p>
              <a:pPr>
                <a:lnSpc>
                  <a:spcPct val="150000"/>
                </a:lnSpc>
                <a:spcBef>
                  <a:spcPts val="600"/>
                </a:spcBef>
                <a:spcAft>
                  <a:spcPts val="600"/>
                </a:spcAft>
              </a:pPr>
              <a:r>
                <a:rPr lang="zh-CN" altLang="en-US" sz="2000" b="1" dirty="0" smtClean="0">
                  <a:solidFill>
                    <a:srgbClr val="FFC000"/>
                  </a:solidFill>
                  <a:latin typeface="微软雅黑" panose="020B0503020204020204" pitchFamily="34" charset="-122"/>
                  <a:ea typeface="微软雅黑" panose="020B0503020204020204" pitchFamily="34" charset="-122"/>
                </a:rPr>
                <a:t>  对学术不端的关注成为学界热点，相关成果丰硕</a:t>
              </a:r>
              <a:endParaRPr lang="zh-CN" altLang="en-US" sz="2000" b="1" dirty="0">
                <a:solidFill>
                  <a:srgbClr val="FFC000"/>
                </a:solidFill>
                <a:latin typeface="微软雅黑" panose="020B0503020204020204" pitchFamily="34" charset="-122"/>
                <a:ea typeface="微软雅黑" panose="020B0503020204020204" pitchFamily="34" charset="-122"/>
              </a:endParaRPr>
            </a:p>
          </p:txBody>
        </p:sp>
        <p:pic>
          <p:nvPicPr>
            <p:cNvPr id="32"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340002" y="1738928"/>
              <a:ext cx="9485313" cy="402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3" name="直接连接符 32"/>
            <p:cNvCxnSpPr/>
            <p:nvPr/>
          </p:nvCxnSpPr>
          <p:spPr>
            <a:xfrm>
              <a:off x="5604387" y="2711111"/>
              <a:ext cx="0" cy="2391837"/>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5294671" y="5102948"/>
              <a:ext cx="787987" cy="338554"/>
            </a:xfrm>
            <a:prstGeom prst="rect">
              <a:avLst/>
            </a:prstGeom>
            <a:noFill/>
          </p:spPr>
          <p:txBody>
            <a:bodyPr wrap="square" rtlCol="0">
              <a:spAutoFit/>
            </a:bodyPr>
            <a:lstStyle/>
            <a:p>
              <a:r>
                <a:rPr lang="en-US" altLang="zh-CN" sz="1600" b="1" dirty="0" smtClean="0">
                  <a:solidFill>
                    <a:srgbClr val="FF0000"/>
                  </a:solidFill>
                  <a:latin typeface="Times New Roman" panose="02020603050405020304" charset="0"/>
                  <a:cs typeface="Times New Roman" panose="02020603050405020304" charset="0"/>
                </a:rPr>
                <a:t>2009</a:t>
              </a:r>
              <a:endParaRPr lang="zh-CN" altLang="en-US" sz="1600" b="1" dirty="0">
                <a:solidFill>
                  <a:srgbClr val="FF0000"/>
                </a:solidFill>
                <a:latin typeface="Times New Roman" panose="02020603050405020304" charset="0"/>
                <a:cs typeface="Times New Roman" panose="02020603050405020304" charset="0"/>
              </a:endParaRPr>
            </a:p>
          </p:txBody>
        </p:sp>
        <p:sp>
          <p:nvSpPr>
            <p:cNvPr id="35" name="TextBox 34"/>
            <p:cNvSpPr txBox="1"/>
            <p:nvPr/>
          </p:nvSpPr>
          <p:spPr>
            <a:xfrm>
              <a:off x="4582535" y="2138520"/>
              <a:ext cx="2212258" cy="646331"/>
            </a:xfrm>
            <a:prstGeom prst="rect">
              <a:avLst/>
            </a:prstGeom>
            <a:noFill/>
          </p:spPr>
          <p:txBody>
            <a:bodyPr wrap="square" rtlCol="0">
              <a:spAutoFit/>
            </a:bodyPr>
            <a:lstStyle/>
            <a:p>
              <a:r>
                <a:rPr lang="zh-CN" altLang="en-US" dirty="0" smtClean="0">
                  <a:solidFill>
                    <a:srgbClr val="002060"/>
                  </a:solidFill>
                  <a:latin typeface="微软雅黑" panose="020B0503020204020204" pitchFamily="34" charset="-122"/>
                  <a:ea typeface="微软雅黑" panose="020B0503020204020204" pitchFamily="34" charset="-122"/>
                </a:rPr>
                <a:t>学术不端检测系统大规模推广应用</a:t>
              </a:r>
              <a:endParaRPr lang="zh-CN" altLang="en-US" dirty="0">
                <a:solidFill>
                  <a:srgbClr val="002060"/>
                </a:solidFill>
                <a:latin typeface="微软雅黑" panose="020B0503020204020204" pitchFamily="34" charset="-122"/>
                <a:ea typeface="微软雅黑" panose="020B0503020204020204" pitchFamily="34" charset="-122"/>
              </a:endParaRPr>
            </a:p>
          </p:txBody>
        </p:sp>
      </p:grpSp>
      <p:sp>
        <p:nvSpPr>
          <p:cNvPr id="45" name="文本框 1"/>
          <p:cNvSpPr txBox="1"/>
          <p:nvPr/>
        </p:nvSpPr>
        <p:spPr>
          <a:xfrm>
            <a:off x="603885" y="1169035"/>
            <a:ext cx="11602720" cy="5586095"/>
          </a:xfrm>
          <a:prstGeom prst="rect">
            <a:avLst/>
          </a:prstGeom>
          <a:solidFill>
            <a:schemeClr val="bg1"/>
          </a:solidFill>
        </p:spPr>
        <p:txBody>
          <a:bodyPr wrap="square" rtlCol="0" anchor="t">
            <a:spAutoFit/>
          </a:bodyPr>
          <a:lstStyle/>
          <a:p>
            <a:pPr marL="285750" lvl="0" indent="-285750">
              <a:lnSpc>
                <a:spcPct val="150000"/>
              </a:lnSpc>
              <a:buFont typeface="Wingdings" panose="05000000000000000000" pitchFamily="2" charset="2"/>
              <a:buChar char="ü"/>
            </a:pPr>
            <a:r>
              <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2002，教育部发布《关于加强高等学校学术道德建设的意见》</a:t>
            </a:r>
            <a:endPar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nSpc>
                <a:spcPct val="150000"/>
              </a:lnSpc>
              <a:buFont typeface="Wingdings" panose="05000000000000000000" pitchFamily="2" charset="2"/>
              <a:buChar char="ü"/>
            </a:pPr>
            <a:r>
              <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2005，国家自然科学基金委监督委员会发布《对科学基金资助工作中不端行为的处理办法（试行）》</a:t>
            </a:r>
            <a:endPar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nSpc>
                <a:spcPct val="150000"/>
              </a:lnSpc>
              <a:buFont typeface="Wingdings" panose="05000000000000000000" pitchFamily="2" charset="2"/>
              <a:buChar char="ü"/>
            </a:pPr>
            <a:r>
              <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2006，科技部发布《国家科技计划实施中科研不端行为处理办法（试行）》，并成立“科研诚信建设办公室”，负责科研诚信建设的日常工作</a:t>
            </a:r>
            <a:endPar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nSpc>
                <a:spcPct val="150000"/>
              </a:lnSpc>
              <a:buFont typeface="Wingdings" panose="05000000000000000000" pitchFamily="2" charset="2"/>
              <a:buChar char="ü"/>
            </a:pPr>
            <a:r>
              <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2007，科技部联合教育部、中国科学院、中国工程院、国家自然基金委员会、中国科学技术协会等部门，成立了科研诚信建设联席会议及科研诚信咨询委员会</a:t>
            </a:r>
            <a:endPar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nSpc>
                <a:spcPct val="150000"/>
              </a:lnSpc>
              <a:buFont typeface="Wingdings" panose="05000000000000000000" pitchFamily="2" charset="2"/>
              <a:buChar char="ü"/>
            </a:pPr>
            <a:r>
              <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2009，教育部下发严肃处理高等学校科研不端行为的通知，成立学风建设协调小组以遏制学术不端</a:t>
            </a:r>
            <a:endPar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nSpc>
                <a:spcPct val="150000"/>
              </a:lnSpc>
              <a:buFont typeface="Wingdings" panose="05000000000000000000" pitchFamily="2" charset="2"/>
              <a:buChar char="ü"/>
            </a:pPr>
            <a:r>
              <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2009，科技部编写科研诚信知识读本，下发科研诚信活动指南</a:t>
            </a:r>
            <a:endPar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nSpc>
                <a:spcPct val="150000"/>
              </a:lnSpc>
              <a:buFont typeface="Wingdings" panose="05000000000000000000" pitchFamily="2" charset="2"/>
              <a:buChar char="ü"/>
            </a:pPr>
            <a:r>
              <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2009，联合发布《关于加强我国科研诚信建设的意见》</a:t>
            </a:r>
            <a:endPar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nSpc>
                <a:spcPct val="150000"/>
              </a:lnSpc>
              <a:buFont typeface="Wingdings" panose="05000000000000000000" pitchFamily="2" charset="2"/>
              <a:buChar char="ü"/>
            </a:pPr>
            <a:r>
              <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2010，中共中央政治局委员、国务委员刘延东主持召开科研诚信与学风建设座谈会，并发表重要讲话</a:t>
            </a:r>
            <a:endPar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nSpc>
                <a:spcPct val="150000"/>
              </a:lnSpc>
              <a:buFont typeface="Wingdings" panose="05000000000000000000" pitchFamily="2" charset="2"/>
              <a:buChar char="ü"/>
            </a:pPr>
            <a:r>
              <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2010，教育部推出学术规范指南，并举行高校学风建设视频会，重申对学术不端行为“零容忍”</a:t>
            </a:r>
            <a:endPar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gn="l">
              <a:lnSpc>
                <a:spcPct val="150000"/>
              </a:lnSpc>
              <a:buFont typeface="Wingdings" panose="05000000000000000000" pitchFamily="2" charset="2"/>
              <a:buChar char="ü"/>
            </a:pPr>
            <a:r>
              <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2012，《学位论文作假行为处理办法》</a:t>
            </a:r>
            <a:endPar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gn="l">
              <a:lnSpc>
                <a:spcPct val="150000"/>
              </a:lnSpc>
              <a:buFont typeface="Wingdings" panose="05000000000000000000" pitchFamily="2" charset="2"/>
              <a:buChar char="ü"/>
            </a:pPr>
            <a:r>
              <a:rPr lang="zh-CN" altLang="en-US" sz="1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2013，教育部办公厅发布《关于做好〈学位论文作假行为处理办法〉实施工作的通知》</a:t>
            </a:r>
            <a:endParaRPr lang="zh-CN" altLang="en-US"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gn="l">
              <a:lnSpc>
                <a:spcPct val="150000"/>
              </a:lnSpc>
              <a:buFont typeface="Wingdings" panose="05000000000000000000" charset="0"/>
              <a:buChar char="ü"/>
            </a:pPr>
            <a:r>
              <a:rPr lang="zh-CN" altLang="en-US"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201</a:t>
            </a:r>
            <a:r>
              <a:rPr lang="en-US" altLang="zh-CN"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，《博士硕士学位论文抽检办法》</a:t>
            </a:r>
            <a:endParaRPr lang="zh-CN" altLang="en-US"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gn="l">
              <a:lnSpc>
                <a:spcPct val="150000"/>
              </a:lnSpc>
              <a:buFont typeface="Wingdings" panose="05000000000000000000" charset="0"/>
              <a:buChar char="ü"/>
            </a:pPr>
            <a:r>
              <a:rPr lang="en-US" altLang="zh-CN"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2015</a:t>
            </a:r>
            <a:r>
              <a:rPr lang="zh-CN" altLang="en-US"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，七部委印发《发表学术论文“五不准”》的通知</a:t>
            </a:r>
            <a:endParaRPr lang="zh-CN" altLang="en-US"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gn="l">
              <a:lnSpc>
                <a:spcPct val="150000"/>
              </a:lnSpc>
              <a:buFont typeface="Wingdings" panose="05000000000000000000" charset="0"/>
              <a:buChar char="ü"/>
            </a:pPr>
            <a:r>
              <a:rPr lang="zh-CN" altLang="en-US"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2016，《高等学校预防与处理学术不端行为办法》</a:t>
            </a:r>
            <a:endParaRPr lang="zh-CN" altLang="en-US"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gn="l">
              <a:lnSpc>
                <a:spcPct val="150000"/>
              </a:lnSpc>
              <a:buFont typeface="Wingdings" panose="05000000000000000000" charset="0"/>
              <a:buChar char="ü"/>
            </a:pPr>
            <a:r>
              <a:rPr lang="zh-CN" altLang="en-US"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201</a:t>
            </a:r>
            <a:r>
              <a:rPr lang="en-US" altLang="zh-CN"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，教育部发布</a:t>
            </a:r>
            <a:r>
              <a:rPr lang="zh-CN" altLang="en-US" sz="14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《关于严厉查处高等学校学位论文 买卖、代写行为的通知》</a:t>
            </a:r>
            <a:endParaRPr lang="en-US" altLang="zh-CN" sz="14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lvl="0" indent="-285750">
              <a:lnSpc>
                <a:spcPct val="150000"/>
              </a:lnSpc>
              <a:buFont typeface="Wingdings" panose="05000000000000000000" charset="0"/>
              <a:buChar char="ü"/>
            </a:pPr>
            <a:r>
              <a:rPr lang="en-US" altLang="zh-CN" sz="14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2019</a:t>
            </a:r>
            <a:r>
              <a:rPr lang="zh-CN" altLang="en-US" sz="1400" b="1" dirty="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，教育部</a:t>
            </a:r>
            <a:r>
              <a:rPr lang="zh-CN" altLang="en-US"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发文要求进一步规范和加强研究生考试招生及培养管理工作</a:t>
            </a:r>
            <a:endParaRPr lang="zh-CN" altLang="en-US"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 name="图片 10"/>
          <p:cNvPicPr>
            <a:picLocks noChangeAspect="1"/>
          </p:cNvPicPr>
          <p:nvPr/>
        </p:nvPicPr>
        <p:blipFill>
          <a:blip r:embed="rId2" cstate="print"/>
          <a:stretch>
            <a:fillRect/>
          </a:stretch>
        </p:blipFill>
        <p:spPr>
          <a:xfrm>
            <a:off x="1605280" y="831215"/>
            <a:ext cx="8982075" cy="60102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1000">
        <p:pull/>
      </p:transition>
    </mc:Choice>
    <mc:Fallback>
      <p:transition spd="slow"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11"/>
                                        </p:tgtEl>
                                        <p:attrNameLst>
                                          <p:attrName>ppt_x</p:attrName>
                                        </p:attrNameLst>
                                      </p:cBhvr>
                                      <p:tavLst>
                                        <p:tav tm="0">
                                          <p:val>
                                            <p:strVal val="ppt_x"/>
                                          </p:val>
                                        </p:tav>
                                        <p:tav tm="100000">
                                          <p:val>
                                            <p:strVal val="ppt_x"/>
                                          </p:val>
                                        </p:tav>
                                      </p:tavLst>
                                    </p:anim>
                                    <p:anim calcmode="lin" valueType="num">
                                      <p:cBhvr additive="base">
                                        <p:cTn id="13" dur="500"/>
                                        <p:tgtEl>
                                          <p:spTgt spid="11"/>
                                        </p:tgtEl>
                                        <p:attrNameLst>
                                          <p:attrName>ppt_y</p:attrName>
                                        </p:attrNameLst>
                                      </p:cBhvr>
                                      <p:tavLst>
                                        <p:tav tm="0">
                                          <p:val>
                                            <p:strVal val="ppt_y"/>
                                          </p:val>
                                        </p:tav>
                                        <p:tav tm="100000">
                                          <p:val>
                                            <p:strVal val="1+ppt_h/2"/>
                                          </p:val>
                                        </p:tav>
                                      </p:tavLst>
                                    </p:anim>
                                    <p:set>
                                      <p:cBhvr>
                                        <p:cTn id="14" dur="1" fill="hold">
                                          <p:stCondLst>
                                            <p:cond delay="499"/>
                                          </p:stCondLst>
                                        </p:cTn>
                                        <p:tgtEl>
                                          <p:spTgt spid="1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3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ppt_x"/>
                                          </p:val>
                                        </p:tav>
                                        <p:tav tm="100000">
                                          <p:val>
                                            <p:strVal val="#ppt_x"/>
                                          </p:val>
                                        </p:tav>
                                      </p:tavLst>
                                    </p:anim>
                                    <p:anim calcmode="lin" valueType="num">
                                      <p:cBhvr additive="base">
                                        <p:cTn id="28"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xit" presetSubtype="4" fill="hold" grpId="1" nodeType="clickEffect">
                                  <p:stCondLst>
                                    <p:cond delay="0"/>
                                  </p:stCondLst>
                                  <p:childTnLst>
                                    <p:anim calcmode="lin" valueType="num">
                                      <p:cBhvr additive="base">
                                        <p:cTn id="32" dur="500"/>
                                        <p:tgtEl>
                                          <p:spTgt spid="45"/>
                                        </p:tgtEl>
                                        <p:attrNameLst>
                                          <p:attrName>ppt_x</p:attrName>
                                        </p:attrNameLst>
                                      </p:cBhvr>
                                      <p:tavLst>
                                        <p:tav tm="0">
                                          <p:val>
                                            <p:strVal val="ppt_x"/>
                                          </p:val>
                                        </p:tav>
                                        <p:tav tm="100000">
                                          <p:val>
                                            <p:strVal val="ppt_x"/>
                                          </p:val>
                                        </p:tav>
                                      </p:tavLst>
                                    </p:anim>
                                    <p:anim calcmode="lin" valueType="num">
                                      <p:cBhvr additive="base">
                                        <p:cTn id="33" dur="500"/>
                                        <p:tgtEl>
                                          <p:spTgt spid="45"/>
                                        </p:tgtEl>
                                        <p:attrNameLst>
                                          <p:attrName>ppt_y</p:attrName>
                                        </p:attrNameLst>
                                      </p:cBhvr>
                                      <p:tavLst>
                                        <p:tav tm="0">
                                          <p:val>
                                            <p:strVal val="ppt_y"/>
                                          </p:val>
                                        </p:tav>
                                        <p:tav tm="100000">
                                          <p:val>
                                            <p:strVal val="1+ppt_h/2"/>
                                          </p:val>
                                        </p:tav>
                                      </p:tavLst>
                                    </p:anim>
                                    <p:set>
                                      <p:cBhvr>
                                        <p:cTn id="34" dur="1" fill="hold">
                                          <p:stCondLst>
                                            <p:cond delay="499"/>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45" grpId="1"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5" name="组合 12"/>
          <p:cNvGrpSpPr/>
          <p:nvPr/>
        </p:nvGrpSpPr>
        <p:grpSpPr>
          <a:xfrm flipV="1">
            <a:off x="503555" y="881063"/>
            <a:ext cx="1236663" cy="76200"/>
            <a:chOff x="4023692" y="4894277"/>
            <a:chExt cx="1964495" cy="120014"/>
          </a:xfrm>
        </p:grpSpPr>
        <p:sp>
          <p:nvSpPr>
            <p:cNvPr id="14" name="矩形 13"/>
            <p:cNvSpPr/>
            <p:nvPr/>
          </p:nvSpPr>
          <p:spPr>
            <a:xfrm>
              <a:off x="4023692" y="4894277"/>
              <a:ext cx="264791" cy="12001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sp>
          <p:nvSpPr>
            <p:cNvPr id="15" name="矩形 14"/>
            <p:cNvSpPr/>
            <p:nvPr/>
          </p:nvSpPr>
          <p:spPr>
            <a:xfrm>
              <a:off x="4704582" y="4894277"/>
              <a:ext cx="262269" cy="120014"/>
            </a:xfrm>
            <a:prstGeom prst="rect">
              <a:avLst/>
            </a:prstGeom>
            <a:solidFill>
              <a:srgbClr val="F8AA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sp>
          <p:nvSpPr>
            <p:cNvPr id="16" name="矩形 15"/>
            <p:cNvSpPr/>
            <p:nvPr/>
          </p:nvSpPr>
          <p:spPr>
            <a:xfrm>
              <a:off x="5045028" y="4894277"/>
              <a:ext cx="262269" cy="120014"/>
            </a:xfrm>
            <a:prstGeom prst="rect">
              <a:avLst/>
            </a:prstGeom>
            <a:solidFill>
              <a:srgbClr val="C84F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sp>
          <p:nvSpPr>
            <p:cNvPr id="17" name="矩形 16"/>
            <p:cNvSpPr/>
            <p:nvPr/>
          </p:nvSpPr>
          <p:spPr>
            <a:xfrm>
              <a:off x="5385472" y="4894277"/>
              <a:ext cx="262269" cy="120014"/>
            </a:xfrm>
            <a:prstGeom prst="rect">
              <a:avLst/>
            </a:prstGeom>
            <a:solidFill>
              <a:srgbClr val="54687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sp>
          <p:nvSpPr>
            <p:cNvPr id="18" name="矩形 17"/>
            <p:cNvSpPr/>
            <p:nvPr/>
          </p:nvSpPr>
          <p:spPr>
            <a:xfrm>
              <a:off x="5723396" y="4894277"/>
              <a:ext cx="264791" cy="120014"/>
            </a:xfrm>
            <a:prstGeom prst="rect">
              <a:avLst/>
            </a:prstGeom>
            <a:solidFill>
              <a:srgbClr val="C9CC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sp>
          <p:nvSpPr>
            <p:cNvPr id="19" name="矩形 18"/>
            <p:cNvSpPr/>
            <p:nvPr/>
          </p:nvSpPr>
          <p:spPr>
            <a:xfrm>
              <a:off x="4364138" y="4894277"/>
              <a:ext cx="264790" cy="120014"/>
            </a:xfrm>
            <a:prstGeom prst="rect">
              <a:avLst/>
            </a:prstGeom>
            <a:solidFill>
              <a:srgbClr val="AAC66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chemeClr val="lt1"/>
                </a:solidFill>
                <a:effectLst/>
                <a:uLnTx/>
                <a:uFillTx/>
                <a:latin typeface="+mn-lt"/>
                <a:ea typeface="+mn-ea"/>
                <a:cs typeface="+mn-cs"/>
              </a:endParaRPr>
            </a:p>
          </p:txBody>
        </p:sp>
      </p:grpSp>
      <p:sp>
        <p:nvSpPr>
          <p:cNvPr id="57352" name="文本框 22"/>
          <p:cNvSpPr txBox="1"/>
          <p:nvPr/>
        </p:nvSpPr>
        <p:spPr>
          <a:xfrm>
            <a:off x="320675" y="304800"/>
            <a:ext cx="4094480" cy="521970"/>
          </a:xfrm>
          <a:prstGeom prst="rect">
            <a:avLst/>
          </a:prstGeom>
          <a:noFill/>
          <a:ln w="9525">
            <a:noFill/>
          </a:ln>
        </p:spPr>
        <p:txBody>
          <a:bodyPr wrap="none" anchor="t">
            <a:spAutoFit/>
          </a:bodyPr>
          <a:lstStyle/>
          <a:p>
            <a:pPr algn="l">
              <a:lnSpc>
                <a:spcPct val="100000"/>
              </a:lnSpc>
            </a:pPr>
            <a:r>
              <a:rPr lang="zh-CN" altLang="en-US" sz="2800" dirty="0">
                <a:latin typeface="微软雅黑" panose="020B0503020204020204" pitchFamily="34" charset="-122"/>
                <a:ea typeface="微软雅黑" panose="020B0503020204020204" pitchFamily="34" charset="-122"/>
                <a:cs typeface="Open Sans" panose="020B0606030504020204" pitchFamily="34" charset="0"/>
                <a:sym typeface="黑体" panose="02010609060101010101" charset="-122"/>
              </a:rPr>
              <a:t>读：节点文章，扩充研读</a:t>
            </a:r>
            <a:endParaRPr lang="zh-CN" altLang="en-US" sz="2800" dirty="0">
              <a:latin typeface="微软雅黑" panose="020B0503020204020204" pitchFamily="34" charset="-122"/>
              <a:ea typeface="微软雅黑" panose="020B0503020204020204" pitchFamily="34" charset="-122"/>
              <a:cs typeface="Open Sans" panose="020B0606030504020204" pitchFamily="34" charset="0"/>
              <a:sym typeface="黑体" panose="02010609060101010101"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97330" y="1420495"/>
            <a:ext cx="9196705" cy="4563110"/>
          </a:xfrm>
          <a:prstGeom prst="rect">
            <a:avLst/>
          </a:prstGeom>
        </p:spPr>
      </p:pic>
      <p:pic>
        <p:nvPicPr>
          <p:cNvPr id="3" name="图片 2"/>
          <p:cNvPicPr>
            <a:picLocks noChangeAspect="1"/>
          </p:cNvPicPr>
          <p:nvPr/>
        </p:nvPicPr>
        <p:blipFill>
          <a:blip r:embed="rId2" cstate="print"/>
          <a:stretch>
            <a:fillRect/>
          </a:stretch>
        </p:blipFill>
        <p:spPr>
          <a:xfrm>
            <a:off x="3352800" y="566420"/>
            <a:ext cx="5486400" cy="5724525"/>
          </a:xfrm>
          <a:prstGeom prst="rect">
            <a:avLst/>
          </a:prstGeom>
        </p:spPr>
      </p:pic>
      <p:pic>
        <p:nvPicPr>
          <p:cNvPr id="4" name="图片 3"/>
          <p:cNvPicPr>
            <a:picLocks noChangeAspect="1"/>
          </p:cNvPicPr>
          <p:nvPr/>
        </p:nvPicPr>
        <p:blipFill>
          <a:blip r:embed="rId3" cstate="print"/>
          <a:stretch>
            <a:fillRect/>
          </a:stretch>
        </p:blipFill>
        <p:spPr>
          <a:xfrm>
            <a:off x="1466850" y="1352550"/>
            <a:ext cx="9258300" cy="4152900"/>
          </a:xfrm>
          <a:prstGeom prst="rect">
            <a:avLst/>
          </a:prstGeom>
        </p:spPr>
      </p:pic>
      <p:pic>
        <p:nvPicPr>
          <p:cNvPr id="5" name="图片 4"/>
          <p:cNvPicPr>
            <a:picLocks noChangeAspect="1"/>
          </p:cNvPicPr>
          <p:nvPr/>
        </p:nvPicPr>
        <p:blipFill>
          <a:blip r:embed="rId4" cstate="print"/>
          <a:stretch>
            <a:fillRect/>
          </a:stretch>
        </p:blipFill>
        <p:spPr>
          <a:xfrm>
            <a:off x="152400" y="1557655"/>
            <a:ext cx="11887200" cy="37433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39423" y="1179688"/>
            <a:ext cx="7491144" cy="5254977"/>
          </a:xfrm>
          <a:prstGeom prst="rect">
            <a:avLst/>
          </a:prstGeom>
        </p:spPr>
      </p:pic>
      <p:sp>
        <p:nvSpPr>
          <p:cNvPr id="3" name="线形标注 2 2"/>
          <p:cNvSpPr/>
          <p:nvPr/>
        </p:nvSpPr>
        <p:spPr>
          <a:xfrm>
            <a:off x="8230447" y="3145367"/>
            <a:ext cx="3465407" cy="1102360"/>
          </a:xfrm>
          <a:prstGeom prst="borderCallout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文本框 3"/>
          <p:cNvSpPr txBox="1"/>
          <p:nvPr/>
        </p:nvSpPr>
        <p:spPr>
          <a:xfrm>
            <a:off x="8235012" y="3321911"/>
            <a:ext cx="3460044" cy="749300"/>
          </a:xfrm>
          <a:prstGeom prst="rect">
            <a:avLst/>
          </a:prstGeom>
          <a:noFill/>
        </p:spPr>
        <p:txBody>
          <a:bodyPr wrap="square" rtlCol="0">
            <a:spAutoFit/>
          </a:bodyPr>
          <a:lstStyle/>
          <a:p>
            <a:r>
              <a:rPr lang="zh-CN" altLang="en-US" sz="2135" b="1" dirty="0" smtClean="0">
                <a:solidFill>
                  <a:srgbClr val="FF0000"/>
                </a:solidFill>
              </a:rPr>
              <a:t>文献杂乱无章，找阅读过的文献如同大海捞针</a:t>
            </a:r>
            <a:endParaRPr lang="zh-CN" altLang="en-US" sz="2135" b="1" dirty="0" smtClean="0">
              <a:solidFill>
                <a:srgbClr val="FF0000"/>
              </a:solidFill>
            </a:endParaRPr>
          </a:p>
        </p:txBody>
      </p:sp>
      <p:sp>
        <p:nvSpPr>
          <p:cNvPr id="59"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60"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2"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3"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64" name="组合 63"/>
          <p:cNvGrpSpPr/>
          <p:nvPr/>
        </p:nvGrpSpPr>
        <p:grpSpPr>
          <a:xfrm>
            <a:off x="895445" y="142664"/>
            <a:ext cx="3840912" cy="808757"/>
            <a:chOff x="903371" y="249943"/>
            <a:chExt cx="2831223" cy="679699"/>
          </a:xfrm>
        </p:grpSpPr>
        <p:sp>
          <p:nvSpPr>
            <p:cNvPr id="65" name="任意多边形 64"/>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66" name="任意多边形 65"/>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68" name="TextBox 67"/>
          <p:cNvSpPr txBox="1"/>
          <p:nvPr/>
        </p:nvSpPr>
        <p:spPr>
          <a:xfrm>
            <a:off x="1356360" y="284480"/>
            <a:ext cx="2849245" cy="582295"/>
          </a:xfrm>
          <a:prstGeom prst="rect">
            <a:avLst/>
          </a:prstGeom>
          <a:noFill/>
        </p:spPr>
        <p:txBody>
          <a:bodyPr wrap="square" lIns="91437" tIns="45718" rIns="91437" bIns="45718" rtlCol="0">
            <a:spAutoFit/>
          </a:bodyPr>
          <a:lstStyle/>
          <a:p>
            <a:pPr algn="ctr"/>
            <a:r>
              <a:rPr lang="en-US" altLang="zh-CN" sz="2800" b="1" dirty="0">
                <a:solidFill>
                  <a:srgbClr val="3B68A1"/>
                </a:solidFill>
                <a:latin typeface="微软雅黑" panose="020B0503020204020204" pitchFamily="34" charset="-122"/>
                <a:ea typeface="微软雅黑" panose="020B0503020204020204" pitchFamily="34" charset="-122"/>
              </a:rPr>
              <a:t>0</a:t>
            </a:r>
            <a:r>
              <a:rPr lang="en-US" sz="2800" b="1" dirty="0">
                <a:solidFill>
                  <a:srgbClr val="3B68A1"/>
                </a:solidFill>
                <a:latin typeface="微软雅黑" panose="020B0503020204020204" pitchFamily="34" charset="-122"/>
                <a:ea typeface="微软雅黑" panose="020B0503020204020204" pitchFamily="34" charset="-122"/>
              </a:rPr>
              <a:t>6</a:t>
            </a:r>
            <a:r>
              <a:rPr lang="en-US" sz="3200" b="1" dirty="0">
                <a:solidFill>
                  <a:srgbClr val="3B68A1"/>
                </a:solidFill>
                <a:latin typeface="微软雅黑" panose="020B0503020204020204" pitchFamily="34" charset="-122"/>
                <a:ea typeface="微软雅黑" panose="020B0503020204020204" pitchFamily="34" charset="-122"/>
              </a:rPr>
              <a:t> </a:t>
            </a:r>
            <a:r>
              <a:rPr lang="zh-CN" altLang="en-US" sz="2800" b="1" dirty="0">
                <a:solidFill>
                  <a:srgbClr val="3B68A1"/>
                </a:solidFill>
                <a:latin typeface="微软雅黑" panose="020B0503020204020204" pitchFamily="34" charset="-122"/>
                <a:ea typeface="微软雅黑" panose="020B0503020204020204" pitchFamily="34" charset="-122"/>
              </a:rPr>
              <a:t>积累笔记</a:t>
            </a:r>
            <a:endParaRPr lang="zh-CN" altLang="en-US" sz="2800" b="1" dirty="0">
              <a:solidFill>
                <a:srgbClr val="3B68A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60"/>
                                        </p:tgtEl>
                                        <p:attrNameLst>
                                          <p:attrName>r</p:attrName>
                                        </p:attrNameLst>
                                      </p:cBhvr>
                                    </p:animRot>
                                    <p:animRot by="-240000">
                                      <p:cBhvr>
                                        <p:cTn id="7" dur="200" fill="hold">
                                          <p:stCondLst>
                                            <p:cond delay="200"/>
                                          </p:stCondLst>
                                        </p:cTn>
                                        <p:tgtEl>
                                          <p:spTgt spid="60"/>
                                        </p:tgtEl>
                                        <p:attrNameLst>
                                          <p:attrName>r</p:attrName>
                                        </p:attrNameLst>
                                      </p:cBhvr>
                                    </p:animRot>
                                    <p:animRot by="240000">
                                      <p:cBhvr>
                                        <p:cTn id="8" dur="200" fill="hold">
                                          <p:stCondLst>
                                            <p:cond delay="400"/>
                                          </p:stCondLst>
                                        </p:cTn>
                                        <p:tgtEl>
                                          <p:spTgt spid="60"/>
                                        </p:tgtEl>
                                        <p:attrNameLst>
                                          <p:attrName>r</p:attrName>
                                        </p:attrNameLst>
                                      </p:cBhvr>
                                    </p:animRot>
                                    <p:animRot by="-240000">
                                      <p:cBhvr>
                                        <p:cTn id="9" dur="200" fill="hold">
                                          <p:stCondLst>
                                            <p:cond delay="600"/>
                                          </p:stCondLst>
                                        </p:cTn>
                                        <p:tgtEl>
                                          <p:spTgt spid="60"/>
                                        </p:tgtEl>
                                        <p:attrNameLst>
                                          <p:attrName>r</p:attrName>
                                        </p:attrNameLst>
                                      </p:cBhvr>
                                    </p:animRot>
                                    <p:animRot by="120000">
                                      <p:cBhvr>
                                        <p:cTn id="10" dur="200" fill="hold">
                                          <p:stCondLst>
                                            <p:cond delay="800"/>
                                          </p:stCondLst>
                                        </p:cTn>
                                        <p:tgtEl>
                                          <p:spTgt spid="60"/>
                                        </p:tgtEl>
                                        <p:attrNameLst>
                                          <p:attrName>r</p:attrName>
                                        </p:attrNameLst>
                                      </p:cBhvr>
                                    </p:animRot>
                                  </p:childTnLst>
                                </p:cTn>
                              </p:par>
                              <p:par>
                                <p:cTn id="11" presetID="32" presetClass="emph" presetSubtype="0" fill="hold" grpId="0" nodeType="withEffect">
                                  <p:stCondLst>
                                    <p:cond delay="0"/>
                                  </p:stCondLst>
                                  <p:childTnLst>
                                    <p:animRot by="120000">
                                      <p:cBhvr>
                                        <p:cTn id="12" dur="100" fill="hold">
                                          <p:stCondLst>
                                            <p:cond delay="0"/>
                                          </p:stCondLst>
                                        </p:cTn>
                                        <p:tgtEl>
                                          <p:spTgt spid="61"/>
                                        </p:tgtEl>
                                        <p:attrNameLst>
                                          <p:attrName>r</p:attrName>
                                        </p:attrNameLst>
                                      </p:cBhvr>
                                    </p:animRot>
                                    <p:animRot by="-240000">
                                      <p:cBhvr>
                                        <p:cTn id="13" dur="200" fill="hold">
                                          <p:stCondLst>
                                            <p:cond delay="200"/>
                                          </p:stCondLst>
                                        </p:cTn>
                                        <p:tgtEl>
                                          <p:spTgt spid="61"/>
                                        </p:tgtEl>
                                        <p:attrNameLst>
                                          <p:attrName>r</p:attrName>
                                        </p:attrNameLst>
                                      </p:cBhvr>
                                    </p:animRot>
                                    <p:animRot by="240000">
                                      <p:cBhvr>
                                        <p:cTn id="14" dur="200" fill="hold">
                                          <p:stCondLst>
                                            <p:cond delay="400"/>
                                          </p:stCondLst>
                                        </p:cTn>
                                        <p:tgtEl>
                                          <p:spTgt spid="61"/>
                                        </p:tgtEl>
                                        <p:attrNameLst>
                                          <p:attrName>r</p:attrName>
                                        </p:attrNameLst>
                                      </p:cBhvr>
                                    </p:animRot>
                                    <p:animRot by="-240000">
                                      <p:cBhvr>
                                        <p:cTn id="15" dur="200" fill="hold">
                                          <p:stCondLst>
                                            <p:cond delay="600"/>
                                          </p:stCondLst>
                                        </p:cTn>
                                        <p:tgtEl>
                                          <p:spTgt spid="61"/>
                                        </p:tgtEl>
                                        <p:attrNameLst>
                                          <p:attrName>r</p:attrName>
                                        </p:attrNameLst>
                                      </p:cBhvr>
                                    </p:animRot>
                                    <p:animRot by="120000">
                                      <p:cBhvr>
                                        <p:cTn id="16" dur="200" fill="hold">
                                          <p:stCondLst>
                                            <p:cond delay="800"/>
                                          </p:stCondLst>
                                        </p:cTn>
                                        <p:tgtEl>
                                          <p:spTgt spid="61"/>
                                        </p:tgtEl>
                                        <p:attrNameLst>
                                          <p:attrName>r</p:attrName>
                                        </p:attrNameLst>
                                      </p:cBhvr>
                                    </p:animRot>
                                  </p:childTnLst>
                                </p:cTn>
                              </p:par>
                              <p:par>
                                <p:cTn id="17" presetID="32" presetClass="emph" presetSubtype="0" fill="hold" grpId="0" nodeType="withEffect">
                                  <p:stCondLst>
                                    <p:cond delay="0"/>
                                  </p:stCondLst>
                                  <p:childTnLst>
                                    <p:animRot by="120000">
                                      <p:cBhvr>
                                        <p:cTn id="18" dur="100" fill="hold">
                                          <p:stCondLst>
                                            <p:cond delay="0"/>
                                          </p:stCondLst>
                                        </p:cTn>
                                        <p:tgtEl>
                                          <p:spTgt spid="62"/>
                                        </p:tgtEl>
                                        <p:attrNameLst>
                                          <p:attrName>r</p:attrName>
                                        </p:attrNameLst>
                                      </p:cBhvr>
                                    </p:animRot>
                                    <p:animRot by="-240000">
                                      <p:cBhvr>
                                        <p:cTn id="19" dur="200" fill="hold">
                                          <p:stCondLst>
                                            <p:cond delay="200"/>
                                          </p:stCondLst>
                                        </p:cTn>
                                        <p:tgtEl>
                                          <p:spTgt spid="62"/>
                                        </p:tgtEl>
                                        <p:attrNameLst>
                                          <p:attrName>r</p:attrName>
                                        </p:attrNameLst>
                                      </p:cBhvr>
                                    </p:animRot>
                                    <p:animRot by="240000">
                                      <p:cBhvr>
                                        <p:cTn id="20" dur="200" fill="hold">
                                          <p:stCondLst>
                                            <p:cond delay="400"/>
                                          </p:stCondLst>
                                        </p:cTn>
                                        <p:tgtEl>
                                          <p:spTgt spid="62"/>
                                        </p:tgtEl>
                                        <p:attrNameLst>
                                          <p:attrName>r</p:attrName>
                                        </p:attrNameLst>
                                      </p:cBhvr>
                                    </p:animRot>
                                    <p:animRot by="-240000">
                                      <p:cBhvr>
                                        <p:cTn id="21" dur="200" fill="hold">
                                          <p:stCondLst>
                                            <p:cond delay="600"/>
                                          </p:stCondLst>
                                        </p:cTn>
                                        <p:tgtEl>
                                          <p:spTgt spid="62"/>
                                        </p:tgtEl>
                                        <p:attrNameLst>
                                          <p:attrName>r</p:attrName>
                                        </p:attrNameLst>
                                      </p:cBhvr>
                                    </p:animRot>
                                    <p:animRot by="120000">
                                      <p:cBhvr>
                                        <p:cTn id="22" dur="200" fill="hold">
                                          <p:stCondLst>
                                            <p:cond delay="800"/>
                                          </p:stCondLst>
                                        </p:cTn>
                                        <p:tgtEl>
                                          <p:spTgt spid="62"/>
                                        </p:tgtEl>
                                        <p:attrNameLst>
                                          <p:attrName>r</p:attrName>
                                        </p:attrNameLst>
                                      </p:cBhvr>
                                    </p:animRot>
                                  </p:childTnLst>
                                </p:cTn>
                              </p:par>
                              <p:par>
                                <p:cTn id="23" presetID="32" presetClass="emph" presetSubtype="0" fill="hold" grpId="0" nodeType="withEffect">
                                  <p:stCondLst>
                                    <p:cond delay="0"/>
                                  </p:stCondLst>
                                  <p:childTnLst>
                                    <p:animRot by="120000">
                                      <p:cBhvr>
                                        <p:cTn id="24" dur="100" fill="hold">
                                          <p:stCondLst>
                                            <p:cond delay="0"/>
                                          </p:stCondLst>
                                        </p:cTn>
                                        <p:tgtEl>
                                          <p:spTgt spid="63"/>
                                        </p:tgtEl>
                                        <p:attrNameLst>
                                          <p:attrName>r</p:attrName>
                                        </p:attrNameLst>
                                      </p:cBhvr>
                                    </p:animRot>
                                    <p:animRot by="-240000">
                                      <p:cBhvr>
                                        <p:cTn id="25" dur="200" fill="hold">
                                          <p:stCondLst>
                                            <p:cond delay="200"/>
                                          </p:stCondLst>
                                        </p:cTn>
                                        <p:tgtEl>
                                          <p:spTgt spid="63"/>
                                        </p:tgtEl>
                                        <p:attrNameLst>
                                          <p:attrName>r</p:attrName>
                                        </p:attrNameLst>
                                      </p:cBhvr>
                                    </p:animRot>
                                    <p:animRot by="240000">
                                      <p:cBhvr>
                                        <p:cTn id="26" dur="200" fill="hold">
                                          <p:stCondLst>
                                            <p:cond delay="400"/>
                                          </p:stCondLst>
                                        </p:cTn>
                                        <p:tgtEl>
                                          <p:spTgt spid="63"/>
                                        </p:tgtEl>
                                        <p:attrNameLst>
                                          <p:attrName>r</p:attrName>
                                        </p:attrNameLst>
                                      </p:cBhvr>
                                    </p:animRot>
                                    <p:animRot by="-240000">
                                      <p:cBhvr>
                                        <p:cTn id="27" dur="200" fill="hold">
                                          <p:stCondLst>
                                            <p:cond delay="600"/>
                                          </p:stCondLst>
                                        </p:cTn>
                                        <p:tgtEl>
                                          <p:spTgt spid="63"/>
                                        </p:tgtEl>
                                        <p:attrNameLst>
                                          <p:attrName>r</p:attrName>
                                        </p:attrNameLst>
                                      </p:cBhvr>
                                    </p:animRot>
                                    <p:animRot by="120000">
                                      <p:cBhvr>
                                        <p:cTn id="28" dur="200" fill="hold">
                                          <p:stCondLst>
                                            <p:cond delay="800"/>
                                          </p:stCondLst>
                                        </p:cTn>
                                        <p:tgtEl>
                                          <p:spTgt spid="63"/>
                                        </p:tgtEl>
                                        <p:attrNameLst>
                                          <p:attrName>r</p:attrName>
                                        </p:attrNameLst>
                                      </p:cBhvr>
                                    </p:animRot>
                                  </p:childTnLst>
                                </p:cTn>
                              </p:par>
                              <p:par>
                                <p:cTn id="29" presetID="22" presetClass="entr" presetSubtype="8" fill="hold" nodeType="with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wipe(left)">
                                      <p:cBhvr>
                                        <p:cTn id="31" dur="500"/>
                                        <p:tgtEl>
                                          <p:spTgt spid="6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fade">
                                      <p:cBhvr>
                                        <p:cTn id="34" dur="500"/>
                                        <p:tgtEl>
                                          <p:spTgt spid="68"/>
                                        </p:tgtEl>
                                      </p:cBhvr>
                                    </p:animEffect>
                                  </p:childTnLst>
                                </p:cTn>
                              </p:par>
                            </p:childTnLst>
                          </p:cTn>
                        </p:par>
                        <p:par>
                          <p:cTn id="35" fill="hold">
                            <p:stCondLst>
                              <p:cond delay="1000"/>
                            </p:stCondLst>
                            <p:childTnLst>
                              <p:par>
                                <p:cTn id="36" presetID="2" presetClass="entr" presetSubtype="8" fill="hold" grpId="0" nodeType="afterEffect">
                                  <p:stCondLst>
                                    <p:cond delay="0"/>
                                  </p:stCondLst>
                                  <p:childTnLst>
                                    <p:set>
                                      <p:cBhvr>
                                        <p:cTn id="37" dur="1" fill="hold">
                                          <p:stCondLst>
                                            <p:cond delay="0"/>
                                          </p:stCondLst>
                                        </p:cTn>
                                        <p:tgtEl>
                                          <p:spTgt spid="59"/>
                                        </p:tgtEl>
                                        <p:attrNameLst>
                                          <p:attrName>style.visibility</p:attrName>
                                        </p:attrNameLst>
                                      </p:cBhvr>
                                      <p:to>
                                        <p:strVal val="visible"/>
                                      </p:to>
                                    </p:set>
                                    <p:anim calcmode="lin" valueType="num">
                                      <p:cBhvr>
                                        <p:cTn id="38" dur="500" fill="hold"/>
                                        <p:tgtEl>
                                          <p:spTgt spid="59"/>
                                        </p:tgtEl>
                                        <p:attrNameLst>
                                          <p:attrName>ppt_x</p:attrName>
                                        </p:attrNameLst>
                                      </p:cBhvr>
                                      <p:tavLst>
                                        <p:tav tm="0">
                                          <p:val>
                                            <p:strVal val="0-#ppt_w/2"/>
                                          </p:val>
                                        </p:tav>
                                        <p:tav tm="100000">
                                          <p:val>
                                            <p:strVal val="#ppt_x"/>
                                          </p:val>
                                        </p:tav>
                                      </p:tavLst>
                                    </p:anim>
                                    <p:anim calcmode="lin" valueType="num">
                                      <p:cBhvr>
                                        <p:cTn id="39"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autoUpdateAnimBg="0"/>
      <p:bldP spid="60" grpId="0" bldLvl="0" animBg="1"/>
      <p:bldP spid="61" grpId="0" bldLvl="0" animBg="1"/>
      <p:bldP spid="62" grpId="0" bldLvl="0" animBg="1"/>
      <p:bldP spid="63" grpId="0" bldLvl="0" animBg="1"/>
      <p:bldP spid="6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60"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2"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3"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64" name="组合 63"/>
          <p:cNvGrpSpPr/>
          <p:nvPr/>
        </p:nvGrpSpPr>
        <p:grpSpPr>
          <a:xfrm>
            <a:off x="895445" y="142664"/>
            <a:ext cx="3840912" cy="808757"/>
            <a:chOff x="903371" y="249943"/>
            <a:chExt cx="2831223" cy="679699"/>
          </a:xfrm>
        </p:grpSpPr>
        <p:sp>
          <p:nvSpPr>
            <p:cNvPr id="65" name="任意多边形 64"/>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66" name="任意多边形 65"/>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68" name="TextBox 67"/>
          <p:cNvSpPr txBox="1"/>
          <p:nvPr/>
        </p:nvSpPr>
        <p:spPr>
          <a:xfrm>
            <a:off x="1741516" y="296750"/>
            <a:ext cx="2148205" cy="1013460"/>
          </a:xfrm>
          <a:prstGeom prst="rect">
            <a:avLst/>
          </a:prstGeom>
          <a:noFill/>
        </p:spPr>
        <p:txBody>
          <a:bodyPr wrap="none" lIns="91437" tIns="45718" rIns="91437" bIns="45718" rtlCol="0">
            <a:spAutoFit/>
          </a:bodyPr>
          <a:lstStyle/>
          <a:p>
            <a:pPr algn="l"/>
            <a:r>
              <a:rPr lang="en-US" altLang="zh-CN" sz="2800" b="1" dirty="0">
                <a:solidFill>
                  <a:srgbClr val="3B68A1"/>
                </a:solidFill>
                <a:latin typeface="微软雅黑" panose="020B0503020204020204" pitchFamily="34" charset="-122"/>
                <a:ea typeface="微软雅黑" panose="020B0503020204020204" pitchFamily="34" charset="-122"/>
              </a:rPr>
              <a:t>0</a:t>
            </a:r>
            <a:r>
              <a:rPr lang="en-US" sz="2800" b="1" dirty="0">
                <a:solidFill>
                  <a:srgbClr val="3B68A1"/>
                </a:solidFill>
                <a:latin typeface="微软雅黑" panose="020B0503020204020204" pitchFamily="34" charset="-122"/>
                <a:ea typeface="微软雅黑" panose="020B0503020204020204" pitchFamily="34" charset="-122"/>
              </a:rPr>
              <a:t>6 </a:t>
            </a:r>
            <a:r>
              <a:rPr lang="zh-CN" altLang="en-US" sz="2800" b="1" dirty="0">
                <a:solidFill>
                  <a:srgbClr val="3B68A1"/>
                </a:solidFill>
                <a:latin typeface="微软雅黑" panose="020B0503020204020204" pitchFamily="34" charset="-122"/>
                <a:ea typeface="微软雅黑" panose="020B0503020204020204" pitchFamily="34" charset="-122"/>
                <a:sym typeface="+mn-ea"/>
              </a:rPr>
              <a:t>积累笔记</a:t>
            </a:r>
            <a:endParaRPr lang="zh-CN" altLang="en-US" sz="3200" b="1" dirty="0">
              <a:solidFill>
                <a:srgbClr val="3B68A1"/>
              </a:solidFill>
              <a:latin typeface="微软雅黑" panose="020B0503020204020204" pitchFamily="34" charset="-122"/>
              <a:ea typeface="微软雅黑" panose="020B0503020204020204" pitchFamily="34" charset="-122"/>
            </a:endParaRPr>
          </a:p>
          <a:p>
            <a:endParaRPr lang="en-US" sz="3200" b="1" dirty="0">
              <a:solidFill>
                <a:srgbClr val="3B68A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172085" y="951865"/>
            <a:ext cx="11684635" cy="5234940"/>
            <a:chOff x="984" y="1278"/>
            <a:chExt cx="18401" cy="8244"/>
          </a:xfrm>
        </p:grpSpPr>
        <p:pic>
          <p:nvPicPr>
            <p:cNvPr id="19" name="图片 1"/>
            <p:cNvPicPr>
              <a:picLocks noChangeAspect="1"/>
            </p:cNvPicPr>
            <p:nvPr/>
          </p:nvPicPr>
          <p:blipFill>
            <a:blip r:embed="rId1" cstate="print"/>
            <a:stretch>
              <a:fillRect/>
            </a:stretch>
          </p:blipFill>
          <p:spPr>
            <a:xfrm>
              <a:off x="1168" y="1278"/>
              <a:ext cx="15952" cy="8244"/>
            </a:xfrm>
            <a:prstGeom prst="rect">
              <a:avLst/>
            </a:prstGeom>
            <a:noFill/>
            <a:ln w="9525">
              <a:noFill/>
            </a:ln>
          </p:spPr>
        </p:pic>
        <p:sp>
          <p:nvSpPr>
            <p:cNvPr id="20" name="矩形 19"/>
            <p:cNvSpPr/>
            <p:nvPr/>
          </p:nvSpPr>
          <p:spPr>
            <a:xfrm>
              <a:off x="984" y="4678"/>
              <a:ext cx="880" cy="4002"/>
            </a:xfrm>
            <a:prstGeom prst="rect">
              <a:avLst/>
            </a:prstGeom>
            <a:noFill/>
            <a:ln w="63500">
              <a:solidFill>
                <a:schemeClr val="accent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1" name="矩形 20"/>
            <p:cNvSpPr/>
            <p:nvPr/>
          </p:nvSpPr>
          <p:spPr>
            <a:xfrm>
              <a:off x="4000" y="3503"/>
              <a:ext cx="1115" cy="659"/>
            </a:xfrm>
            <a:prstGeom prst="rect">
              <a:avLst/>
            </a:prstGeom>
            <a:noFill/>
            <a:ln w="63500">
              <a:solidFill>
                <a:schemeClr val="accent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22" name="图片 21"/>
            <p:cNvPicPr>
              <a:picLocks noChangeAspect="1"/>
            </p:cNvPicPr>
            <p:nvPr/>
          </p:nvPicPr>
          <p:blipFill>
            <a:blip r:embed="rId2" cstate="print"/>
            <a:srcRect t="11876" r="46625" b="32711"/>
            <a:stretch>
              <a:fillRect/>
            </a:stretch>
          </p:blipFill>
          <p:spPr>
            <a:xfrm>
              <a:off x="7493" y="1356"/>
              <a:ext cx="11892" cy="6734"/>
            </a:xfrm>
            <a:prstGeom prst="rect">
              <a:avLst/>
            </a:prstGeom>
            <a:effectLst>
              <a:outerShdw blurRad="50800" dist="38100" dir="5400000" algn="t" rotWithShape="0">
                <a:prstClr val="black">
                  <a:alpha val="40000"/>
                </a:prstClr>
              </a:outerShdw>
            </a:effectLst>
          </p:spPr>
        </p:pic>
        <p:sp>
          <p:nvSpPr>
            <p:cNvPr id="23" name=" 160"/>
            <p:cNvSpPr/>
            <p:nvPr/>
          </p:nvSpPr>
          <p:spPr>
            <a:xfrm rot="1800000">
              <a:off x="5457" y="2554"/>
              <a:ext cx="1693" cy="1823"/>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trike="noStrike" noProof="1">
                <a:solidFill>
                  <a:srgbClr val="FFFFFF"/>
                </a:solidFill>
              </a:endParaRPr>
            </a:p>
          </p:txBody>
        </p:sp>
        <p:sp>
          <p:nvSpPr>
            <p:cNvPr id="24" name=" 167"/>
            <p:cNvSpPr/>
            <p:nvPr/>
          </p:nvSpPr>
          <p:spPr>
            <a:xfrm>
              <a:off x="2382" y="4301"/>
              <a:ext cx="4104" cy="844"/>
            </a:xfrm>
            <a:prstGeom prst="roundRect">
              <a:avLst/>
            </a:prstGeom>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b="1" strike="noStrike" noProof="1">
                  <a:solidFill>
                    <a:srgbClr val="FFFFFF"/>
                  </a:solidFill>
                  <a:latin typeface="微软雅黑" panose="020B0503020204020204" pitchFamily="34" charset="-122"/>
                  <a:ea typeface="微软雅黑" panose="020B0503020204020204" pitchFamily="34" charset="-122"/>
                </a:rPr>
                <a:t>批量下载选定文献</a:t>
              </a:r>
              <a:endParaRPr lang="zh-CN" altLang="en-US" b="1" strike="noStrike" noProof="1">
                <a:solidFill>
                  <a:srgbClr val="FFFFFF"/>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65735" y="997715"/>
            <a:ext cx="11690350" cy="5386070"/>
            <a:chOff x="4678" y="1942"/>
            <a:chExt cx="18410" cy="8482"/>
          </a:xfrm>
        </p:grpSpPr>
        <p:pic>
          <p:nvPicPr>
            <p:cNvPr id="29" name="图片 4"/>
            <p:cNvPicPr>
              <a:picLocks noChangeAspect="1"/>
            </p:cNvPicPr>
            <p:nvPr/>
          </p:nvPicPr>
          <p:blipFill>
            <a:blip r:embed="rId3" cstate="print"/>
            <a:srcRect t="3082" b="2568"/>
            <a:stretch>
              <a:fillRect/>
            </a:stretch>
          </p:blipFill>
          <p:spPr>
            <a:xfrm>
              <a:off x="4678" y="1942"/>
              <a:ext cx="18411" cy="8483"/>
            </a:xfrm>
            <a:prstGeom prst="rect">
              <a:avLst/>
            </a:prstGeom>
            <a:noFill/>
            <a:ln w="9525">
              <a:noFill/>
            </a:ln>
          </p:spPr>
        </p:pic>
        <p:sp>
          <p:nvSpPr>
            <p:cNvPr id="30" name="矩形 29"/>
            <p:cNvSpPr/>
            <p:nvPr/>
          </p:nvSpPr>
          <p:spPr>
            <a:xfrm>
              <a:off x="10045" y="5009"/>
              <a:ext cx="2597" cy="532"/>
            </a:xfrm>
            <a:prstGeom prst="rect">
              <a:avLst/>
            </a:prstGeom>
            <a:noFill/>
            <a:ln w="38100">
              <a:solidFill>
                <a:schemeClr val="accent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31" name="矩形 30"/>
            <p:cNvSpPr/>
            <p:nvPr/>
          </p:nvSpPr>
          <p:spPr>
            <a:xfrm>
              <a:off x="13141" y="9142"/>
              <a:ext cx="1487" cy="509"/>
            </a:xfrm>
            <a:prstGeom prst="rect">
              <a:avLst/>
            </a:prstGeom>
            <a:noFill/>
            <a:ln w="38100">
              <a:solidFill>
                <a:schemeClr val="accent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32" name="矩形 31"/>
            <p:cNvSpPr/>
            <p:nvPr/>
          </p:nvSpPr>
          <p:spPr>
            <a:xfrm>
              <a:off x="9829" y="8379"/>
              <a:ext cx="1590" cy="433"/>
            </a:xfrm>
            <a:prstGeom prst="rect">
              <a:avLst/>
            </a:prstGeom>
            <a:noFill/>
            <a:ln w="38100">
              <a:solidFill>
                <a:schemeClr val="accent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33" name=" 184"/>
            <p:cNvSpPr/>
            <p:nvPr/>
          </p:nvSpPr>
          <p:spPr>
            <a:xfrm>
              <a:off x="9095" y="8304"/>
              <a:ext cx="617" cy="581"/>
            </a:xfrm>
            <a:prstGeom prst="ellipse">
              <a:avLst/>
            </a:prstGeom>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b="1" strike="noStrike" noProof="1">
                  <a:solidFill>
                    <a:srgbClr val="FFFFFF"/>
                  </a:solidFill>
                </a:rPr>
                <a:t>1</a:t>
              </a:r>
              <a:endParaRPr lang="en-US" altLang="zh-CN" b="1" strike="noStrike" noProof="1">
                <a:solidFill>
                  <a:srgbClr val="FFFFFF"/>
                </a:solidFill>
              </a:endParaRPr>
            </a:p>
          </p:txBody>
        </p:sp>
        <p:sp>
          <p:nvSpPr>
            <p:cNvPr id="34" name=" 184"/>
            <p:cNvSpPr/>
            <p:nvPr/>
          </p:nvSpPr>
          <p:spPr>
            <a:xfrm>
              <a:off x="9235" y="4962"/>
              <a:ext cx="617" cy="581"/>
            </a:xfrm>
            <a:prstGeom prst="ellipse">
              <a:avLst/>
            </a:prstGeom>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b="1" strike="noStrike" noProof="1">
                  <a:solidFill>
                    <a:srgbClr val="FFFFFF"/>
                  </a:solidFill>
                </a:rPr>
                <a:t>2</a:t>
              </a:r>
              <a:endParaRPr lang="en-US" altLang="zh-CN" b="1" strike="noStrike" noProof="1">
                <a:solidFill>
                  <a:srgbClr val="FFFFFF"/>
                </a:solidFill>
              </a:endParaRPr>
            </a:p>
          </p:txBody>
        </p:sp>
        <p:sp>
          <p:nvSpPr>
            <p:cNvPr id="35" name=" 184"/>
            <p:cNvSpPr/>
            <p:nvPr/>
          </p:nvSpPr>
          <p:spPr>
            <a:xfrm>
              <a:off x="12395" y="9115"/>
              <a:ext cx="617" cy="581"/>
            </a:xfrm>
            <a:prstGeom prst="ellipse">
              <a:avLst/>
            </a:prstGeom>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b="1" strike="noStrike" noProof="1">
                  <a:solidFill>
                    <a:srgbClr val="FFFFFF"/>
                  </a:solidFill>
                </a:rPr>
                <a:t>3</a:t>
              </a:r>
              <a:endParaRPr lang="en-US" altLang="zh-CN" b="1" strike="noStrike" noProof="1">
                <a:solidFill>
                  <a:srgbClr val="FFFFFF"/>
                </a:solidFill>
              </a:endParaRPr>
            </a:p>
          </p:txBody>
        </p:sp>
      </p:grpSp>
      <p:grpSp>
        <p:nvGrpSpPr>
          <p:cNvPr id="75" name="组合 34"/>
          <p:cNvGrpSpPr/>
          <p:nvPr/>
        </p:nvGrpSpPr>
        <p:grpSpPr>
          <a:xfrm>
            <a:off x="0" y="1009372"/>
            <a:ext cx="11685117" cy="5717999"/>
            <a:chOff x="310" y="490"/>
            <a:chExt cx="18289" cy="9088"/>
          </a:xfrm>
        </p:grpSpPr>
        <p:pic>
          <p:nvPicPr>
            <p:cNvPr id="76" name="图片 20"/>
            <p:cNvPicPr>
              <a:picLocks noChangeAspect="1"/>
            </p:cNvPicPr>
            <p:nvPr/>
          </p:nvPicPr>
          <p:blipFill>
            <a:blip r:embed="rId4" cstate="print"/>
            <a:srcRect t="2827" b="8715"/>
            <a:stretch>
              <a:fillRect/>
            </a:stretch>
          </p:blipFill>
          <p:spPr>
            <a:xfrm>
              <a:off x="325" y="490"/>
              <a:ext cx="18274" cy="9088"/>
            </a:xfrm>
            <a:prstGeom prst="rect">
              <a:avLst/>
            </a:prstGeom>
            <a:noFill/>
            <a:ln w="9525">
              <a:noFill/>
            </a:ln>
          </p:spPr>
        </p:pic>
        <p:sp>
          <p:nvSpPr>
            <p:cNvPr id="77" name="矩形 76"/>
            <p:cNvSpPr/>
            <p:nvPr/>
          </p:nvSpPr>
          <p:spPr>
            <a:xfrm>
              <a:off x="453" y="1681"/>
              <a:ext cx="2981" cy="4992"/>
            </a:xfrm>
            <a:prstGeom prst="rect">
              <a:avLst/>
            </a:prstGeom>
            <a:noFill/>
            <a:ln w="38100">
              <a:solidFill>
                <a:srgbClr val="3B68A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78" name=" 167"/>
            <p:cNvSpPr/>
            <p:nvPr/>
          </p:nvSpPr>
          <p:spPr>
            <a:xfrm>
              <a:off x="453" y="7716"/>
              <a:ext cx="2876" cy="1560"/>
            </a:xfrm>
            <a:prstGeom prst="roundRect">
              <a:avLst/>
            </a:prstGeom>
            <a:solidFill>
              <a:srgbClr val="3B68A1"/>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b="1" strike="noStrike" noProof="1">
                  <a:solidFill>
                    <a:srgbClr val="FFFFFF"/>
                  </a:solidFill>
                </a:rPr>
                <a:t>文献、笔记分类管理，方便查找学习。</a:t>
              </a:r>
              <a:endParaRPr lang="zh-CN" altLang="en-US" b="1" strike="noStrike" noProof="1">
                <a:solidFill>
                  <a:srgbClr val="FFFFFF"/>
                </a:solidFill>
              </a:endParaRPr>
            </a:p>
          </p:txBody>
        </p:sp>
        <p:sp>
          <p:nvSpPr>
            <p:cNvPr id="79" name="矩形 78"/>
            <p:cNvSpPr/>
            <p:nvPr/>
          </p:nvSpPr>
          <p:spPr>
            <a:xfrm>
              <a:off x="4372" y="2165"/>
              <a:ext cx="893" cy="3288"/>
            </a:xfrm>
            <a:prstGeom prst="rect">
              <a:avLst/>
            </a:prstGeom>
            <a:noFill/>
            <a:ln w="38100">
              <a:solidFill>
                <a:srgbClr val="3B68A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80" name="矩形 79"/>
            <p:cNvSpPr/>
            <p:nvPr/>
          </p:nvSpPr>
          <p:spPr>
            <a:xfrm>
              <a:off x="5359" y="2152"/>
              <a:ext cx="893" cy="3281"/>
            </a:xfrm>
            <a:prstGeom prst="rect">
              <a:avLst/>
            </a:prstGeom>
            <a:noFill/>
            <a:ln w="38100">
              <a:solidFill>
                <a:srgbClr val="3B68A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81" name=" 167"/>
            <p:cNvSpPr/>
            <p:nvPr/>
          </p:nvSpPr>
          <p:spPr>
            <a:xfrm>
              <a:off x="3816" y="6540"/>
              <a:ext cx="2007" cy="1320"/>
            </a:xfrm>
            <a:prstGeom prst="roundRect">
              <a:avLst/>
            </a:prstGeom>
            <a:solidFill>
              <a:srgbClr val="3B68A1"/>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b="1" strike="noStrike" noProof="1">
                  <a:solidFill>
                    <a:srgbClr val="FFFFFF"/>
                  </a:solidFill>
                </a:rPr>
                <a:t>分清主次抓住重点</a:t>
              </a:r>
              <a:endParaRPr lang="zh-CN" altLang="en-US" b="1" strike="noStrike" noProof="1">
                <a:solidFill>
                  <a:srgbClr val="FFFFFF"/>
                </a:solidFill>
              </a:endParaRPr>
            </a:p>
          </p:txBody>
        </p:sp>
        <p:sp>
          <p:nvSpPr>
            <p:cNvPr id="82" name=" 141"/>
            <p:cNvSpPr/>
            <p:nvPr/>
          </p:nvSpPr>
          <p:spPr>
            <a:xfrm rot="5400000">
              <a:off x="1504" y="6956"/>
              <a:ext cx="805" cy="672"/>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rgbClr val="3B68A1"/>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trike="noStrike" noProof="1">
                <a:solidFill>
                  <a:srgbClr val="FFFFFF"/>
                </a:solidFill>
              </a:endParaRPr>
            </a:p>
          </p:txBody>
        </p:sp>
        <p:sp>
          <p:nvSpPr>
            <p:cNvPr id="83" name=" 141"/>
            <p:cNvSpPr/>
            <p:nvPr/>
          </p:nvSpPr>
          <p:spPr>
            <a:xfrm rot="5400000">
              <a:off x="4416" y="5641"/>
              <a:ext cx="805" cy="672"/>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rgbClr val="3B68A1"/>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trike="noStrike" noProof="1">
                <a:solidFill>
                  <a:srgbClr val="FFFFFF"/>
                </a:solidFill>
              </a:endParaRPr>
            </a:p>
          </p:txBody>
        </p:sp>
        <p:sp>
          <p:nvSpPr>
            <p:cNvPr id="84" name=" 141"/>
            <p:cNvSpPr/>
            <p:nvPr/>
          </p:nvSpPr>
          <p:spPr>
            <a:xfrm rot="2940000">
              <a:off x="5755" y="5569"/>
              <a:ext cx="805" cy="672"/>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rgbClr val="3B68A1"/>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trike="noStrike" noProof="1">
                <a:solidFill>
                  <a:srgbClr val="FFFFFF"/>
                </a:solidFill>
              </a:endParaRPr>
            </a:p>
          </p:txBody>
        </p:sp>
        <p:sp>
          <p:nvSpPr>
            <p:cNvPr id="85" name=" 167"/>
            <p:cNvSpPr/>
            <p:nvPr/>
          </p:nvSpPr>
          <p:spPr>
            <a:xfrm>
              <a:off x="6258" y="6540"/>
              <a:ext cx="2007" cy="1320"/>
            </a:xfrm>
            <a:prstGeom prst="roundRect">
              <a:avLst/>
            </a:prstGeom>
            <a:solidFill>
              <a:srgbClr val="3B68A1"/>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b="1" strike="noStrike" noProof="1">
                  <a:solidFill>
                    <a:srgbClr val="FFFFFF"/>
                  </a:solidFill>
                </a:rPr>
                <a:t>阅读进度实时跟踪</a:t>
              </a:r>
              <a:endParaRPr lang="zh-CN" altLang="en-US" b="1" strike="noStrike" noProof="1">
                <a:solidFill>
                  <a:srgbClr val="FFFFFF"/>
                </a:solidFill>
              </a:endParaRPr>
            </a:p>
          </p:txBody>
        </p:sp>
        <p:sp>
          <p:nvSpPr>
            <p:cNvPr id="86" name="矩形 85"/>
            <p:cNvSpPr/>
            <p:nvPr/>
          </p:nvSpPr>
          <p:spPr>
            <a:xfrm>
              <a:off x="310" y="656"/>
              <a:ext cx="940" cy="666"/>
            </a:xfrm>
            <a:prstGeom prst="rect">
              <a:avLst/>
            </a:prstGeom>
            <a:noFill/>
            <a:ln w="38100">
              <a:solidFill>
                <a:srgbClr val="3B68A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87" name=" 167"/>
            <p:cNvSpPr/>
            <p:nvPr/>
          </p:nvSpPr>
          <p:spPr>
            <a:xfrm>
              <a:off x="2102" y="658"/>
              <a:ext cx="3539" cy="1019"/>
            </a:xfrm>
            <a:prstGeom prst="roundRect">
              <a:avLst/>
            </a:prstGeom>
            <a:solidFill>
              <a:srgbClr val="3B68A1"/>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b="1" strike="noStrike" noProof="1">
                  <a:solidFill>
                    <a:srgbClr val="FFFFFF"/>
                  </a:solidFill>
                </a:rPr>
                <a:t>登录即可实现</a:t>
              </a:r>
              <a:r>
                <a:rPr lang="en-US" altLang="zh-CN" b="1" strike="noStrike" noProof="1">
                  <a:solidFill>
                    <a:srgbClr val="FFFFFF"/>
                  </a:solidFill>
                </a:rPr>
                <a:t>PC</a:t>
              </a:r>
              <a:r>
                <a:rPr lang="zh-CN" altLang="en-US" b="1" strike="noStrike" noProof="1">
                  <a:solidFill>
                    <a:srgbClr val="FFFFFF"/>
                  </a:solidFill>
                </a:rPr>
                <a:t>间学习单元同步</a:t>
              </a:r>
              <a:endParaRPr lang="zh-CN" altLang="en-US" b="1" strike="noStrike" noProof="1">
                <a:solidFill>
                  <a:srgbClr val="FFFFFF"/>
                </a:solidFill>
              </a:endParaRPr>
            </a:p>
          </p:txBody>
        </p:sp>
        <p:sp>
          <p:nvSpPr>
            <p:cNvPr id="88" name=" 141"/>
            <p:cNvSpPr/>
            <p:nvPr/>
          </p:nvSpPr>
          <p:spPr>
            <a:xfrm>
              <a:off x="1279" y="769"/>
              <a:ext cx="805" cy="672"/>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rgbClr val="3B68A1"/>
            </a:solidFill>
            <a:ln>
              <a:noFill/>
            </a:ln>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trike="noStrike" noProof="1">
                <a:solidFill>
                  <a:srgbClr val="FFFFFF"/>
                </a:solidFill>
              </a:endParaRPr>
            </a:p>
          </p:txBody>
        </p:sp>
      </p:grpSp>
      <p:pic>
        <p:nvPicPr>
          <p:cNvPr id="89" name="图片 88"/>
          <p:cNvPicPr>
            <a:picLocks noChangeAspect="1"/>
          </p:cNvPicPr>
          <p:nvPr/>
        </p:nvPicPr>
        <p:blipFill>
          <a:blip r:embed="rId5" cstate="print"/>
          <a:stretch>
            <a:fillRect/>
          </a:stretch>
        </p:blipFill>
        <p:spPr>
          <a:xfrm>
            <a:off x="298954" y="1643768"/>
            <a:ext cx="11477625" cy="4438650"/>
          </a:xfrm>
          <a:prstGeom prst="rect">
            <a:avLst/>
          </a:prstGeom>
        </p:spPr>
      </p:pic>
      <p:pic>
        <p:nvPicPr>
          <p:cNvPr id="90" name="图片 89"/>
          <p:cNvPicPr>
            <a:picLocks noChangeAspect="1"/>
          </p:cNvPicPr>
          <p:nvPr/>
        </p:nvPicPr>
        <p:blipFill>
          <a:blip r:embed="rId6" cstate="print"/>
          <a:stretch>
            <a:fillRect/>
          </a:stretch>
        </p:blipFill>
        <p:spPr>
          <a:xfrm>
            <a:off x="-23495" y="1692406"/>
            <a:ext cx="12215495" cy="5038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1000">
        <p:fad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500" fill="hold"/>
                                        <p:tgtEl>
                                          <p:spTgt spid="75"/>
                                        </p:tgtEl>
                                        <p:attrNameLst>
                                          <p:attrName>ppt_x</p:attrName>
                                        </p:attrNameLst>
                                      </p:cBhvr>
                                      <p:tavLst>
                                        <p:tav tm="0">
                                          <p:val>
                                            <p:strVal val="#ppt_x"/>
                                          </p:val>
                                        </p:tav>
                                        <p:tav tm="100000">
                                          <p:val>
                                            <p:strVal val="#ppt_x"/>
                                          </p:val>
                                        </p:tav>
                                      </p:tavLst>
                                    </p:anim>
                                    <p:anim calcmode="lin" valueType="num">
                                      <p:cBhvr additive="base">
                                        <p:cTn id="20"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9"/>
                                        </p:tgtEl>
                                        <p:attrNameLst>
                                          <p:attrName>style.visibility</p:attrName>
                                        </p:attrNameLst>
                                      </p:cBhvr>
                                      <p:to>
                                        <p:strVal val="visible"/>
                                      </p:to>
                                    </p:set>
                                    <p:anim calcmode="lin" valueType="num">
                                      <p:cBhvr additive="base">
                                        <p:cTn id="25" dur="500" fill="hold"/>
                                        <p:tgtEl>
                                          <p:spTgt spid="89"/>
                                        </p:tgtEl>
                                        <p:attrNameLst>
                                          <p:attrName>ppt_x</p:attrName>
                                        </p:attrNameLst>
                                      </p:cBhvr>
                                      <p:tavLst>
                                        <p:tav tm="0">
                                          <p:val>
                                            <p:strVal val="#ppt_x"/>
                                          </p:val>
                                        </p:tav>
                                        <p:tav tm="100000">
                                          <p:val>
                                            <p:strVal val="#ppt_x"/>
                                          </p:val>
                                        </p:tav>
                                      </p:tavLst>
                                    </p:anim>
                                    <p:anim calcmode="lin" valueType="num">
                                      <p:cBhvr additive="base">
                                        <p:cTn id="26"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0"/>
                                        </p:tgtEl>
                                        <p:attrNameLst>
                                          <p:attrName>style.visibility</p:attrName>
                                        </p:attrNameLst>
                                      </p:cBhvr>
                                      <p:to>
                                        <p:strVal val="visible"/>
                                      </p:to>
                                    </p:set>
                                    <p:anim calcmode="lin" valueType="num">
                                      <p:cBhvr additive="base">
                                        <p:cTn id="31" dur="500" fill="hold"/>
                                        <p:tgtEl>
                                          <p:spTgt spid="90"/>
                                        </p:tgtEl>
                                        <p:attrNameLst>
                                          <p:attrName>ppt_x</p:attrName>
                                        </p:attrNameLst>
                                      </p:cBhvr>
                                      <p:tavLst>
                                        <p:tav tm="0">
                                          <p:val>
                                            <p:strVal val="#ppt_x"/>
                                          </p:val>
                                        </p:tav>
                                        <p:tav tm="100000">
                                          <p:val>
                                            <p:strVal val="#ppt_x"/>
                                          </p:val>
                                        </p:tav>
                                      </p:tavLst>
                                    </p:anim>
                                    <p:anim calcmode="lin" valueType="num">
                                      <p:cBhvr additive="base">
                                        <p:cTn id="32"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519" name="组合 6"/>
          <p:cNvGrpSpPr/>
          <p:nvPr/>
        </p:nvGrpSpPr>
        <p:grpSpPr>
          <a:xfrm>
            <a:off x="281093" y="224367"/>
            <a:ext cx="11629813" cy="6409267"/>
            <a:chOff x="794" y="1213"/>
            <a:chExt cx="17660" cy="9476"/>
          </a:xfrm>
        </p:grpSpPr>
        <p:pic>
          <p:nvPicPr>
            <p:cNvPr id="64520" name="图片 7"/>
            <p:cNvPicPr>
              <a:picLocks noChangeAspect="1"/>
            </p:cNvPicPr>
            <p:nvPr/>
          </p:nvPicPr>
          <p:blipFill>
            <a:blip r:embed="rId1" cstate="print"/>
            <a:srcRect b="4584"/>
            <a:stretch>
              <a:fillRect/>
            </a:stretch>
          </p:blipFill>
          <p:spPr>
            <a:xfrm>
              <a:off x="794" y="1213"/>
              <a:ext cx="17661" cy="9476"/>
            </a:xfrm>
            <a:prstGeom prst="rect">
              <a:avLst/>
            </a:prstGeom>
            <a:noFill/>
            <a:ln w="9525">
              <a:noFill/>
            </a:ln>
          </p:spPr>
        </p:pic>
        <p:sp>
          <p:nvSpPr>
            <p:cNvPr id="5" name="矩形 4"/>
            <p:cNvSpPr/>
            <p:nvPr/>
          </p:nvSpPr>
          <p:spPr>
            <a:xfrm>
              <a:off x="10847" y="3913"/>
              <a:ext cx="2791" cy="4632"/>
            </a:xfrm>
            <a:prstGeom prst="rect">
              <a:avLst/>
            </a:prstGeom>
            <a:noFill/>
            <a:ln w="63500">
              <a:solidFill>
                <a:schemeClr val="accent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线形标注 1 5"/>
            <p:cNvSpPr/>
            <p:nvPr/>
          </p:nvSpPr>
          <p:spPr>
            <a:xfrm>
              <a:off x="14714" y="6456"/>
              <a:ext cx="2569" cy="1224"/>
            </a:xfrm>
            <a:prstGeom prst="borderCallout1">
              <a:avLst/>
            </a:prstGeom>
            <a:ln>
              <a:solidFill>
                <a:schemeClr val="accent2"/>
              </a:solidFill>
            </a:ln>
          </p:spPr>
          <p:style>
            <a:lnRef idx="0">
              <a:schemeClr val="accent2"/>
            </a:lnRef>
            <a:fillRef idx="3">
              <a:schemeClr val="accent2"/>
            </a:fillRef>
            <a:effectRef idx="3">
              <a:schemeClr val="accent2"/>
            </a:effectRef>
            <a:fontRef idx="minor">
              <a:schemeClr val="lt1"/>
            </a:fontRef>
          </p:style>
          <p:txBody>
            <a:bodyPr rtlCol="0" anchor="ctr"/>
            <a:lstStyle/>
            <a:p>
              <a:pPr algn="ctr" fontAlgn="base"/>
              <a:r>
                <a:rPr lang="zh-CN" altLang="en-US" b="1" strike="noStrike" noProof="1">
                  <a:latin typeface="微软雅黑" panose="020B0503020204020204" pitchFamily="34" charset="-122"/>
                  <a:ea typeface="微软雅黑" panose="020B0503020204020204" pitchFamily="34" charset="-122"/>
                </a:rPr>
                <a:t>右键单击</a:t>
              </a:r>
              <a:endParaRPr lang="zh-CN" altLang="en-US" b="1" strike="noStrike" noProof="1">
                <a:latin typeface="微软雅黑" panose="020B0503020204020204" pitchFamily="34" charset="-122"/>
                <a:ea typeface="微软雅黑" panose="020B0503020204020204" pitchFamily="34" charset="-122"/>
              </a:endParaRPr>
            </a:p>
            <a:p>
              <a:pPr algn="ctr" fontAlgn="base"/>
              <a:r>
                <a:rPr lang="zh-CN" altLang="en-US" b="1" strike="noStrike" noProof="1">
                  <a:latin typeface="微软雅黑" panose="020B0503020204020204" pitchFamily="34" charset="-122"/>
                  <a:ea typeface="微软雅黑" panose="020B0503020204020204" pitchFamily="34" charset="-122"/>
                </a:rPr>
                <a:t>选择笔记类型</a:t>
              </a:r>
              <a:endParaRPr lang="zh-CN" altLang="en-US" b="1" strike="noStrike" noProof="1">
                <a:latin typeface="微软雅黑" panose="020B0503020204020204" pitchFamily="34" charset="-122"/>
                <a:ea typeface="微软雅黑" panose="020B0503020204020204" pitchFamily="34" charset="-122"/>
              </a:endParaRPr>
            </a:p>
          </p:txBody>
        </p:sp>
      </p:grpSp>
      <p:grpSp>
        <p:nvGrpSpPr>
          <p:cNvPr id="64523" name="组合 18"/>
          <p:cNvGrpSpPr/>
          <p:nvPr/>
        </p:nvGrpSpPr>
        <p:grpSpPr>
          <a:xfrm>
            <a:off x="281093" y="224367"/>
            <a:ext cx="11631384" cy="6410113"/>
            <a:chOff x="275" y="1210"/>
            <a:chExt cx="16073" cy="8380"/>
          </a:xfrm>
        </p:grpSpPr>
        <p:pic>
          <p:nvPicPr>
            <p:cNvPr id="64524" name="图片 8"/>
            <p:cNvPicPr>
              <a:picLocks noChangeAspect="1"/>
            </p:cNvPicPr>
            <p:nvPr/>
          </p:nvPicPr>
          <p:blipFill>
            <a:blip r:embed="rId2" cstate="print"/>
            <a:srcRect t="2686" b="4584"/>
            <a:stretch>
              <a:fillRect/>
            </a:stretch>
          </p:blipFill>
          <p:spPr>
            <a:xfrm>
              <a:off x="275" y="1210"/>
              <a:ext cx="16073" cy="8380"/>
            </a:xfrm>
            <a:prstGeom prst="rect">
              <a:avLst/>
            </a:prstGeom>
            <a:noFill/>
            <a:ln w="9525">
              <a:noFill/>
            </a:ln>
          </p:spPr>
        </p:pic>
        <p:cxnSp>
          <p:nvCxnSpPr>
            <p:cNvPr id="11" name="直接箭头连接符 10"/>
            <p:cNvCxnSpPr/>
            <p:nvPr/>
          </p:nvCxnSpPr>
          <p:spPr>
            <a:xfrm flipV="1">
              <a:off x="14066" y="4032"/>
              <a:ext cx="0" cy="384"/>
            </a:xfrm>
            <a:prstGeom prst="straightConnector1">
              <a:avLst/>
            </a:prstGeom>
            <a:ln w="38100">
              <a:solidFill>
                <a:srgbClr val="7030A0"/>
              </a:solidFill>
              <a:tailEnd type="arrow" w="med" len="med"/>
            </a:ln>
          </p:spPr>
          <p:style>
            <a:lnRef idx="3">
              <a:schemeClr val="accent6"/>
            </a:lnRef>
            <a:fillRef idx="0">
              <a:schemeClr val="accent6"/>
            </a:fillRef>
            <a:effectRef idx="2">
              <a:schemeClr val="accent6"/>
            </a:effectRef>
            <a:fontRef idx="minor">
              <a:schemeClr val="tx1"/>
            </a:fontRef>
          </p:style>
        </p:cxnSp>
        <p:sp>
          <p:nvSpPr>
            <p:cNvPr id="167" name=" 167"/>
            <p:cNvSpPr/>
            <p:nvPr/>
          </p:nvSpPr>
          <p:spPr>
            <a:xfrm>
              <a:off x="13251" y="3023"/>
              <a:ext cx="2615" cy="1009"/>
            </a:xfrm>
            <a:prstGeom prst="roundRect">
              <a:avLst/>
            </a:prstGeom>
            <a:gradFill>
              <a:gsLst>
                <a:gs pos="0">
                  <a:srgbClr val="7B32B2"/>
                </a:gs>
                <a:gs pos="100000">
                  <a:srgbClr val="401A5D"/>
                </a:gs>
              </a:gsLst>
              <a:lin ang="5400000" scaled="0"/>
            </a:gradFill>
          </p:spPr>
          <p:style>
            <a:lnRef idx="0">
              <a:schemeClr val="accent6"/>
            </a:lnRef>
            <a:fillRef idx="3">
              <a:schemeClr val="accent6"/>
            </a:fillRef>
            <a:effectRef idx="3">
              <a:schemeClr val="accent6"/>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b="1" strike="noStrike" noProof="1">
                  <a:solidFill>
                    <a:srgbClr val="FFFFFF"/>
                  </a:solidFill>
                  <a:latin typeface="微软雅黑" panose="020B0503020204020204" pitchFamily="34" charset="-122"/>
                  <a:ea typeface="微软雅黑" panose="020B0503020204020204" pitchFamily="34" charset="-122"/>
                </a:rPr>
                <a:t>摘录式笔记，提取文章精华。</a:t>
              </a:r>
              <a:endParaRPr lang="zh-CN" altLang="en-US" b="1" strike="noStrike" noProof="1">
                <a:solidFill>
                  <a:srgbClr val="FFFFFF"/>
                </a:solidFill>
                <a:latin typeface="微软雅黑" panose="020B0503020204020204" pitchFamily="34" charset="-122"/>
                <a:ea typeface="微软雅黑" panose="020B0503020204020204" pitchFamily="34" charset="-122"/>
              </a:endParaRPr>
            </a:p>
          </p:txBody>
        </p:sp>
        <p:sp>
          <p:nvSpPr>
            <p:cNvPr id="12" name="矩形 11"/>
            <p:cNvSpPr/>
            <p:nvPr/>
          </p:nvSpPr>
          <p:spPr>
            <a:xfrm>
              <a:off x="12914" y="4440"/>
              <a:ext cx="2952" cy="1752"/>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3" name="矩形 12"/>
            <p:cNvSpPr/>
            <p:nvPr/>
          </p:nvSpPr>
          <p:spPr>
            <a:xfrm>
              <a:off x="12914" y="6192"/>
              <a:ext cx="2952" cy="1513"/>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cxnSp>
          <p:nvCxnSpPr>
            <p:cNvPr id="14" name="直接箭头连接符 13"/>
            <p:cNvCxnSpPr/>
            <p:nvPr/>
          </p:nvCxnSpPr>
          <p:spPr>
            <a:xfrm>
              <a:off x="14978" y="7704"/>
              <a:ext cx="0" cy="456"/>
            </a:xfrm>
            <a:prstGeom prst="straightConnector1">
              <a:avLst/>
            </a:prstGeom>
            <a:ln w="38100">
              <a:solidFill>
                <a:srgbClr val="7030A0"/>
              </a:solidFill>
              <a:tailEnd type="arrow" w="med" len="med"/>
            </a:ln>
          </p:spPr>
          <p:style>
            <a:lnRef idx="3">
              <a:schemeClr val="accent6"/>
            </a:lnRef>
            <a:fillRef idx="0">
              <a:schemeClr val="accent6"/>
            </a:fillRef>
            <a:effectRef idx="2">
              <a:schemeClr val="accent6"/>
            </a:effectRef>
            <a:fontRef idx="minor">
              <a:schemeClr val="tx1"/>
            </a:fontRef>
          </p:style>
        </p:cxnSp>
        <p:sp>
          <p:nvSpPr>
            <p:cNvPr id="15" name=" 167"/>
            <p:cNvSpPr/>
            <p:nvPr/>
          </p:nvSpPr>
          <p:spPr>
            <a:xfrm>
              <a:off x="12312" y="8160"/>
              <a:ext cx="3987" cy="1069"/>
            </a:xfrm>
            <a:prstGeom prst="roundRect">
              <a:avLst/>
            </a:prstGeom>
            <a:gradFill>
              <a:gsLst>
                <a:gs pos="0">
                  <a:srgbClr val="7B32B2"/>
                </a:gs>
                <a:gs pos="100000">
                  <a:srgbClr val="401A5D"/>
                </a:gs>
              </a:gsLst>
              <a:lin ang="5400000" scaled="0"/>
            </a:gradFill>
          </p:spPr>
          <p:style>
            <a:lnRef idx="0">
              <a:schemeClr val="accent6"/>
            </a:lnRef>
            <a:fillRef idx="3">
              <a:schemeClr val="accent6"/>
            </a:fillRef>
            <a:effectRef idx="3">
              <a:schemeClr val="accent6"/>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b="1" strike="noStrike" noProof="1">
                  <a:solidFill>
                    <a:srgbClr val="FFFFFF"/>
                  </a:solidFill>
                  <a:latin typeface="微软雅黑" panose="020B0503020204020204" pitchFamily="34" charset="-122"/>
                  <a:ea typeface="微软雅黑" panose="020B0503020204020204" pitchFamily="34" charset="-122"/>
                </a:rPr>
                <a:t>边阅读、边思考，</a:t>
              </a:r>
              <a:endParaRPr lang="zh-CN" altLang="en-US" b="1" strike="noStrike" noProof="1">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b="1" strike="noStrike" noProof="1">
                  <a:solidFill>
                    <a:srgbClr val="FFFFFF"/>
                  </a:solidFill>
                  <a:latin typeface="微软雅黑" panose="020B0503020204020204" pitchFamily="34" charset="-122"/>
                  <a:ea typeface="微软雅黑" panose="020B0503020204020204" pitchFamily="34" charset="-122"/>
                </a:rPr>
                <a:t>随时批注、纠谬与评荐。</a:t>
              </a:r>
              <a:endParaRPr lang="zh-CN" altLang="en-US" b="1" strike="noStrike" noProof="1">
                <a:solidFill>
                  <a:srgbClr val="FFFFFF"/>
                </a:solidFill>
                <a:latin typeface="微软雅黑" panose="020B0503020204020204" pitchFamily="34" charset="-122"/>
                <a:ea typeface="微软雅黑" panose="020B0503020204020204" pitchFamily="34" charset="-122"/>
              </a:endParaRPr>
            </a:p>
          </p:txBody>
        </p:sp>
        <p:sp>
          <p:nvSpPr>
            <p:cNvPr id="16" name="矩形 15"/>
            <p:cNvSpPr/>
            <p:nvPr/>
          </p:nvSpPr>
          <p:spPr>
            <a:xfrm>
              <a:off x="4450" y="7512"/>
              <a:ext cx="6671" cy="841"/>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cxnSp>
          <p:nvCxnSpPr>
            <p:cNvPr id="17" name="直接箭头连接符 16"/>
            <p:cNvCxnSpPr/>
            <p:nvPr/>
          </p:nvCxnSpPr>
          <p:spPr>
            <a:xfrm flipH="1">
              <a:off x="3794" y="7920"/>
              <a:ext cx="632" cy="0"/>
            </a:xfrm>
            <a:prstGeom prst="straightConnector1">
              <a:avLst/>
            </a:prstGeom>
            <a:ln w="38100">
              <a:solidFill>
                <a:srgbClr val="7030A0"/>
              </a:solidFill>
              <a:tailEnd type="arrow" w="med" len="med"/>
            </a:ln>
          </p:spPr>
          <p:style>
            <a:lnRef idx="3">
              <a:schemeClr val="accent6"/>
            </a:lnRef>
            <a:fillRef idx="0">
              <a:schemeClr val="accent6"/>
            </a:fillRef>
            <a:effectRef idx="2">
              <a:schemeClr val="accent6"/>
            </a:effectRef>
            <a:fontRef idx="minor">
              <a:schemeClr val="tx1"/>
            </a:fontRef>
          </p:style>
        </p:cxnSp>
        <p:sp>
          <p:nvSpPr>
            <p:cNvPr id="18" name=" 167"/>
            <p:cNvSpPr/>
            <p:nvPr/>
          </p:nvSpPr>
          <p:spPr>
            <a:xfrm>
              <a:off x="570" y="7416"/>
              <a:ext cx="3224" cy="1009"/>
            </a:xfrm>
            <a:prstGeom prst="roundRect">
              <a:avLst/>
            </a:prstGeom>
            <a:gradFill>
              <a:gsLst>
                <a:gs pos="0">
                  <a:srgbClr val="7B32B2"/>
                </a:gs>
                <a:gs pos="100000">
                  <a:srgbClr val="401A5D"/>
                </a:gs>
              </a:gsLst>
              <a:lin ang="5400000" scaled="0"/>
            </a:gradFill>
          </p:spPr>
          <p:style>
            <a:lnRef idx="0">
              <a:schemeClr val="accent6"/>
            </a:lnRef>
            <a:fillRef idx="3">
              <a:schemeClr val="accent6"/>
            </a:fillRef>
            <a:effectRef idx="3">
              <a:schemeClr val="accent6"/>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b="1" strike="noStrike" noProof="1">
                  <a:solidFill>
                    <a:srgbClr val="FFFFFF"/>
                  </a:solidFill>
                  <a:latin typeface="微软雅黑" panose="020B0503020204020204" pitchFamily="34" charset="-122"/>
                  <a:ea typeface="微软雅黑" panose="020B0503020204020204" pitchFamily="34" charset="-122"/>
                </a:rPr>
                <a:t>符号式笔记，</a:t>
              </a:r>
              <a:endParaRPr lang="zh-CN" altLang="en-US" b="1" strike="noStrike" noProof="1">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b="1" strike="noStrike" noProof="1">
                  <a:solidFill>
                    <a:srgbClr val="FFFFFF"/>
                  </a:solidFill>
                  <a:latin typeface="微软雅黑" panose="020B0503020204020204" pitchFamily="34" charset="-122"/>
                  <a:ea typeface="微软雅黑" panose="020B0503020204020204" pitchFamily="34" charset="-122"/>
                </a:rPr>
                <a:t>有用内容重点标注。</a:t>
              </a:r>
              <a:endParaRPr lang="zh-CN" altLang="en-US" b="1" strike="noStrike" noProof="1">
                <a:solidFill>
                  <a:srgbClr val="FFFFFF"/>
                </a:solidFill>
                <a:latin typeface="微软雅黑" panose="020B0503020204020204" pitchFamily="34" charset="-122"/>
                <a:ea typeface="微软雅黑" panose="020B0503020204020204" pitchFamily="34" charset="-122"/>
              </a:endParaRPr>
            </a:p>
          </p:txBody>
        </p:sp>
      </p:grpSp>
      <p:grpSp>
        <p:nvGrpSpPr>
          <p:cNvPr id="64534" name="组合 21"/>
          <p:cNvGrpSpPr/>
          <p:nvPr/>
        </p:nvGrpSpPr>
        <p:grpSpPr>
          <a:xfrm>
            <a:off x="281093" y="224367"/>
            <a:ext cx="11841480" cy="6590453"/>
            <a:chOff x="581" y="1102"/>
            <a:chExt cx="18038" cy="9656"/>
          </a:xfrm>
        </p:grpSpPr>
        <p:pic>
          <p:nvPicPr>
            <p:cNvPr id="64535" name="图片 9"/>
            <p:cNvPicPr>
              <a:picLocks noChangeAspect="1"/>
            </p:cNvPicPr>
            <p:nvPr/>
          </p:nvPicPr>
          <p:blipFill>
            <a:blip r:embed="rId3" cstate="print"/>
            <a:srcRect b="4791"/>
            <a:stretch>
              <a:fillRect/>
            </a:stretch>
          </p:blipFill>
          <p:spPr>
            <a:xfrm>
              <a:off x="581" y="1102"/>
              <a:ext cx="18039" cy="9657"/>
            </a:xfrm>
            <a:prstGeom prst="rect">
              <a:avLst/>
            </a:prstGeom>
            <a:noFill/>
            <a:ln w="9525">
              <a:noFill/>
            </a:ln>
          </p:spPr>
        </p:pic>
        <p:sp>
          <p:nvSpPr>
            <p:cNvPr id="20" name=" 20"/>
            <p:cNvSpPr/>
            <p:nvPr/>
          </p:nvSpPr>
          <p:spPr>
            <a:xfrm>
              <a:off x="9220" y="6859"/>
              <a:ext cx="3648" cy="1752"/>
            </a:xfrm>
            <a:prstGeom prst="roundRect">
              <a:avLst/>
            </a:prstGeom>
            <a:gradFill>
              <a:gsLst>
                <a:gs pos="0">
                  <a:srgbClr val="7B32B2"/>
                </a:gs>
                <a:gs pos="100000">
                  <a:srgbClr val="401A5D"/>
                </a:gs>
              </a:gsLst>
              <a:lin ang="5400000" scaled="0"/>
            </a:gra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b="1" strike="noStrike" noProof="1">
                  <a:solidFill>
                    <a:srgbClr val="FFFFFF"/>
                  </a:solidFill>
                  <a:latin typeface="微软雅黑" panose="020B0503020204020204" pitchFamily="34" charset="-122"/>
                  <a:ea typeface="微软雅黑" panose="020B0503020204020204" pitchFamily="34" charset="-122"/>
                </a:rPr>
                <a:t>日记式笔记，</a:t>
              </a:r>
              <a:endParaRPr lang="zh-CN" altLang="en-US" b="1" strike="noStrike" noProof="1">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b="1" strike="noStrike" noProof="1">
                  <a:solidFill>
                    <a:srgbClr val="FFFFFF"/>
                  </a:solidFill>
                  <a:latin typeface="微软雅黑" panose="020B0503020204020204" pitchFamily="34" charset="-122"/>
                  <a:ea typeface="微软雅黑" panose="020B0503020204020204" pitchFamily="34" charset="-122"/>
                </a:rPr>
                <a:t>对所获知识进行总结与梳理，记录自身心得体会。</a:t>
              </a:r>
              <a:endParaRPr lang="zh-CN" altLang="en-US" b="1" strike="noStrike" noProof="1">
                <a:solidFill>
                  <a:srgbClr val="FFFFFF"/>
                </a:solidFill>
                <a:latin typeface="微软雅黑" panose="020B0503020204020204" pitchFamily="34" charset="-122"/>
                <a:ea typeface="微软雅黑" panose="020B0503020204020204" pitchFamily="34" charset="-122"/>
              </a:endParaRPr>
            </a:p>
          </p:txBody>
        </p:sp>
        <p:cxnSp>
          <p:nvCxnSpPr>
            <p:cNvPr id="21" name="直接箭头连接符 20"/>
            <p:cNvCxnSpPr/>
            <p:nvPr/>
          </p:nvCxnSpPr>
          <p:spPr>
            <a:xfrm>
              <a:off x="8774" y="6504"/>
              <a:ext cx="432" cy="408"/>
            </a:xfrm>
            <a:prstGeom prst="straightConnector1">
              <a:avLst/>
            </a:prstGeom>
            <a:ln w="34925">
              <a:solidFill>
                <a:srgbClr val="7030A0"/>
              </a:solidFill>
              <a:tailEnd type="arrow"/>
            </a:ln>
          </p:spPr>
          <p:style>
            <a:lnRef idx="1">
              <a:schemeClr val="accent1"/>
            </a:lnRef>
            <a:fillRef idx="0">
              <a:schemeClr val="accent1"/>
            </a:fillRef>
            <a:effectRef idx="0">
              <a:schemeClr val="accent1"/>
            </a:effectRef>
            <a:fontRef idx="minor">
              <a:schemeClr val="tx1"/>
            </a:fontRef>
          </p:style>
        </p:cxnSp>
      </p:grpSp>
      <p:grpSp>
        <p:nvGrpSpPr>
          <p:cNvPr id="64538" name="组合 22"/>
          <p:cNvGrpSpPr/>
          <p:nvPr/>
        </p:nvGrpSpPr>
        <p:grpSpPr>
          <a:xfrm>
            <a:off x="174413" y="223520"/>
            <a:ext cx="11842945" cy="6592035"/>
            <a:chOff x="26" y="267"/>
            <a:chExt cx="19147" cy="8973"/>
          </a:xfrm>
        </p:grpSpPr>
        <p:pic>
          <p:nvPicPr>
            <p:cNvPr id="64539" name="图片 23"/>
            <p:cNvPicPr>
              <a:picLocks noChangeAspect="1"/>
            </p:cNvPicPr>
            <p:nvPr/>
          </p:nvPicPr>
          <p:blipFill>
            <a:blip r:embed="rId4" cstate="print"/>
            <a:srcRect t="2908" b="13751"/>
            <a:stretch>
              <a:fillRect/>
            </a:stretch>
          </p:blipFill>
          <p:spPr>
            <a:xfrm>
              <a:off x="26" y="267"/>
              <a:ext cx="19147" cy="8973"/>
            </a:xfrm>
            <a:prstGeom prst="rect">
              <a:avLst/>
            </a:prstGeom>
            <a:noFill/>
            <a:ln w="9525">
              <a:noFill/>
            </a:ln>
          </p:spPr>
        </p:pic>
        <p:sp>
          <p:nvSpPr>
            <p:cNvPr id="25" name="矩形 24"/>
            <p:cNvSpPr/>
            <p:nvPr/>
          </p:nvSpPr>
          <p:spPr>
            <a:xfrm>
              <a:off x="3984" y="696"/>
              <a:ext cx="7344" cy="744"/>
            </a:xfrm>
            <a:prstGeom prst="rect">
              <a:avLst/>
            </a:prstGeom>
            <a:noFill/>
            <a:ln w="38100">
              <a:solidFill>
                <a:srgbClr val="3B68A1"/>
              </a:solidFill>
            </a:ln>
          </p:spPr>
          <p:style>
            <a:lnRef idx="0">
              <a:schemeClr val="accent2"/>
            </a:lnRef>
            <a:fillRef idx="3">
              <a:schemeClr val="accent2"/>
            </a:fillRef>
            <a:effectRef idx="3">
              <a:schemeClr val="accent2"/>
            </a:effectRef>
            <a:fontRef idx="minor">
              <a:schemeClr val="lt1"/>
            </a:fontRef>
          </p:style>
          <p:txBody>
            <a:bodyPr rtlCol="0" anchor="ctr"/>
            <a:lstStyle/>
            <a:p>
              <a:pPr algn="ctr" fontAlgn="base"/>
              <a:endParaRPr lang="zh-CN" altLang="en-US" strike="noStrike" noProof="1"/>
            </a:p>
          </p:txBody>
        </p:sp>
        <p:sp>
          <p:nvSpPr>
            <p:cNvPr id="26" name="矩形 25"/>
            <p:cNvSpPr/>
            <p:nvPr/>
          </p:nvSpPr>
          <p:spPr>
            <a:xfrm>
              <a:off x="609" y="3296"/>
              <a:ext cx="2615" cy="3720"/>
            </a:xfrm>
            <a:prstGeom prst="rect">
              <a:avLst/>
            </a:prstGeom>
            <a:noFill/>
            <a:ln w="38100">
              <a:solidFill>
                <a:srgbClr val="3B68A1"/>
              </a:solidFill>
            </a:ln>
          </p:spPr>
          <p:style>
            <a:lnRef idx="0">
              <a:schemeClr val="accent2"/>
            </a:lnRef>
            <a:fillRef idx="3">
              <a:schemeClr val="accent2"/>
            </a:fillRef>
            <a:effectRef idx="3">
              <a:schemeClr val="accent2"/>
            </a:effectRef>
            <a:fontRef idx="minor">
              <a:schemeClr val="lt1"/>
            </a:fontRef>
          </p:style>
          <p:txBody>
            <a:bodyPr rtlCol="0" anchor="ctr"/>
            <a:lstStyle/>
            <a:p>
              <a:pPr algn="ctr" fontAlgn="base"/>
              <a:endParaRPr lang="zh-CN" altLang="en-US" strike="noStrike" noProof="1"/>
            </a:p>
          </p:txBody>
        </p:sp>
        <p:sp>
          <p:nvSpPr>
            <p:cNvPr id="27" name="矩形 26"/>
            <p:cNvSpPr/>
            <p:nvPr/>
          </p:nvSpPr>
          <p:spPr>
            <a:xfrm>
              <a:off x="4056" y="3391"/>
              <a:ext cx="1751" cy="457"/>
            </a:xfrm>
            <a:prstGeom prst="rect">
              <a:avLst/>
            </a:prstGeom>
            <a:noFill/>
            <a:ln w="38100">
              <a:solidFill>
                <a:srgbClr val="7030A0"/>
              </a:solidFill>
            </a:ln>
          </p:spPr>
          <p:style>
            <a:lnRef idx="0">
              <a:schemeClr val="accent2"/>
            </a:lnRef>
            <a:fillRef idx="3">
              <a:schemeClr val="accent2"/>
            </a:fillRef>
            <a:effectRef idx="3">
              <a:schemeClr val="accent2"/>
            </a:effectRef>
            <a:fontRef idx="minor">
              <a:schemeClr val="lt1"/>
            </a:fontRef>
          </p:style>
          <p:txBody>
            <a:bodyPr rtlCol="0" anchor="ctr"/>
            <a:lstStyle/>
            <a:p>
              <a:pPr algn="ctr" fontAlgn="base"/>
              <a:endParaRPr lang="zh-CN" altLang="en-US" strike="noStrike" noProof="1"/>
            </a:p>
          </p:txBody>
        </p:sp>
        <p:sp>
          <p:nvSpPr>
            <p:cNvPr id="28" name="矩形 27"/>
            <p:cNvSpPr/>
            <p:nvPr/>
          </p:nvSpPr>
          <p:spPr>
            <a:xfrm>
              <a:off x="17469" y="3343"/>
              <a:ext cx="1632" cy="505"/>
            </a:xfrm>
            <a:prstGeom prst="rect">
              <a:avLst/>
            </a:prstGeom>
            <a:noFill/>
            <a:ln w="38100">
              <a:solidFill>
                <a:srgbClr val="3B68A1"/>
              </a:solidFill>
            </a:ln>
          </p:spPr>
          <p:style>
            <a:lnRef idx="0">
              <a:schemeClr val="accent2"/>
            </a:lnRef>
            <a:fillRef idx="3">
              <a:schemeClr val="accent2"/>
            </a:fillRef>
            <a:effectRef idx="3">
              <a:schemeClr val="accent2"/>
            </a:effectRef>
            <a:fontRef idx="minor">
              <a:schemeClr val="lt1"/>
            </a:fontRef>
          </p:style>
          <p:txBody>
            <a:bodyPr rtlCol="0" anchor="ctr"/>
            <a:lstStyle/>
            <a:p>
              <a:pPr algn="ctr" fontAlgn="base"/>
              <a:endParaRPr lang="zh-CN" altLang="en-US" strike="noStrike" noProof="1"/>
            </a:p>
          </p:txBody>
        </p:sp>
        <p:cxnSp>
          <p:nvCxnSpPr>
            <p:cNvPr id="29" name="直接箭头连接符 28"/>
            <p:cNvCxnSpPr/>
            <p:nvPr/>
          </p:nvCxnSpPr>
          <p:spPr>
            <a:xfrm>
              <a:off x="2304" y="7056"/>
              <a:ext cx="456" cy="624"/>
            </a:xfrm>
            <a:prstGeom prst="straightConnector1">
              <a:avLst/>
            </a:prstGeom>
            <a:ln w="38100">
              <a:solidFill>
                <a:srgbClr val="3B68A1"/>
              </a:solidFill>
              <a:tailEnd type="arrow" w="med" len="med"/>
            </a:ln>
          </p:spPr>
          <p:style>
            <a:lnRef idx="3">
              <a:schemeClr val="accent2"/>
            </a:lnRef>
            <a:fillRef idx="0">
              <a:schemeClr val="accent2"/>
            </a:fillRef>
            <a:effectRef idx="2">
              <a:schemeClr val="accent2"/>
            </a:effectRef>
            <a:fontRef idx="minor">
              <a:schemeClr val="tx1"/>
            </a:fontRef>
          </p:style>
        </p:cxnSp>
        <p:cxnSp>
          <p:nvCxnSpPr>
            <p:cNvPr id="30" name="直接箭头连接符 29"/>
            <p:cNvCxnSpPr/>
            <p:nvPr/>
          </p:nvCxnSpPr>
          <p:spPr>
            <a:xfrm>
              <a:off x="5807" y="3848"/>
              <a:ext cx="456" cy="624"/>
            </a:xfrm>
            <a:prstGeom prst="straightConnector1">
              <a:avLst/>
            </a:prstGeom>
            <a:ln w="38100">
              <a:solidFill>
                <a:srgbClr val="3B68A1"/>
              </a:solidFill>
              <a:tailEnd type="arrow" w="med" len="med"/>
            </a:ln>
          </p:spPr>
          <p:style>
            <a:lnRef idx="3">
              <a:schemeClr val="accent2"/>
            </a:lnRef>
            <a:fillRef idx="0">
              <a:schemeClr val="accent2"/>
            </a:fillRef>
            <a:effectRef idx="2">
              <a:schemeClr val="accent2"/>
            </a:effectRef>
            <a:fontRef idx="minor">
              <a:schemeClr val="tx1"/>
            </a:fontRef>
          </p:style>
        </p:cxnSp>
        <p:cxnSp>
          <p:nvCxnSpPr>
            <p:cNvPr id="31" name="直接箭头连接符 30"/>
            <p:cNvCxnSpPr/>
            <p:nvPr/>
          </p:nvCxnSpPr>
          <p:spPr>
            <a:xfrm flipH="1">
              <a:off x="17664" y="3848"/>
              <a:ext cx="560" cy="712"/>
            </a:xfrm>
            <a:prstGeom prst="straightConnector1">
              <a:avLst/>
            </a:prstGeom>
            <a:ln w="38100">
              <a:solidFill>
                <a:srgbClr val="3B68A1"/>
              </a:solidFill>
              <a:tailEnd type="arrow" w="med" len="med"/>
            </a:ln>
          </p:spPr>
          <p:style>
            <a:lnRef idx="3">
              <a:schemeClr val="accent2"/>
            </a:lnRef>
            <a:fillRef idx="0">
              <a:schemeClr val="accent2"/>
            </a:fillRef>
            <a:effectRef idx="2">
              <a:schemeClr val="accent2"/>
            </a:effectRef>
            <a:fontRef idx="minor">
              <a:schemeClr val="tx1"/>
            </a:fontRef>
          </p:style>
        </p:cxnSp>
        <p:cxnSp>
          <p:nvCxnSpPr>
            <p:cNvPr id="32" name="直接箭头连接符 31"/>
            <p:cNvCxnSpPr/>
            <p:nvPr/>
          </p:nvCxnSpPr>
          <p:spPr>
            <a:xfrm>
              <a:off x="10712" y="1440"/>
              <a:ext cx="456" cy="624"/>
            </a:xfrm>
            <a:prstGeom prst="straightConnector1">
              <a:avLst/>
            </a:prstGeom>
            <a:ln w="38100">
              <a:solidFill>
                <a:srgbClr val="3B68A1"/>
              </a:solidFill>
              <a:tailEnd type="arrow" w="med" len="med"/>
            </a:ln>
          </p:spPr>
          <p:style>
            <a:lnRef idx="3">
              <a:schemeClr val="accent2"/>
            </a:lnRef>
            <a:fillRef idx="0">
              <a:schemeClr val="accent2"/>
            </a:fillRef>
            <a:effectRef idx="2">
              <a:schemeClr val="accent2"/>
            </a:effectRef>
            <a:fontRef idx="minor">
              <a:schemeClr val="tx1"/>
            </a:fontRef>
          </p:style>
        </p:cxnSp>
        <p:sp>
          <p:nvSpPr>
            <p:cNvPr id="34" name=" 167"/>
            <p:cNvSpPr/>
            <p:nvPr/>
          </p:nvSpPr>
          <p:spPr>
            <a:xfrm>
              <a:off x="14588" y="4560"/>
              <a:ext cx="3877" cy="1248"/>
            </a:xfrm>
            <a:prstGeom prst="roundRect">
              <a:avLst/>
            </a:prstGeom>
            <a:solidFill>
              <a:srgbClr val="3B68A1"/>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b="1" strike="noStrike" noProof="1">
                  <a:solidFill>
                    <a:srgbClr val="FFFFFF"/>
                  </a:solidFill>
                  <a:latin typeface="微软雅黑" panose="020B0503020204020204" pitchFamily="34" charset="-122"/>
                  <a:ea typeface="微软雅黑" panose="020B0503020204020204" pitchFamily="34" charset="-122"/>
                </a:rPr>
                <a:t>快速定位笔记来源，</a:t>
              </a:r>
              <a:r>
                <a:rPr lang="zh-CN" altLang="en-US" b="1" strike="noStrike" noProof="1">
                  <a:solidFill>
                    <a:srgbClr val="FFFF00"/>
                  </a:solidFill>
                  <a:latin typeface="微软雅黑" panose="020B0503020204020204" pitchFamily="34" charset="-122"/>
                  <a:ea typeface="微软雅黑" panose="020B0503020204020204" pitchFamily="34" charset="-122"/>
                </a:rPr>
                <a:t>温故知新</a:t>
              </a:r>
              <a:r>
                <a:rPr lang="zh-CN" altLang="en-US" b="1" strike="noStrike" noProof="1">
                  <a:solidFill>
                    <a:srgbClr val="FFFFFF"/>
                  </a:solidFill>
                  <a:latin typeface="微软雅黑" panose="020B0503020204020204" pitchFamily="34" charset="-122"/>
                  <a:ea typeface="微软雅黑" panose="020B0503020204020204" pitchFamily="34" charset="-122"/>
                </a:rPr>
                <a:t>。</a:t>
              </a:r>
              <a:endParaRPr lang="zh-CN" altLang="en-US" b="1" strike="noStrike" noProof="1">
                <a:solidFill>
                  <a:srgbClr val="FFFFFF"/>
                </a:solidFill>
                <a:latin typeface="微软雅黑" panose="020B0503020204020204" pitchFamily="34" charset="-122"/>
                <a:ea typeface="微软雅黑" panose="020B0503020204020204" pitchFamily="34" charset="-122"/>
              </a:endParaRPr>
            </a:p>
          </p:txBody>
        </p:sp>
        <p:sp>
          <p:nvSpPr>
            <p:cNvPr id="35" name=" 167"/>
            <p:cNvSpPr/>
            <p:nvPr/>
          </p:nvSpPr>
          <p:spPr>
            <a:xfrm>
              <a:off x="5320" y="4472"/>
              <a:ext cx="3671" cy="1336"/>
            </a:xfrm>
            <a:prstGeom prst="roundRect">
              <a:avLst/>
            </a:prstGeom>
            <a:solidFill>
              <a:srgbClr val="3B68A1"/>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b="1" strike="noStrike" noProof="1">
                  <a:solidFill>
                    <a:srgbClr val="FFFFFF"/>
                  </a:solidFill>
                  <a:latin typeface="微软雅黑" panose="020B0503020204020204" pitchFamily="34" charset="-122"/>
                  <a:ea typeface="微软雅黑" panose="020B0503020204020204" pitchFamily="34" charset="-122"/>
                </a:rPr>
                <a:t>用标签将笔记归类，方便查找与应用。</a:t>
              </a:r>
              <a:endParaRPr lang="zh-CN" altLang="en-US" b="1" strike="noStrike" noProof="1">
                <a:solidFill>
                  <a:srgbClr val="FFFFFF"/>
                </a:solidFill>
                <a:latin typeface="微软雅黑" panose="020B0503020204020204" pitchFamily="34" charset="-122"/>
                <a:ea typeface="微软雅黑" panose="020B0503020204020204" pitchFamily="34" charset="-122"/>
              </a:endParaRPr>
            </a:p>
          </p:txBody>
        </p:sp>
        <p:sp>
          <p:nvSpPr>
            <p:cNvPr id="36" name=" 167"/>
            <p:cNvSpPr/>
            <p:nvPr/>
          </p:nvSpPr>
          <p:spPr>
            <a:xfrm>
              <a:off x="9408" y="2054"/>
              <a:ext cx="4900" cy="1336"/>
            </a:xfrm>
            <a:prstGeom prst="roundRect">
              <a:avLst/>
            </a:prstGeom>
            <a:solidFill>
              <a:srgbClr val="3B68A1"/>
            </a:solidFill>
          </p:spPr>
          <p:style>
            <a:lnRef idx="0">
              <a:schemeClr val="accent2"/>
            </a:lnRef>
            <a:fillRef idx="3">
              <a:schemeClr val="accent2"/>
            </a:fillRef>
            <a:effectRef idx="3">
              <a:schemeClr val="accent2"/>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b="1" strike="noStrike" noProof="1">
                  <a:solidFill>
                    <a:srgbClr val="FFFFFF"/>
                  </a:solidFill>
                  <a:latin typeface="微软雅黑" panose="020B0503020204020204" pitchFamily="34" charset="-122"/>
                  <a:ea typeface="微软雅黑" panose="020B0503020204020204" pitchFamily="34" charset="-122"/>
                </a:rPr>
                <a:t>笔记素材可打印、导出，</a:t>
              </a:r>
              <a:endParaRPr lang="zh-CN" altLang="en-US" b="1" strike="noStrike" noProof="1">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b="1" strike="noStrike" noProof="1">
                  <a:solidFill>
                    <a:srgbClr val="FFFFFF"/>
                  </a:solidFill>
                  <a:latin typeface="微软雅黑" panose="020B0503020204020204" pitchFamily="34" charset="-122"/>
                  <a:ea typeface="微软雅黑" panose="020B0503020204020204" pitchFamily="34" charset="-122"/>
                </a:rPr>
                <a:t>也可直接插入</a:t>
              </a:r>
              <a:r>
                <a:rPr lang="en-US" altLang="zh-CN" b="1" strike="noStrike" noProof="1">
                  <a:solidFill>
                    <a:srgbClr val="FFFFFF"/>
                  </a:solidFill>
                  <a:latin typeface="微软雅黑" panose="020B0503020204020204" pitchFamily="34" charset="-122"/>
                  <a:ea typeface="微软雅黑" panose="020B0503020204020204" pitchFamily="34" charset="-122"/>
                </a:rPr>
                <a:t>Word</a:t>
              </a:r>
              <a:r>
                <a:rPr lang="zh-CN" altLang="en-US" b="1" strike="noStrike" noProof="1">
                  <a:solidFill>
                    <a:srgbClr val="FFFFFF"/>
                  </a:solidFill>
                  <a:latin typeface="微软雅黑" panose="020B0503020204020204" pitchFamily="34" charset="-122"/>
                  <a:ea typeface="微软雅黑" panose="020B0503020204020204" pitchFamily="34" charset="-122"/>
                </a:rPr>
                <a:t>文档。</a:t>
              </a:r>
              <a:endParaRPr lang="zh-CN" altLang="en-US" b="1" strike="noStrike" noProof="1">
                <a:solidFill>
                  <a:srgbClr val="FFFFFF"/>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5" cstate="print"/>
          <a:stretch>
            <a:fillRect/>
          </a:stretch>
        </p:blipFill>
        <p:spPr>
          <a:xfrm>
            <a:off x="106045" y="995680"/>
            <a:ext cx="11979275" cy="4867275"/>
          </a:xfrm>
          <a:prstGeom prst="rect">
            <a:avLst/>
          </a:prstGeom>
        </p:spPr>
      </p:pic>
      <p:pic>
        <p:nvPicPr>
          <p:cNvPr id="3" name="图片 2"/>
          <p:cNvPicPr>
            <a:picLocks noChangeAspect="1"/>
          </p:cNvPicPr>
          <p:nvPr/>
        </p:nvPicPr>
        <p:blipFill>
          <a:blip r:embed="rId6" cstate="print"/>
          <a:stretch>
            <a:fillRect/>
          </a:stretch>
        </p:blipFill>
        <p:spPr>
          <a:xfrm>
            <a:off x="-213995" y="1337945"/>
            <a:ext cx="12620625" cy="41814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4523"/>
                                        </p:tgtEl>
                                        <p:attrNameLst>
                                          <p:attrName>style.visibility</p:attrName>
                                        </p:attrNameLst>
                                      </p:cBhvr>
                                      <p:to>
                                        <p:strVal val="visible"/>
                                      </p:to>
                                    </p:set>
                                    <p:animEffect transition="in" filter="fade">
                                      <p:cBhvr>
                                        <p:cTn id="7" dur="500"/>
                                        <p:tgtEl>
                                          <p:spTgt spid="645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4534"/>
                                        </p:tgtEl>
                                        <p:attrNameLst>
                                          <p:attrName>style.visibility</p:attrName>
                                        </p:attrNameLst>
                                      </p:cBhvr>
                                      <p:to>
                                        <p:strVal val="visible"/>
                                      </p:to>
                                    </p:set>
                                    <p:animEffect transition="in" filter="fade">
                                      <p:cBhvr>
                                        <p:cTn id="12" dur="500"/>
                                        <p:tgtEl>
                                          <p:spTgt spid="6453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4538"/>
                                        </p:tgtEl>
                                        <p:attrNameLst>
                                          <p:attrName>style.visibility</p:attrName>
                                        </p:attrNameLst>
                                      </p:cBhvr>
                                      <p:to>
                                        <p:strVal val="visible"/>
                                      </p:to>
                                    </p:set>
                                    <p:animEffect transition="in" filter="fade">
                                      <p:cBhvr>
                                        <p:cTn id="17" dur="500"/>
                                        <p:tgtEl>
                                          <p:spTgt spid="6453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28"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9"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2" name="组合 31"/>
          <p:cNvGrpSpPr/>
          <p:nvPr/>
        </p:nvGrpSpPr>
        <p:grpSpPr>
          <a:xfrm>
            <a:off x="895445" y="142664"/>
            <a:ext cx="3840912" cy="808757"/>
            <a:chOff x="903371" y="249943"/>
            <a:chExt cx="2831223" cy="679699"/>
          </a:xfrm>
        </p:grpSpPr>
        <p:sp>
          <p:nvSpPr>
            <p:cNvPr id="33" name="任意多边形 32"/>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34" name="任意多边形 33"/>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35" name="标题 1"/>
          <p:cNvSpPr txBox="1"/>
          <p:nvPr/>
        </p:nvSpPr>
        <p:spPr>
          <a:xfrm>
            <a:off x="2003094" y="300024"/>
            <a:ext cx="7095588" cy="795095"/>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rgbClr val="3B68A1"/>
                </a:solidFill>
                <a:latin typeface="微软雅黑" panose="020B0503020204020204" pitchFamily="34" charset="-122"/>
                <a:ea typeface="微软雅黑" panose="020B0503020204020204" pitchFamily="34" charset="-122"/>
              </a:rPr>
              <a:t>开题报告生成</a:t>
            </a:r>
            <a:endParaRPr lang="zh-CN" altLang="en-US" sz="2800" b="1" dirty="0">
              <a:solidFill>
                <a:srgbClr val="3B68A1"/>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1356071" y="284685"/>
            <a:ext cx="683260" cy="582295"/>
          </a:xfrm>
          <a:prstGeom prst="rect">
            <a:avLst/>
          </a:prstGeom>
          <a:noFill/>
        </p:spPr>
        <p:txBody>
          <a:bodyPr wrap="none" lIns="91437" tIns="45718" rIns="91437" bIns="45718" rtlCol="0">
            <a:spAutoFit/>
          </a:bodyPr>
          <a:lstStyle/>
          <a:p>
            <a:r>
              <a:rPr lang="en-US" altLang="zh-CN" sz="3200" b="1" dirty="0">
                <a:solidFill>
                  <a:srgbClr val="3B68A1"/>
                </a:solidFill>
                <a:latin typeface="微软雅黑" panose="020B0503020204020204" pitchFamily="34" charset="-122"/>
                <a:ea typeface="微软雅黑" panose="020B0503020204020204" pitchFamily="34" charset="-122"/>
              </a:rPr>
              <a:t>0</a:t>
            </a:r>
            <a:r>
              <a:rPr lang="en-US" sz="3200" b="1" dirty="0">
                <a:solidFill>
                  <a:srgbClr val="3B68A1"/>
                </a:solidFill>
                <a:latin typeface="微软雅黑" panose="020B0503020204020204" pitchFamily="34" charset="-122"/>
                <a:ea typeface="微软雅黑" panose="020B0503020204020204" pitchFamily="34" charset="-122"/>
              </a:rPr>
              <a:t>7</a:t>
            </a:r>
            <a:endParaRPr lang="en-US" sz="3200" b="1" dirty="0">
              <a:solidFill>
                <a:srgbClr val="3B68A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78741" y="995680"/>
            <a:ext cx="11967633" cy="5664200"/>
            <a:chOff x="1518" y="1950"/>
            <a:chExt cx="15430" cy="7554"/>
          </a:xfrm>
        </p:grpSpPr>
        <p:grpSp>
          <p:nvGrpSpPr>
            <p:cNvPr id="38" name="组合 13"/>
            <p:cNvGrpSpPr/>
            <p:nvPr/>
          </p:nvGrpSpPr>
          <p:grpSpPr>
            <a:xfrm>
              <a:off x="2190" y="1950"/>
              <a:ext cx="14173" cy="7555"/>
              <a:chOff x="2190" y="1950"/>
              <a:chExt cx="14173" cy="7554"/>
            </a:xfrm>
          </p:grpSpPr>
          <p:pic>
            <p:nvPicPr>
              <p:cNvPr id="44" name="图片 12"/>
              <p:cNvPicPr>
                <a:picLocks noChangeAspect="1"/>
              </p:cNvPicPr>
              <p:nvPr/>
            </p:nvPicPr>
            <p:blipFill>
              <a:blip r:embed="rId1" cstate="print"/>
              <a:stretch>
                <a:fillRect/>
              </a:stretch>
            </p:blipFill>
            <p:spPr>
              <a:xfrm>
                <a:off x="2190" y="1950"/>
                <a:ext cx="14173" cy="7554"/>
              </a:xfrm>
              <a:prstGeom prst="rect">
                <a:avLst/>
              </a:prstGeom>
              <a:noFill/>
              <a:ln w="9525">
                <a:solidFill>
                  <a:srgbClr val="3B68A1"/>
                </a:solidFill>
              </a:ln>
            </p:spPr>
          </p:pic>
          <p:sp>
            <p:nvSpPr>
              <p:cNvPr id="45" name=" 160"/>
              <p:cNvSpPr/>
              <p:nvPr/>
            </p:nvSpPr>
            <p:spPr>
              <a:xfrm rot="6180000">
                <a:off x="6323" y="3114"/>
                <a:ext cx="682" cy="727"/>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3B68A1"/>
              </a:solidFill>
              <a:ln>
                <a:solidFill>
                  <a:srgbClr val="3B68A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1218565" eaLnBrk="1" fontAlgn="auto" hangingPunct="1">
                  <a:spcBef>
                    <a:spcPts val="0"/>
                  </a:spcBef>
                  <a:spcAft>
                    <a:spcPts val="0"/>
                  </a:spcAft>
                  <a:defRPr/>
                </a:pPr>
                <a:endParaRPr lang="zh-CN" altLang="en-US" sz="2400" noProof="1">
                  <a:solidFill>
                    <a:srgbClr val="FFFFFF"/>
                  </a:solidFill>
                </a:endParaRPr>
              </a:p>
            </p:txBody>
          </p:sp>
          <p:sp>
            <p:nvSpPr>
              <p:cNvPr id="46" name="文本框 71"/>
              <p:cNvSpPr txBox="1"/>
              <p:nvPr/>
            </p:nvSpPr>
            <p:spPr>
              <a:xfrm>
                <a:off x="7164" y="3400"/>
                <a:ext cx="5365" cy="616"/>
              </a:xfrm>
              <a:prstGeom prst="rect">
                <a:avLst/>
              </a:prstGeom>
              <a:solidFill>
                <a:srgbClr val="3B68A1"/>
              </a:solidFill>
              <a:ln w="25400" cap="flat" cmpd="sng">
                <a:solidFill>
                  <a:srgbClr val="3B68A1"/>
                </a:solidFill>
                <a:prstDash val="solid"/>
                <a:round/>
                <a:headEnd type="none" w="med" len="med"/>
                <a:tailEnd type="none" w="med" len="med"/>
              </a:ln>
            </p:spPr>
            <p:txBody>
              <a:bodyPr wrap="square" anchor="t">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根据笔记，自动生成开题报告</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9"/>
            <p:cNvGrpSpPr/>
            <p:nvPr/>
          </p:nvGrpSpPr>
          <p:grpSpPr>
            <a:xfrm>
              <a:off x="1518" y="4153"/>
              <a:ext cx="15430" cy="4855"/>
              <a:chOff x="207" y="2014"/>
              <a:chExt cx="18207" cy="5798"/>
            </a:xfrm>
          </p:grpSpPr>
          <p:pic>
            <p:nvPicPr>
              <p:cNvPr id="40" name="图片 5"/>
              <p:cNvPicPr>
                <a:picLocks noChangeAspect="1"/>
              </p:cNvPicPr>
              <p:nvPr/>
            </p:nvPicPr>
            <p:blipFill>
              <a:blip r:embed="rId2" cstate="print"/>
              <a:srcRect l="1923" r="50945"/>
              <a:stretch>
                <a:fillRect/>
              </a:stretch>
            </p:blipFill>
            <p:spPr>
              <a:xfrm>
                <a:off x="207" y="2014"/>
                <a:ext cx="4433" cy="5798"/>
              </a:xfrm>
              <a:prstGeom prst="rect">
                <a:avLst/>
              </a:prstGeom>
              <a:gradFill rotWithShape="1">
                <a:gsLst>
                  <a:gs pos="0">
                    <a:srgbClr val="F7FAFD">
                      <a:alpha val="100000"/>
                    </a:srgbClr>
                  </a:gs>
                  <a:gs pos="74001">
                    <a:srgbClr val="B5D2EC">
                      <a:alpha val="100000"/>
                    </a:srgbClr>
                  </a:gs>
                  <a:gs pos="83000">
                    <a:srgbClr val="B5D2EC">
                      <a:alpha val="100000"/>
                    </a:srgbClr>
                  </a:gs>
                  <a:gs pos="100000">
                    <a:srgbClr val="CEE1F2">
                      <a:alpha val="100000"/>
                    </a:srgbClr>
                  </a:gs>
                </a:gsLst>
                <a:lin ang="5400000"/>
                <a:tileRect/>
              </a:gradFill>
              <a:ln w="9525" cap="flat" cmpd="sng">
                <a:solidFill>
                  <a:srgbClr val="3B68A1"/>
                </a:solidFill>
                <a:prstDash val="solid"/>
                <a:round/>
                <a:headEnd type="none" w="med" len="med"/>
                <a:tailEnd type="none" w="med" len="med"/>
              </a:ln>
            </p:spPr>
          </p:pic>
          <p:pic>
            <p:nvPicPr>
              <p:cNvPr id="41" name="图片 6"/>
              <p:cNvPicPr>
                <a:picLocks noChangeAspect="1"/>
              </p:cNvPicPr>
              <p:nvPr/>
            </p:nvPicPr>
            <p:blipFill>
              <a:blip r:embed="rId3" cstate="print"/>
              <a:srcRect l="50694" r="1421"/>
              <a:stretch>
                <a:fillRect/>
              </a:stretch>
            </p:blipFill>
            <p:spPr>
              <a:xfrm>
                <a:off x="13800" y="2014"/>
                <a:ext cx="4615" cy="5798"/>
              </a:xfrm>
              <a:prstGeom prst="rect">
                <a:avLst/>
              </a:prstGeom>
              <a:noFill/>
              <a:ln w="9525" cap="flat" cmpd="sng">
                <a:solidFill>
                  <a:srgbClr val="3B68A1"/>
                </a:solidFill>
                <a:prstDash val="solid"/>
                <a:round/>
                <a:headEnd type="none" w="med" len="med"/>
                <a:tailEnd type="none" w="med" len="med"/>
              </a:ln>
            </p:spPr>
          </p:pic>
          <p:pic>
            <p:nvPicPr>
              <p:cNvPr id="42" name="图片 7"/>
              <p:cNvPicPr>
                <a:picLocks noChangeAspect="1"/>
              </p:cNvPicPr>
              <p:nvPr/>
            </p:nvPicPr>
            <p:blipFill>
              <a:blip r:embed="rId2" cstate="print"/>
              <a:srcRect l="50706" r="1888"/>
              <a:stretch>
                <a:fillRect/>
              </a:stretch>
            </p:blipFill>
            <p:spPr>
              <a:xfrm>
                <a:off x="4639" y="2032"/>
                <a:ext cx="4569" cy="5779"/>
              </a:xfrm>
              <a:prstGeom prst="rect">
                <a:avLst/>
              </a:prstGeom>
              <a:gradFill rotWithShape="1">
                <a:gsLst>
                  <a:gs pos="0">
                    <a:srgbClr val="F7FAFD">
                      <a:alpha val="100000"/>
                    </a:srgbClr>
                  </a:gs>
                  <a:gs pos="74001">
                    <a:srgbClr val="B5D2EC">
                      <a:alpha val="100000"/>
                    </a:srgbClr>
                  </a:gs>
                  <a:gs pos="83000">
                    <a:srgbClr val="B5D2EC">
                      <a:alpha val="100000"/>
                    </a:srgbClr>
                  </a:gs>
                  <a:gs pos="100000">
                    <a:srgbClr val="CEE1F2">
                      <a:alpha val="100000"/>
                    </a:srgbClr>
                  </a:gs>
                </a:gsLst>
                <a:lin ang="5400000"/>
                <a:tileRect/>
              </a:gradFill>
              <a:ln w="9525" cap="flat" cmpd="sng">
                <a:solidFill>
                  <a:srgbClr val="3B68A1"/>
                </a:solidFill>
                <a:prstDash val="solid"/>
                <a:round/>
                <a:headEnd type="none" w="med" len="med"/>
                <a:tailEnd type="none" w="med" len="med"/>
              </a:ln>
            </p:spPr>
          </p:pic>
          <p:pic>
            <p:nvPicPr>
              <p:cNvPr id="43" name="图片 8"/>
              <p:cNvPicPr>
                <a:picLocks noChangeAspect="1"/>
              </p:cNvPicPr>
              <p:nvPr/>
            </p:nvPicPr>
            <p:blipFill>
              <a:blip r:embed="rId3" cstate="print"/>
              <a:srcRect l="1649" r="50706"/>
              <a:stretch>
                <a:fillRect/>
              </a:stretch>
            </p:blipFill>
            <p:spPr>
              <a:xfrm>
                <a:off x="9208" y="2032"/>
                <a:ext cx="4592" cy="5780"/>
              </a:xfrm>
              <a:prstGeom prst="rect">
                <a:avLst/>
              </a:prstGeom>
              <a:noFill/>
              <a:ln w="9525" cap="flat" cmpd="sng">
                <a:solidFill>
                  <a:srgbClr val="3B68A1"/>
                </a:solidFill>
                <a:prstDash val="solid"/>
                <a:round/>
                <a:headEnd type="none" w="med" len="med"/>
                <a:tailEnd type="none" w="med" len="med"/>
              </a:ln>
            </p:spPr>
          </p:pic>
        </p:grpSp>
      </p:grpSp>
    </p:spTree>
  </p:cSld>
  <p:clrMapOvr>
    <a:masterClrMapping/>
  </p:clrMapOvr>
  <mc:AlternateContent xmlns:mc="http://schemas.openxmlformats.org/markup-compatibility/2006">
    <mc:Choice xmlns:p14="http://schemas.microsoft.com/office/powerpoint/2010/main" Requires="p14">
      <p:transition spd="slow" p14:dur="1600" advClick="0" advTm="1000">
        <p:fad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28"/>
                                        </p:tgtEl>
                                        <p:attrNameLst>
                                          <p:attrName>r</p:attrName>
                                        </p:attrNameLst>
                                      </p:cBhvr>
                                    </p:animRot>
                                    <p:animRot by="-240000">
                                      <p:cBhvr>
                                        <p:cTn id="7" dur="200" fill="hold">
                                          <p:stCondLst>
                                            <p:cond delay="200"/>
                                          </p:stCondLst>
                                        </p:cTn>
                                        <p:tgtEl>
                                          <p:spTgt spid="28"/>
                                        </p:tgtEl>
                                        <p:attrNameLst>
                                          <p:attrName>r</p:attrName>
                                        </p:attrNameLst>
                                      </p:cBhvr>
                                    </p:animRot>
                                    <p:animRot by="240000">
                                      <p:cBhvr>
                                        <p:cTn id="8" dur="200" fill="hold">
                                          <p:stCondLst>
                                            <p:cond delay="400"/>
                                          </p:stCondLst>
                                        </p:cTn>
                                        <p:tgtEl>
                                          <p:spTgt spid="28"/>
                                        </p:tgtEl>
                                        <p:attrNameLst>
                                          <p:attrName>r</p:attrName>
                                        </p:attrNameLst>
                                      </p:cBhvr>
                                    </p:animRot>
                                    <p:animRot by="-240000">
                                      <p:cBhvr>
                                        <p:cTn id="9" dur="200" fill="hold">
                                          <p:stCondLst>
                                            <p:cond delay="600"/>
                                          </p:stCondLst>
                                        </p:cTn>
                                        <p:tgtEl>
                                          <p:spTgt spid="28"/>
                                        </p:tgtEl>
                                        <p:attrNameLst>
                                          <p:attrName>r</p:attrName>
                                        </p:attrNameLst>
                                      </p:cBhvr>
                                    </p:animRot>
                                    <p:animRot by="120000">
                                      <p:cBhvr>
                                        <p:cTn id="10" dur="200" fill="hold">
                                          <p:stCondLst>
                                            <p:cond delay="800"/>
                                          </p:stCondLst>
                                        </p:cTn>
                                        <p:tgtEl>
                                          <p:spTgt spid="28"/>
                                        </p:tgtEl>
                                        <p:attrNameLst>
                                          <p:attrName>r</p:attrName>
                                        </p:attrNameLst>
                                      </p:cBhvr>
                                    </p:animRot>
                                  </p:childTnLst>
                                </p:cTn>
                              </p:par>
                              <p:par>
                                <p:cTn id="11" presetID="32" presetClass="emph" presetSubtype="0" fill="hold" grpId="0" nodeType="withEffect">
                                  <p:stCondLst>
                                    <p:cond delay="0"/>
                                  </p:stCondLst>
                                  <p:childTnLst>
                                    <p:animRot by="120000">
                                      <p:cBhvr>
                                        <p:cTn id="12" dur="100" fill="hold">
                                          <p:stCondLst>
                                            <p:cond delay="0"/>
                                          </p:stCondLst>
                                        </p:cTn>
                                        <p:tgtEl>
                                          <p:spTgt spid="29"/>
                                        </p:tgtEl>
                                        <p:attrNameLst>
                                          <p:attrName>r</p:attrName>
                                        </p:attrNameLst>
                                      </p:cBhvr>
                                    </p:animRot>
                                    <p:animRot by="-240000">
                                      <p:cBhvr>
                                        <p:cTn id="13" dur="200" fill="hold">
                                          <p:stCondLst>
                                            <p:cond delay="200"/>
                                          </p:stCondLst>
                                        </p:cTn>
                                        <p:tgtEl>
                                          <p:spTgt spid="29"/>
                                        </p:tgtEl>
                                        <p:attrNameLst>
                                          <p:attrName>r</p:attrName>
                                        </p:attrNameLst>
                                      </p:cBhvr>
                                    </p:animRot>
                                    <p:animRot by="240000">
                                      <p:cBhvr>
                                        <p:cTn id="14" dur="200" fill="hold">
                                          <p:stCondLst>
                                            <p:cond delay="400"/>
                                          </p:stCondLst>
                                        </p:cTn>
                                        <p:tgtEl>
                                          <p:spTgt spid="29"/>
                                        </p:tgtEl>
                                        <p:attrNameLst>
                                          <p:attrName>r</p:attrName>
                                        </p:attrNameLst>
                                      </p:cBhvr>
                                    </p:animRot>
                                    <p:animRot by="-240000">
                                      <p:cBhvr>
                                        <p:cTn id="15" dur="200" fill="hold">
                                          <p:stCondLst>
                                            <p:cond delay="600"/>
                                          </p:stCondLst>
                                        </p:cTn>
                                        <p:tgtEl>
                                          <p:spTgt spid="29"/>
                                        </p:tgtEl>
                                        <p:attrNameLst>
                                          <p:attrName>r</p:attrName>
                                        </p:attrNameLst>
                                      </p:cBhvr>
                                    </p:animRot>
                                    <p:animRot by="120000">
                                      <p:cBhvr>
                                        <p:cTn id="16" dur="200" fill="hold">
                                          <p:stCondLst>
                                            <p:cond delay="800"/>
                                          </p:stCondLst>
                                        </p:cTn>
                                        <p:tgtEl>
                                          <p:spTgt spid="29"/>
                                        </p:tgtEl>
                                        <p:attrNameLst>
                                          <p:attrName>r</p:attrName>
                                        </p:attrNameLst>
                                      </p:cBhvr>
                                    </p:animRot>
                                  </p:childTnLst>
                                </p:cTn>
                              </p:par>
                              <p:par>
                                <p:cTn id="17" presetID="32" presetClass="emph" presetSubtype="0" fill="hold" grpId="0" nodeType="withEffect">
                                  <p:stCondLst>
                                    <p:cond delay="0"/>
                                  </p:stCondLst>
                                  <p:childTnLst>
                                    <p:animRot by="120000">
                                      <p:cBhvr>
                                        <p:cTn id="18" dur="100" fill="hold">
                                          <p:stCondLst>
                                            <p:cond delay="0"/>
                                          </p:stCondLst>
                                        </p:cTn>
                                        <p:tgtEl>
                                          <p:spTgt spid="30"/>
                                        </p:tgtEl>
                                        <p:attrNameLst>
                                          <p:attrName>r</p:attrName>
                                        </p:attrNameLst>
                                      </p:cBhvr>
                                    </p:animRot>
                                    <p:animRot by="-240000">
                                      <p:cBhvr>
                                        <p:cTn id="19" dur="200" fill="hold">
                                          <p:stCondLst>
                                            <p:cond delay="200"/>
                                          </p:stCondLst>
                                        </p:cTn>
                                        <p:tgtEl>
                                          <p:spTgt spid="30"/>
                                        </p:tgtEl>
                                        <p:attrNameLst>
                                          <p:attrName>r</p:attrName>
                                        </p:attrNameLst>
                                      </p:cBhvr>
                                    </p:animRot>
                                    <p:animRot by="240000">
                                      <p:cBhvr>
                                        <p:cTn id="20" dur="200" fill="hold">
                                          <p:stCondLst>
                                            <p:cond delay="400"/>
                                          </p:stCondLst>
                                        </p:cTn>
                                        <p:tgtEl>
                                          <p:spTgt spid="30"/>
                                        </p:tgtEl>
                                        <p:attrNameLst>
                                          <p:attrName>r</p:attrName>
                                        </p:attrNameLst>
                                      </p:cBhvr>
                                    </p:animRot>
                                    <p:animRot by="-240000">
                                      <p:cBhvr>
                                        <p:cTn id="21" dur="200" fill="hold">
                                          <p:stCondLst>
                                            <p:cond delay="600"/>
                                          </p:stCondLst>
                                        </p:cTn>
                                        <p:tgtEl>
                                          <p:spTgt spid="30"/>
                                        </p:tgtEl>
                                        <p:attrNameLst>
                                          <p:attrName>r</p:attrName>
                                        </p:attrNameLst>
                                      </p:cBhvr>
                                    </p:animRot>
                                    <p:animRot by="120000">
                                      <p:cBhvr>
                                        <p:cTn id="22" dur="200" fill="hold">
                                          <p:stCondLst>
                                            <p:cond delay="800"/>
                                          </p:stCondLst>
                                        </p:cTn>
                                        <p:tgtEl>
                                          <p:spTgt spid="30"/>
                                        </p:tgtEl>
                                        <p:attrNameLst>
                                          <p:attrName>r</p:attrName>
                                        </p:attrNameLst>
                                      </p:cBhvr>
                                    </p:animRot>
                                  </p:childTnLst>
                                </p:cTn>
                              </p:par>
                              <p:par>
                                <p:cTn id="23" presetID="32" presetClass="emph" presetSubtype="0" fill="hold" grpId="0" nodeType="withEffect">
                                  <p:stCondLst>
                                    <p:cond delay="0"/>
                                  </p:stCondLst>
                                  <p:childTnLst>
                                    <p:animRot by="120000">
                                      <p:cBhvr>
                                        <p:cTn id="24" dur="100" fill="hold">
                                          <p:stCondLst>
                                            <p:cond delay="0"/>
                                          </p:stCondLst>
                                        </p:cTn>
                                        <p:tgtEl>
                                          <p:spTgt spid="31"/>
                                        </p:tgtEl>
                                        <p:attrNameLst>
                                          <p:attrName>r</p:attrName>
                                        </p:attrNameLst>
                                      </p:cBhvr>
                                    </p:animRot>
                                    <p:animRot by="-240000">
                                      <p:cBhvr>
                                        <p:cTn id="25" dur="200" fill="hold">
                                          <p:stCondLst>
                                            <p:cond delay="200"/>
                                          </p:stCondLst>
                                        </p:cTn>
                                        <p:tgtEl>
                                          <p:spTgt spid="31"/>
                                        </p:tgtEl>
                                        <p:attrNameLst>
                                          <p:attrName>r</p:attrName>
                                        </p:attrNameLst>
                                      </p:cBhvr>
                                    </p:animRot>
                                    <p:animRot by="240000">
                                      <p:cBhvr>
                                        <p:cTn id="26" dur="200" fill="hold">
                                          <p:stCondLst>
                                            <p:cond delay="400"/>
                                          </p:stCondLst>
                                        </p:cTn>
                                        <p:tgtEl>
                                          <p:spTgt spid="31"/>
                                        </p:tgtEl>
                                        <p:attrNameLst>
                                          <p:attrName>r</p:attrName>
                                        </p:attrNameLst>
                                      </p:cBhvr>
                                    </p:animRot>
                                    <p:animRot by="-240000">
                                      <p:cBhvr>
                                        <p:cTn id="27" dur="200" fill="hold">
                                          <p:stCondLst>
                                            <p:cond delay="600"/>
                                          </p:stCondLst>
                                        </p:cTn>
                                        <p:tgtEl>
                                          <p:spTgt spid="31"/>
                                        </p:tgtEl>
                                        <p:attrNameLst>
                                          <p:attrName>r</p:attrName>
                                        </p:attrNameLst>
                                      </p:cBhvr>
                                    </p:animRot>
                                    <p:animRot by="120000">
                                      <p:cBhvr>
                                        <p:cTn id="28" dur="200" fill="hold">
                                          <p:stCondLst>
                                            <p:cond delay="800"/>
                                          </p:stCondLst>
                                        </p:cTn>
                                        <p:tgtEl>
                                          <p:spTgt spid="31"/>
                                        </p:tgtEl>
                                        <p:attrNameLst>
                                          <p:attrName>r</p:attrName>
                                        </p:attrNameLst>
                                      </p:cBhvr>
                                    </p:animRot>
                                  </p:childTnLst>
                                </p:cTn>
                              </p:par>
                              <p:par>
                                <p:cTn id="29" presetID="22" presetClass="entr" presetSubtype="8"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500"/>
                                        <p:tgtEl>
                                          <p:spTgt spid="32"/>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childTnLst>
                          </p:cTn>
                        </p:par>
                        <p:par>
                          <p:cTn id="39" fill="hold">
                            <p:stCondLst>
                              <p:cond delay="1500"/>
                            </p:stCondLst>
                            <p:childTnLst>
                              <p:par>
                                <p:cTn id="40" presetID="2" presetClass="entr" presetSubtype="8"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ppt_x</p:attrName>
                                        </p:attrNameLst>
                                      </p:cBhvr>
                                      <p:tavLst>
                                        <p:tav tm="0">
                                          <p:val>
                                            <p:strVal val="0-#ppt_w/2"/>
                                          </p:val>
                                        </p:tav>
                                        <p:tav tm="100000">
                                          <p:val>
                                            <p:strVal val="#ppt_x"/>
                                          </p:val>
                                        </p:tav>
                                      </p:tavLst>
                                    </p:anim>
                                    <p:anim calcmode="lin" valueType="num">
                                      <p:cBhvr>
                                        <p:cTn id="4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autoUpdateAnimBg="0"/>
      <p:bldP spid="28" grpId="0" bldLvl="0" animBg="1"/>
      <p:bldP spid="29" grpId="0" bldLvl="0" animBg="1"/>
      <p:bldP spid="30" grpId="0" bldLvl="0" animBg="1"/>
      <p:bldP spid="31" grpId="0" bldLvl="0" animBg="1"/>
      <p:bldP spid="35" grpId="0"/>
      <p:bldP spid="3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4822006" y="2043279"/>
            <a:ext cx="2051078" cy="2051189"/>
          </a:xfrm>
          <a:prstGeom prst="ellipse">
            <a:avLst/>
          </a:prstGeom>
          <a:gradFill>
            <a:gsLst>
              <a:gs pos="34000">
                <a:schemeClr val="bg1"/>
              </a:gs>
              <a:gs pos="96000">
                <a:srgbClr val="DBDBDD"/>
              </a:gs>
            </a:gsLst>
            <a:path path="circle">
              <a:fillToRect l="100000" t="100000"/>
            </a:path>
          </a:gradFill>
          <a:ln w="38100">
            <a:solidFill>
              <a:schemeClr val="bg1"/>
            </a:solidFill>
          </a:ln>
          <a:effectLst>
            <a:outerShdw blurRad="254000" dist="139700" dir="7200000" sx="92000" sy="92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dirty="0"/>
          </a:p>
        </p:txBody>
      </p:sp>
      <p:sp>
        <p:nvSpPr>
          <p:cNvPr id="10" name="椭圆 9"/>
          <p:cNvSpPr/>
          <p:nvPr/>
        </p:nvSpPr>
        <p:spPr>
          <a:xfrm>
            <a:off x="4968119" y="2189401"/>
            <a:ext cx="1758852" cy="1758945"/>
          </a:xfrm>
          <a:prstGeom prst="ellipse">
            <a:avLst/>
          </a:prstGeom>
          <a:solidFill>
            <a:srgbClr val="3B68A1"/>
          </a:solidFill>
          <a:ln w="19050">
            <a:noFill/>
          </a:ln>
          <a:effectLst>
            <a:outerShdw blurRad="254000" dist="88900" dir="7200000" sx="92000" sy="92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dirty="0"/>
          </a:p>
        </p:txBody>
      </p:sp>
      <p:sp>
        <p:nvSpPr>
          <p:cNvPr id="11" name="TextBox 10"/>
          <p:cNvSpPr txBox="1"/>
          <p:nvPr/>
        </p:nvSpPr>
        <p:spPr>
          <a:xfrm>
            <a:off x="5356970" y="2530140"/>
            <a:ext cx="1132947" cy="1077214"/>
          </a:xfrm>
          <a:prstGeom prst="rect">
            <a:avLst/>
          </a:prstGeom>
          <a:noFill/>
        </p:spPr>
        <p:txBody>
          <a:bodyPr wrap="square" lIns="91437" tIns="45718" rIns="91437" bIns="45718"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科研创新</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2" name="Freeform 8"/>
          <p:cNvSpPr/>
          <p:nvPr/>
        </p:nvSpPr>
        <p:spPr bwMode="auto">
          <a:xfrm>
            <a:off x="7083524" y="2530142"/>
            <a:ext cx="987597" cy="987654"/>
          </a:xfrm>
          <a:custGeom>
            <a:avLst/>
            <a:gdLst>
              <a:gd name="T0" fmla="*/ 691 w 1112"/>
              <a:gd name="T1" fmla="*/ 75 h 1112"/>
              <a:gd name="T2" fmla="*/ 1037 w 1112"/>
              <a:gd name="T3" fmla="*/ 691 h 1112"/>
              <a:gd name="T4" fmla="*/ 421 w 1112"/>
              <a:gd name="T5" fmla="*/ 1038 h 1112"/>
              <a:gd name="T6" fmla="*/ 74 w 1112"/>
              <a:gd name="T7" fmla="*/ 421 h 1112"/>
              <a:gd name="T8" fmla="*/ 691 w 1112"/>
              <a:gd name="T9" fmla="*/ 75 h 1112"/>
            </a:gdLst>
            <a:ahLst/>
            <a:cxnLst>
              <a:cxn ang="0">
                <a:pos x="T0" y="T1"/>
              </a:cxn>
              <a:cxn ang="0">
                <a:pos x="T2" y="T3"/>
              </a:cxn>
              <a:cxn ang="0">
                <a:pos x="T4" y="T5"/>
              </a:cxn>
              <a:cxn ang="0">
                <a:pos x="T6" y="T7"/>
              </a:cxn>
              <a:cxn ang="0">
                <a:pos x="T8" y="T9"/>
              </a:cxn>
            </a:cxnLst>
            <a:rect l="0" t="0" r="r" b="b"/>
            <a:pathLst>
              <a:path w="1112" h="1112">
                <a:moveTo>
                  <a:pt x="691" y="75"/>
                </a:moveTo>
                <a:cubicBezTo>
                  <a:pt x="956" y="149"/>
                  <a:pt x="1112" y="425"/>
                  <a:pt x="1037" y="691"/>
                </a:cubicBezTo>
                <a:cubicBezTo>
                  <a:pt x="963" y="957"/>
                  <a:pt x="687" y="1112"/>
                  <a:pt x="421" y="1038"/>
                </a:cubicBezTo>
                <a:cubicBezTo>
                  <a:pt x="155" y="963"/>
                  <a:pt x="0" y="687"/>
                  <a:pt x="74" y="421"/>
                </a:cubicBezTo>
                <a:cubicBezTo>
                  <a:pt x="149" y="156"/>
                  <a:pt x="425" y="0"/>
                  <a:pt x="691" y="75"/>
                </a:cubicBezTo>
                <a:close/>
              </a:path>
            </a:pathLst>
          </a:custGeom>
          <a:solidFill>
            <a:srgbClr val="F79E5A"/>
          </a:solidFill>
          <a:ln>
            <a:noFill/>
          </a:ln>
          <a:effectLst>
            <a:innerShdw blurRad="63500" dist="50800" dir="18900000">
              <a:prstClr val="black">
                <a:alpha val="50000"/>
              </a:prstClr>
            </a:innerShdw>
          </a:effectLst>
        </p:spPr>
        <p:txBody>
          <a:bodyPr vert="horz" wrap="square" lIns="91437" tIns="45718" rIns="91437" bIns="4571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7129262" y="2839257"/>
            <a:ext cx="941859" cy="369418"/>
          </a:xfrm>
          <a:prstGeom prst="rect">
            <a:avLst/>
          </a:prstGeom>
          <a:noFill/>
        </p:spPr>
        <p:txBody>
          <a:bodyPr wrap="square" lIns="91437" tIns="45718" rIns="91437" bIns="45718" rtlCol="0">
            <a:spAutoFit/>
          </a:bodyPr>
          <a:lstStyle/>
          <a:p>
            <a:pPr algn="ctr"/>
            <a:r>
              <a:rPr lang="zh-CN" altLang="en-US" b="1" dirty="0">
                <a:latin typeface="微软雅黑" panose="020B0503020204020204" pitchFamily="34" charset="-122"/>
                <a:ea typeface="微软雅黑" panose="020B0503020204020204" pitchFamily="34" charset="-122"/>
              </a:rPr>
              <a:t>巧开题</a:t>
            </a:r>
            <a:endParaRPr lang="zh-CN" altLang="en-US" b="1" dirty="0">
              <a:latin typeface="微软雅黑" panose="020B0503020204020204" pitchFamily="34" charset="-122"/>
              <a:ea typeface="微软雅黑" panose="020B0503020204020204" pitchFamily="34" charset="-122"/>
            </a:endParaRPr>
          </a:p>
        </p:txBody>
      </p:sp>
      <p:sp>
        <p:nvSpPr>
          <p:cNvPr id="14" name="Freeform 9"/>
          <p:cNvSpPr/>
          <p:nvPr/>
        </p:nvSpPr>
        <p:spPr bwMode="auto">
          <a:xfrm>
            <a:off x="6698270" y="3854931"/>
            <a:ext cx="976483" cy="978126"/>
          </a:xfrm>
          <a:custGeom>
            <a:avLst/>
            <a:gdLst>
              <a:gd name="T0" fmla="*/ 908 w 1101"/>
              <a:gd name="T1" fmla="*/ 201 h 1101"/>
              <a:gd name="T2" fmla="*/ 900 w 1101"/>
              <a:gd name="T3" fmla="*/ 908 h 1101"/>
              <a:gd name="T4" fmla="*/ 193 w 1101"/>
              <a:gd name="T5" fmla="*/ 900 h 1101"/>
              <a:gd name="T6" fmla="*/ 201 w 1101"/>
              <a:gd name="T7" fmla="*/ 193 h 1101"/>
              <a:gd name="T8" fmla="*/ 908 w 1101"/>
              <a:gd name="T9" fmla="*/ 201 h 1101"/>
            </a:gdLst>
            <a:ahLst/>
            <a:cxnLst>
              <a:cxn ang="0">
                <a:pos x="T0" y="T1"/>
              </a:cxn>
              <a:cxn ang="0">
                <a:pos x="T2" y="T3"/>
              </a:cxn>
              <a:cxn ang="0">
                <a:pos x="T4" y="T5"/>
              </a:cxn>
              <a:cxn ang="0">
                <a:pos x="T6" y="T7"/>
              </a:cxn>
              <a:cxn ang="0">
                <a:pos x="T8" y="T9"/>
              </a:cxn>
            </a:cxnLst>
            <a:rect l="0" t="0" r="r" b="b"/>
            <a:pathLst>
              <a:path w="1101" h="1101">
                <a:moveTo>
                  <a:pt x="908" y="201"/>
                </a:moveTo>
                <a:cubicBezTo>
                  <a:pt x="1101" y="398"/>
                  <a:pt x="1097" y="715"/>
                  <a:pt x="900" y="908"/>
                </a:cubicBezTo>
                <a:cubicBezTo>
                  <a:pt x="703" y="1101"/>
                  <a:pt x="386" y="1098"/>
                  <a:pt x="193" y="900"/>
                </a:cubicBezTo>
                <a:cubicBezTo>
                  <a:pt x="0" y="703"/>
                  <a:pt x="3" y="386"/>
                  <a:pt x="201" y="193"/>
                </a:cubicBezTo>
                <a:cubicBezTo>
                  <a:pt x="398" y="0"/>
                  <a:pt x="715" y="4"/>
                  <a:pt x="908" y="201"/>
                </a:cubicBezTo>
                <a:close/>
              </a:path>
            </a:pathLst>
          </a:custGeom>
          <a:solidFill>
            <a:srgbClr val="4DCEB8"/>
          </a:solidFill>
          <a:ln>
            <a:noFill/>
          </a:ln>
          <a:effectLst>
            <a:innerShdw blurRad="63500" dist="50800" dir="18900000">
              <a:prstClr val="black">
                <a:alpha val="50000"/>
              </a:prstClr>
            </a:innerShdw>
          </a:effectLst>
        </p:spPr>
        <p:txBody>
          <a:bodyPr vert="horz" wrap="square" lIns="91437" tIns="45718" rIns="91437" bIns="4571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6746031" y="4159285"/>
            <a:ext cx="911127" cy="369418"/>
          </a:xfrm>
          <a:prstGeom prst="rect">
            <a:avLst/>
          </a:prstGeom>
          <a:noFill/>
        </p:spPr>
        <p:txBody>
          <a:bodyPr wrap="square" lIns="91437" tIns="45718" rIns="91437" bIns="45718" rtlCol="0">
            <a:spAutoFit/>
          </a:bodyPr>
          <a:lstStyle/>
          <a:p>
            <a:pPr algn="ctr"/>
            <a:r>
              <a:rPr lang="zh-CN" altLang="en-US" b="1" dirty="0">
                <a:latin typeface="微软雅黑" panose="020B0503020204020204" pitchFamily="34" charset="-122"/>
                <a:ea typeface="微软雅黑" panose="020B0503020204020204" pitchFamily="34" charset="-122"/>
              </a:rPr>
              <a:t>记笔记</a:t>
            </a:r>
            <a:endParaRPr lang="zh-CN" altLang="en-US" b="1" dirty="0">
              <a:latin typeface="微软雅黑" panose="020B0503020204020204" pitchFamily="34" charset="-122"/>
              <a:ea typeface="微软雅黑" panose="020B0503020204020204" pitchFamily="34" charset="-122"/>
            </a:endParaRPr>
          </a:p>
        </p:txBody>
      </p:sp>
      <p:sp>
        <p:nvSpPr>
          <p:cNvPr id="16" name="Freeform 10"/>
          <p:cNvSpPr/>
          <p:nvPr/>
        </p:nvSpPr>
        <p:spPr bwMode="auto">
          <a:xfrm>
            <a:off x="5356924" y="4472605"/>
            <a:ext cx="981246" cy="981302"/>
          </a:xfrm>
          <a:custGeom>
            <a:avLst/>
            <a:gdLst>
              <a:gd name="T0" fmla="*/ 1037 w 1105"/>
              <a:gd name="T1" fmla="*/ 429 h 1106"/>
              <a:gd name="T2" fmla="*/ 676 w 1105"/>
              <a:gd name="T3" fmla="*/ 1037 h 1106"/>
              <a:gd name="T4" fmla="*/ 68 w 1105"/>
              <a:gd name="T5" fmla="*/ 677 h 1106"/>
              <a:gd name="T6" fmla="*/ 428 w 1105"/>
              <a:gd name="T7" fmla="*/ 68 h 1106"/>
              <a:gd name="T8" fmla="*/ 1037 w 1105"/>
              <a:gd name="T9" fmla="*/ 429 h 1106"/>
            </a:gdLst>
            <a:ahLst/>
            <a:cxnLst>
              <a:cxn ang="0">
                <a:pos x="T0" y="T1"/>
              </a:cxn>
              <a:cxn ang="0">
                <a:pos x="T2" y="T3"/>
              </a:cxn>
              <a:cxn ang="0">
                <a:pos x="T4" y="T5"/>
              </a:cxn>
              <a:cxn ang="0">
                <a:pos x="T6" y="T7"/>
              </a:cxn>
              <a:cxn ang="0">
                <a:pos x="T8" y="T9"/>
              </a:cxn>
            </a:cxnLst>
            <a:rect l="0" t="0" r="r" b="b"/>
            <a:pathLst>
              <a:path w="1105" h="1106">
                <a:moveTo>
                  <a:pt x="1037" y="429"/>
                </a:moveTo>
                <a:cubicBezTo>
                  <a:pt x="1105" y="696"/>
                  <a:pt x="944" y="969"/>
                  <a:pt x="676" y="1037"/>
                </a:cubicBezTo>
                <a:cubicBezTo>
                  <a:pt x="409" y="1106"/>
                  <a:pt x="137" y="944"/>
                  <a:pt x="68" y="677"/>
                </a:cubicBezTo>
                <a:cubicBezTo>
                  <a:pt x="0" y="409"/>
                  <a:pt x="161" y="137"/>
                  <a:pt x="428" y="68"/>
                </a:cubicBezTo>
                <a:cubicBezTo>
                  <a:pt x="696" y="0"/>
                  <a:pt x="968" y="161"/>
                  <a:pt x="1037" y="429"/>
                </a:cubicBezTo>
                <a:close/>
              </a:path>
            </a:pathLst>
          </a:custGeom>
          <a:solidFill>
            <a:srgbClr val="B95F95"/>
          </a:solidFill>
          <a:ln>
            <a:noFill/>
          </a:ln>
          <a:effectLst>
            <a:innerShdw blurRad="63500" dist="50800" dir="18900000">
              <a:prstClr val="black">
                <a:alpha val="50000"/>
              </a:prstClr>
            </a:innerShdw>
          </a:effectLst>
        </p:spPr>
        <p:txBody>
          <a:bodyPr vert="horz" wrap="square" lIns="91437" tIns="45718" rIns="91437" bIns="4571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5404047" y="4778544"/>
            <a:ext cx="886997" cy="369418"/>
          </a:xfrm>
          <a:prstGeom prst="rect">
            <a:avLst/>
          </a:prstGeom>
          <a:noFill/>
        </p:spPr>
        <p:txBody>
          <a:bodyPr wrap="square" lIns="91437" tIns="45718" rIns="91437" bIns="45718" rtlCol="0">
            <a:spAutoFit/>
          </a:bodyPr>
          <a:lstStyle/>
          <a:p>
            <a:pPr algn="ctr"/>
            <a:r>
              <a:rPr lang="zh-CN" altLang="en-US" b="1" dirty="0">
                <a:latin typeface="微软雅黑" panose="020B0503020204020204" pitchFamily="34" charset="-122"/>
                <a:ea typeface="微软雅黑" panose="020B0503020204020204" pitchFamily="34" charset="-122"/>
              </a:rPr>
              <a:t>深研读</a:t>
            </a:r>
            <a:endParaRPr lang="zh-CN" altLang="en-US" b="1" dirty="0">
              <a:latin typeface="微软雅黑" panose="020B0503020204020204" pitchFamily="34" charset="-122"/>
              <a:ea typeface="微软雅黑" panose="020B0503020204020204" pitchFamily="34" charset="-122"/>
            </a:endParaRPr>
          </a:p>
        </p:txBody>
      </p:sp>
      <p:sp>
        <p:nvSpPr>
          <p:cNvPr id="19" name="Freeform 11"/>
          <p:cNvSpPr/>
          <p:nvPr/>
        </p:nvSpPr>
        <p:spPr bwMode="auto">
          <a:xfrm>
            <a:off x="4112148" y="3941545"/>
            <a:ext cx="987597" cy="986066"/>
          </a:xfrm>
          <a:custGeom>
            <a:avLst/>
            <a:gdLst>
              <a:gd name="T0" fmla="*/ 1037 w 1112"/>
              <a:gd name="T1" fmla="*/ 691 h 1112"/>
              <a:gd name="T2" fmla="*/ 421 w 1112"/>
              <a:gd name="T3" fmla="*/ 1038 h 1112"/>
              <a:gd name="T4" fmla="*/ 74 w 1112"/>
              <a:gd name="T5" fmla="*/ 422 h 1112"/>
              <a:gd name="T6" fmla="*/ 691 w 1112"/>
              <a:gd name="T7" fmla="*/ 75 h 1112"/>
              <a:gd name="T8" fmla="*/ 1037 w 1112"/>
              <a:gd name="T9" fmla="*/ 691 h 1112"/>
            </a:gdLst>
            <a:ahLst/>
            <a:cxnLst>
              <a:cxn ang="0">
                <a:pos x="T0" y="T1"/>
              </a:cxn>
              <a:cxn ang="0">
                <a:pos x="T2" y="T3"/>
              </a:cxn>
              <a:cxn ang="0">
                <a:pos x="T4" y="T5"/>
              </a:cxn>
              <a:cxn ang="0">
                <a:pos x="T6" y="T7"/>
              </a:cxn>
              <a:cxn ang="0">
                <a:pos x="T8" y="T9"/>
              </a:cxn>
            </a:cxnLst>
            <a:rect l="0" t="0" r="r" b="b"/>
            <a:pathLst>
              <a:path w="1112" h="1112">
                <a:moveTo>
                  <a:pt x="1037" y="691"/>
                </a:moveTo>
                <a:cubicBezTo>
                  <a:pt x="963" y="957"/>
                  <a:pt x="687" y="1112"/>
                  <a:pt x="421" y="1038"/>
                </a:cubicBezTo>
                <a:cubicBezTo>
                  <a:pt x="155" y="964"/>
                  <a:pt x="0" y="688"/>
                  <a:pt x="74" y="422"/>
                </a:cubicBezTo>
                <a:cubicBezTo>
                  <a:pt x="149" y="156"/>
                  <a:pt x="425" y="0"/>
                  <a:pt x="691" y="75"/>
                </a:cubicBezTo>
                <a:cubicBezTo>
                  <a:pt x="956" y="149"/>
                  <a:pt x="1112" y="425"/>
                  <a:pt x="1037" y="691"/>
                </a:cubicBezTo>
                <a:close/>
              </a:path>
            </a:pathLst>
          </a:custGeom>
          <a:solidFill>
            <a:srgbClr val="4DCEB8"/>
          </a:solidFill>
          <a:ln>
            <a:noFill/>
          </a:ln>
          <a:effectLst>
            <a:innerShdw blurRad="63500" dist="50800" dir="18900000">
              <a:prstClr val="black">
                <a:alpha val="50000"/>
              </a:prstClr>
            </a:innerShdw>
          </a:effectLst>
        </p:spPr>
        <p:txBody>
          <a:bodyPr vert="horz" wrap="square" lIns="91437" tIns="45718" rIns="91437" bIns="4571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4103146" y="4234522"/>
            <a:ext cx="1023750" cy="369418"/>
          </a:xfrm>
          <a:prstGeom prst="rect">
            <a:avLst/>
          </a:prstGeom>
          <a:noFill/>
        </p:spPr>
        <p:txBody>
          <a:bodyPr wrap="square" lIns="91437" tIns="45718" rIns="91437" bIns="45718" rtlCol="0">
            <a:spAutoFit/>
          </a:bodyPr>
          <a:lstStyle/>
          <a:p>
            <a:pPr algn="ctr"/>
            <a:r>
              <a:rPr lang="zh-CN" altLang="en-US" b="1" dirty="0">
                <a:latin typeface="微软雅黑" panose="020B0503020204020204" pitchFamily="34" charset="-122"/>
                <a:ea typeface="微软雅黑" panose="020B0503020204020204" pitchFamily="34" charset="-122"/>
              </a:rPr>
              <a:t>理脉络</a:t>
            </a:r>
            <a:endParaRPr lang="zh-CN" altLang="en-US" b="1" dirty="0">
              <a:latin typeface="微软雅黑" panose="020B0503020204020204" pitchFamily="34" charset="-122"/>
              <a:ea typeface="微软雅黑" panose="020B0503020204020204" pitchFamily="34" charset="-122"/>
            </a:endParaRPr>
          </a:p>
        </p:txBody>
      </p:sp>
      <p:sp>
        <p:nvSpPr>
          <p:cNvPr id="21" name="Freeform 12"/>
          <p:cNvSpPr/>
          <p:nvPr/>
        </p:nvSpPr>
        <p:spPr bwMode="auto">
          <a:xfrm>
            <a:off x="3627874" y="2633845"/>
            <a:ext cx="978070" cy="978126"/>
          </a:xfrm>
          <a:custGeom>
            <a:avLst/>
            <a:gdLst>
              <a:gd name="T0" fmla="*/ 900 w 1101"/>
              <a:gd name="T1" fmla="*/ 908 h 1102"/>
              <a:gd name="T2" fmla="*/ 193 w 1101"/>
              <a:gd name="T3" fmla="*/ 901 h 1102"/>
              <a:gd name="T4" fmla="*/ 201 w 1101"/>
              <a:gd name="T5" fmla="*/ 193 h 1102"/>
              <a:gd name="T6" fmla="*/ 908 w 1101"/>
              <a:gd name="T7" fmla="*/ 201 h 1102"/>
              <a:gd name="T8" fmla="*/ 900 w 1101"/>
              <a:gd name="T9" fmla="*/ 908 h 1102"/>
            </a:gdLst>
            <a:ahLst/>
            <a:cxnLst>
              <a:cxn ang="0">
                <a:pos x="T0" y="T1"/>
              </a:cxn>
              <a:cxn ang="0">
                <a:pos x="T2" y="T3"/>
              </a:cxn>
              <a:cxn ang="0">
                <a:pos x="T4" y="T5"/>
              </a:cxn>
              <a:cxn ang="0">
                <a:pos x="T6" y="T7"/>
              </a:cxn>
              <a:cxn ang="0">
                <a:pos x="T8" y="T9"/>
              </a:cxn>
            </a:cxnLst>
            <a:rect l="0" t="0" r="r" b="b"/>
            <a:pathLst>
              <a:path w="1101" h="1102">
                <a:moveTo>
                  <a:pt x="900" y="908"/>
                </a:moveTo>
                <a:cubicBezTo>
                  <a:pt x="702" y="1102"/>
                  <a:pt x="386" y="1098"/>
                  <a:pt x="193" y="901"/>
                </a:cubicBezTo>
                <a:cubicBezTo>
                  <a:pt x="0" y="703"/>
                  <a:pt x="3" y="387"/>
                  <a:pt x="201" y="193"/>
                </a:cubicBezTo>
                <a:cubicBezTo>
                  <a:pt x="398" y="0"/>
                  <a:pt x="715" y="4"/>
                  <a:pt x="908" y="201"/>
                </a:cubicBezTo>
                <a:cubicBezTo>
                  <a:pt x="1101" y="399"/>
                  <a:pt x="1097" y="715"/>
                  <a:pt x="900" y="908"/>
                </a:cubicBezTo>
                <a:close/>
              </a:path>
            </a:pathLst>
          </a:custGeom>
          <a:solidFill>
            <a:srgbClr val="F79E5A"/>
          </a:solidFill>
          <a:ln>
            <a:noFill/>
          </a:ln>
          <a:effectLst>
            <a:innerShdw blurRad="63500" dist="50800" dir="18900000">
              <a:prstClr val="black">
                <a:alpha val="50000"/>
              </a:prstClr>
            </a:innerShdw>
          </a:effectLst>
        </p:spPr>
        <p:txBody>
          <a:bodyPr vert="horz" wrap="square" lIns="91437" tIns="45718" rIns="91437" bIns="4571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683220" y="2938199"/>
            <a:ext cx="875357" cy="369418"/>
          </a:xfrm>
          <a:prstGeom prst="rect">
            <a:avLst/>
          </a:prstGeom>
          <a:noFill/>
        </p:spPr>
        <p:txBody>
          <a:bodyPr wrap="square" lIns="91437" tIns="45718" rIns="91437" bIns="45718" rtlCol="0">
            <a:spAutoFit/>
          </a:bodyPr>
          <a:lstStyle/>
          <a:p>
            <a:pPr algn="ctr"/>
            <a:r>
              <a:rPr lang="zh-CN" altLang="en-US" b="1" dirty="0">
                <a:latin typeface="微软雅黑" panose="020B0503020204020204" pitchFamily="34" charset="-122"/>
                <a:ea typeface="微软雅黑" panose="020B0503020204020204" pitchFamily="34" charset="-122"/>
              </a:rPr>
              <a:t>查文献</a:t>
            </a:r>
            <a:endParaRPr lang="zh-CN" altLang="en-US" b="1" dirty="0">
              <a:latin typeface="微软雅黑" panose="020B0503020204020204" pitchFamily="34" charset="-122"/>
              <a:ea typeface="微软雅黑" panose="020B0503020204020204" pitchFamily="34" charset="-122"/>
            </a:endParaRPr>
          </a:p>
        </p:txBody>
      </p:sp>
      <p:sp>
        <p:nvSpPr>
          <p:cNvPr id="25"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26"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7"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8"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9"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0" name="组合 29"/>
          <p:cNvGrpSpPr/>
          <p:nvPr/>
        </p:nvGrpSpPr>
        <p:grpSpPr>
          <a:xfrm>
            <a:off x="895445" y="142664"/>
            <a:ext cx="3840912" cy="808757"/>
            <a:chOff x="903371" y="249943"/>
            <a:chExt cx="2831223" cy="679699"/>
          </a:xfrm>
        </p:grpSpPr>
        <p:sp>
          <p:nvSpPr>
            <p:cNvPr id="31" name="任意多边形 30"/>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32" name="任意多边形 31"/>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33" name="标题 1"/>
          <p:cNvSpPr txBox="1"/>
          <p:nvPr/>
        </p:nvSpPr>
        <p:spPr>
          <a:xfrm>
            <a:off x="2026491" y="329845"/>
            <a:ext cx="7095588" cy="795095"/>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rgbClr val="3B68A1"/>
                </a:solidFill>
                <a:latin typeface="微软雅黑" panose="020B0503020204020204" pitchFamily="34" charset="-122"/>
                <a:ea typeface="微软雅黑" panose="020B0503020204020204" pitchFamily="34" charset="-122"/>
              </a:rPr>
              <a:t>本章小结</a:t>
            </a:r>
            <a:endParaRPr lang="zh-CN" altLang="en-US" sz="2800" b="1" dirty="0">
              <a:solidFill>
                <a:srgbClr val="3B68A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1000">
        <p:fad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26"/>
                                        </p:tgtEl>
                                        <p:attrNameLst>
                                          <p:attrName>r</p:attrName>
                                        </p:attrNameLst>
                                      </p:cBhvr>
                                    </p:animRot>
                                    <p:animRot by="-240000">
                                      <p:cBhvr>
                                        <p:cTn id="7" dur="200" fill="hold">
                                          <p:stCondLst>
                                            <p:cond delay="200"/>
                                          </p:stCondLst>
                                        </p:cTn>
                                        <p:tgtEl>
                                          <p:spTgt spid="26"/>
                                        </p:tgtEl>
                                        <p:attrNameLst>
                                          <p:attrName>r</p:attrName>
                                        </p:attrNameLst>
                                      </p:cBhvr>
                                    </p:animRot>
                                    <p:animRot by="240000">
                                      <p:cBhvr>
                                        <p:cTn id="8" dur="200" fill="hold">
                                          <p:stCondLst>
                                            <p:cond delay="400"/>
                                          </p:stCondLst>
                                        </p:cTn>
                                        <p:tgtEl>
                                          <p:spTgt spid="26"/>
                                        </p:tgtEl>
                                        <p:attrNameLst>
                                          <p:attrName>r</p:attrName>
                                        </p:attrNameLst>
                                      </p:cBhvr>
                                    </p:animRot>
                                    <p:animRot by="-240000">
                                      <p:cBhvr>
                                        <p:cTn id="9" dur="200" fill="hold">
                                          <p:stCondLst>
                                            <p:cond delay="600"/>
                                          </p:stCondLst>
                                        </p:cTn>
                                        <p:tgtEl>
                                          <p:spTgt spid="26"/>
                                        </p:tgtEl>
                                        <p:attrNameLst>
                                          <p:attrName>r</p:attrName>
                                        </p:attrNameLst>
                                      </p:cBhvr>
                                    </p:animRot>
                                    <p:animRot by="120000">
                                      <p:cBhvr>
                                        <p:cTn id="10" dur="200" fill="hold">
                                          <p:stCondLst>
                                            <p:cond delay="800"/>
                                          </p:stCondLst>
                                        </p:cTn>
                                        <p:tgtEl>
                                          <p:spTgt spid="26"/>
                                        </p:tgtEl>
                                        <p:attrNameLst>
                                          <p:attrName>r</p:attrName>
                                        </p:attrNameLst>
                                      </p:cBhvr>
                                    </p:animRot>
                                  </p:childTnLst>
                                </p:cTn>
                              </p:par>
                              <p:par>
                                <p:cTn id="11" presetID="32" presetClass="emph" presetSubtype="0" fill="hold" grpId="0" nodeType="withEffect">
                                  <p:stCondLst>
                                    <p:cond delay="0"/>
                                  </p:stCondLst>
                                  <p:childTnLst>
                                    <p:animRot by="120000">
                                      <p:cBhvr>
                                        <p:cTn id="12" dur="100" fill="hold">
                                          <p:stCondLst>
                                            <p:cond delay="0"/>
                                          </p:stCondLst>
                                        </p:cTn>
                                        <p:tgtEl>
                                          <p:spTgt spid="27"/>
                                        </p:tgtEl>
                                        <p:attrNameLst>
                                          <p:attrName>r</p:attrName>
                                        </p:attrNameLst>
                                      </p:cBhvr>
                                    </p:animRot>
                                    <p:animRot by="-240000">
                                      <p:cBhvr>
                                        <p:cTn id="13" dur="200" fill="hold">
                                          <p:stCondLst>
                                            <p:cond delay="200"/>
                                          </p:stCondLst>
                                        </p:cTn>
                                        <p:tgtEl>
                                          <p:spTgt spid="27"/>
                                        </p:tgtEl>
                                        <p:attrNameLst>
                                          <p:attrName>r</p:attrName>
                                        </p:attrNameLst>
                                      </p:cBhvr>
                                    </p:animRot>
                                    <p:animRot by="240000">
                                      <p:cBhvr>
                                        <p:cTn id="14" dur="200" fill="hold">
                                          <p:stCondLst>
                                            <p:cond delay="400"/>
                                          </p:stCondLst>
                                        </p:cTn>
                                        <p:tgtEl>
                                          <p:spTgt spid="27"/>
                                        </p:tgtEl>
                                        <p:attrNameLst>
                                          <p:attrName>r</p:attrName>
                                        </p:attrNameLst>
                                      </p:cBhvr>
                                    </p:animRot>
                                    <p:animRot by="-240000">
                                      <p:cBhvr>
                                        <p:cTn id="15" dur="200" fill="hold">
                                          <p:stCondLst>
                                            <p:cond delay="600"/>
                                          </p:stCondLst>
                                        </p:cTn>
                                        <p:tgtEl>
                                          <p:spTgt spid="27"/>
                                        </p:tgtEl>
                                        <p:attrNameLst>
                                          <p:attrName>r</p:attrName>
                                        </p:attrNameLst>
                                      </p:cBhvr>
                                    </p:animRot>
                                    <p:animRot by="120000">
                                      <p:cBhvr>
                                        <p:cTn id="16" dur="200" fill="hold">
                                          <p:stCondLst>
                                            <p:cond delay="800"/>
                                          </p:stCondLst>
                                        </p:cTn>
                                        <p:tgtEl>
                                          <p:spTgt spid="27"/>
                                        </p:tgtEl>
                                        <p:attrNameLst>
                                          <p:attrName>r</p:attrName>
                                        </p:attrNameLst>
                                      </p:cBhvr>
                                    </p:animRot>
                                  </p:childTnLst>
                                </p:cTn>
                              </p:par>
                              <p:par>
                                <p:cTn id="17" presetID="32" presetClass="emph" presetSubtype="0" fill="hold" grpId="0" nodeType="withEffect">
                                  <p:stCondLst>
                                    <p:cond delay="0"/>
                                  </p:stCondLst>
                                  <p:childTnLst>
                                    <p:animRot by="120000">
                                      <p:cBhvr>
                                        <p:cTn id="18" dur="100" fill="hold">
                                          <p:stCondLst>
                                            <p:cond delay="0"/>
                                          </p:stCondLst>
                                        </p:cTn>
                                        <p:tgtEl>
                                          <p:spTgt spid="28"/>
                                        </p:tgtEl>
                                        <p:attrNameLst>
                                          <p:attrName>r</p:attrName>
                                        </p:attrNameLst>
                                      </p:cBhvr>
                                    </p:animRot>
                                    <p:animRot by="-240000">
                                      <p:cBhvr>
                                        <p:cTn id="19" dur="200" fill="hold">
                                          <p:stCondLst>
                                            <p:cond delay="200"/>
                                          </p:stCondLst>
                                        </p:cTn>
                                        <p:tgtEl>
                                          <p:spTgt spid="28"/>
                                        </p:tgtEl>
                                        <p:attrNameLst>
                                          <p:attrName>r</p:attrName>
                                        </p:attrNameLst>
                                      </p:cBhvr>
                                    </p:animRot>
                                    <p:animRot by="240000">
                                      <p:cBhvr>
                                        <p:cTn id="20" dur="200" fill="hold">
                                          <p:stCondLst>
                                            <p:cond delay="400"/>
                                          </p:stCondLst>
                                        </p:cTn>
                                        <p:tgtEl>
                                          <p:spTgt spid="28"/>
                                        </p:tgtEl>
                                        <p:attrNameLst>
                                          <p:attrName>r</p:attrName>
                                        </p:attrNameLst>
                                      </p:cBhvr>
                                    </p:animRot>
                                    <p:animRot by="-240000">
                                      <p:cBhvr>
                                        <p:cTn id="21" dur="200" fill="hold">
                                          <p:stCondLst>
                                            <p:cond delay="600"/>
                                          </p:stCondLst>
                                        </p:cTn>
                                        <p:tgtEl>
                                          <p:spTgt spid="28"/>
                                        </p:tgtEl>
                                        <p:attrNameLst>
                                          <p:attrName>r</p:attrName>
                                        </p:attrNameLst>
                                      </p:cBhvr>
                                    </p:animRot>
                                    <p:animRot by="120000">
                                      <p:cBhvr>
                                        <p:cTn id="22" dur="200" fill="hold">
                                          <p:stCondLst>
                                            <p:cond delay="800"/>
                                          </p:stCondLst>
                                        </p:cTn>
                                        <p:tgtEl>
                                          <p:spTgt spid="28"/>
                                        </p:tgtEl>
                                        <p:attrNameLst>
                                          <p:attrName>r</p:attrName>
                                        </p:attrNameLst>
                                      </p:cBhvr>
                                    </p:animRot>
                                  </p:childTnLst>
                                </p:cTn>
                              </p:par>
                              <p:par>
                                <p:cTn id="23" presetID="32" presetClass="emph" presetSubtype="0" fill="hold" grpId="0" nodeType="withEffect">
                                  <p:stCondLst>
                                    <p:cond delay="0"/>
                                  </p:stCondLst>
                                  <p:childTnLst>
                                    <p:animRot by="120000">
                                      <p:cBhvr>
                                        <p:cTn id="24" dur="100" fill="hold">
                                          <p:stCondLst>
                                            <p:cond delay="0"/>
                                          </p:stCondLst>
                                        </p:cTn>
                                        <p:tgtEl>
                                          <p:spTgt spid="29"/>
                                        </p:tgtEl>
                                        <p:attrNameLst>
                                          <p:attrName>r</p:attrName>
                                        </p:attrNameLst>
                                      </p:cBhvr>
                                    </p:animRot>
                                    <p:animRot by="-240000">
                                      <p:cBhvr>
                                        <p:cTn id="25" dur="200" fill="hold">
                                          <p:stCondLst>
                                            <p:cond delay="200"/>
                                          </p:stCondLst>
                                        </p:cTn>
                                        <p:tgtEl>
                                          <p:spTgt spid="29"/>
                                        </p:tgtEl>
                                        <p:attrNameLst>
                                          <p:attrName>r</p:attrName>
                                        </p:attrNameLst>
                                      </p:cBhvr>
                                    </p:animRot>
                                    <p:animRot by="240000">
                                      <p:cBhvr>
                                        <p:cTn id="26" dur="200" fill="hold">
                                          <p:stCondLst>
                                            <p:cond delay="400"/>
                                          </p:stCondLst>
                                        </p:cTn>
                                        <p:tgtEl>
                                          <p:spTgt spid="29"/>
                                        </p:tgtEl>
                                        <p:attrNameLst>
                                          <p:attrName>r</p:attrName>
                                        </p:attrNameLst>
                                      </p:cBhvr>
                                    </p:animRot>
                                    <p:animRot by="-240000">
                                      <p:cBhvr>
                                        <p:cTn id="27" dur="200" fill="hold">
                                          <p:stCondLst>
                                            <p:cond delay="600"/>
                                          </p:stCondLst>
                                        </p:cTn>
                                        <p:tgtEl>
                                          <p:spTgt spid="29"/>
                                        </p:tgtEl>
                                        <p:attrNameLst>
                                          <p:attrName>r</p:attrName>
                                        </p:attrNameLst>
                                      </p:cBhvr>
                                    </p:animRot>
                                    <p:animRot by="120000">
                                      <p:cBhvr>
                                        <p:cTn id="28" dur="200" fill="hold">
                                          <p:stCondLst>
                                            <p:cond delay="800"/>
                                          </p:stCondLst>
                                        </p:cTn>
                                        <p:tgtEl>
                                          <p:spTgt spid="29"/>
                                        </p:tgtEl>
                                        <p:attrNameLst>
                                          <p:attrName>r</p:attrName>
                                        </p:attrNameLst>
                                      </p:cBhvr>
                                    </p:animRot>
                                  </p:childTnLst>
                                </p:cTn>
                              </p:par>
                              <p:par>
                                <p:cTn id="29" presetID="22" presetClass="entr" presetSubtype="8"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500"/>
                                        <p:tgtEl>
                                          <p:spTgt spid="30"/>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par>
                          <p:cTn id="36" fill="hold">
                            <p:stCondLst>
                              <p:cond delay="1500"/>
                            </p:stCondLst>
                            <p:childTnLst>
                              <p:par>
                                <p:cTn id="37" presetID="2" presetClass="entr" presetSubtype="8"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ppt_x</p:attrName>
                                        </p:attrNameLst>
                                      </p:cBhvr>
                                      <p:tavLst>
                                        <p:tav tm="0">
                                          <p:val>
                                            <p:strVal val="0-#ppt_w/2"/>
                                          </p:val>
                                        </p:tav>
                                        <p:tav tm="100000">
                                          <p:val>
                                            <p:strVal val="#ppt_x"/>
                                          </p:val>
                                        </p:tav>
                                      </p:tavLst>
                                    </p:anim>
                                    <p:anim calcmode="lin" valueType="num">
                                      <p:cBhvr>
                                        <p:cTn id="40" dur="500" fill="hold"/>
                                        <p:tgtEl>
                                          <p:spTgt spid="25"/>
                                        </p:tgtEl>
                                        <p:attrNameLst>
                                          <p:attrName>ppt_y</p:attrName>
                                        </p:attrNameLst>
                                      </p:cBhvr>
                                      <p:tavLst>
                                        <p:tav tm="0">
                                          <p:val>
                                            <p:strVal val="#ppt_y"/>
                                          </p:val>
                                        </p:tav>
                                        <p:tav tm="100000">
                                          <p:val>
                                            <p:strVal val="#ppt_y"/>
                                          </p:val>
                                        </p:tav>
                                      </p:tavLst>
                                    </p:anim>
                                  </p:childTnLst>
                                </p:cTn>
                              </p:par>
                            </p:childTnLst>
                          </p:cTn>
                        </p:par>
                        <p:par>
                          <p:cTn id="41" fill="hold">
                            <p:stCondLst>
                              <p:cond delay="200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childTnLst>
                          </p:cTn>
                        </p:par>
                        <p:par>
                          <p:cTn id="45" fill="hold">
                            <p:stCondLst>
                              <p:cond delay="2500"/>
                            </p:stCondLst>
                            <p:childTnLst>
                              <p:par>
                                <p:cTn id="46" presetID="21" presetClass="entr" presetSubtype="1"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heel(1)">
                                      <p:cBhvr>
                                        <p:cTn id="48" dur="1250"/>
                                        <p:tgtEl>
                                          <p:spTgt spid="10"/>
                                        </p:tgtEl>
                                      </p:cBhvr>
                                    </p:animEffect>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par>
                          <p:cTn id="53" fill="hold">
                            <p:stCondLst>
                              <p:cond delay="4500"/>
                            </p:stCondLst>
                            <p:childTnLst>
                              <p:par>
                                <p:cTn id="54" presetID="53" presetClass="entr" presetSubtype="16"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animEffect transition="in" filter="fade">
                                      <p:cBhvr>
                                        <p:cTn id="58" dur="500"/>
                                        <p:tgtEl>
                                          <p:spTgt spid="21"/>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childTnLst>
                          </p:cTn>
                        </p:par>
                        <p:par>
                          <p:cTn id="63" fill="hold">
                            <p:stCondLst>
                              <p:cond delay="5500"/>
                            </p:stCondLst>
                            <p:childTnLst>
                              <p:par>
                                <p:cTn id="64" presetID="53" presetClass="entr" presetSubtype="16"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ppt_w</p:attrName>
                                        </p:attrNameLst>
                                      </p:cBhvr>
                                      <p:tavLst>
                                        <p:tav tm="0">
                                          <p:val>
                                            <p:fltVal val="0"/>
                                          </p:val>
                                        </p:tav>
                                        <p:tav tm="100000">
                                          <p:val>
                                            <p:strVal val="#ppt_w"/>
                                          </p:val>
                                        </p:tav>
                                      </p:tavLst>
                                    </p:anim>
                                    <p:anim calcmode="lin" valueType="num">
                                      <p:cBhvr>
                                        <p:cTn id="67" dur="500" fill="hold"/>
                                        <p:tgtEl>
                                          <p:spTgt spid="12"/>
                                        </p:tgtEl>
                                        <p:attrNameLst>
                                          <p:attrName>ppt_h</p:attrName>
                                        </p:attrNameLst>
                                      </p:cBhvr>
                                      <p:tavLst>
                                        <p:tav tm="0">
                                          <p:val>
                                            <p:fltVal val="0"/>
                                          </p:val>
                                        </p:tav>
                                        <p:tav tm="100000">
                                          <p:val>
                                            <p:strVal val="#ppt_h"/>
                                          </p:val>
                                        </p:tav>
                                      </p:tavLst>
                                    </p:anim>
                                    <p:animEffect transition="in" filter="fade">
                                      <p:cBhvr>
                                        <p:cTn id="68" dur="500"/>
                                        <p:tgtEl>
                                          <p:spTgt spid="12"/>
                                        </p:tgtEl>
                                      </p:cBhvr>
                                    </p:animEffect>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childTnLst>
                                </p:cTn>
                              </p:par>
                            </p:childTnLst>
                          </p:cTn>
                        </p:par>
                        <p:par>
                          <p:cTn id="73" fill="hold">
                            <p:stCondLst>
                              <p:cond delay="6500"/>
                            </p:stCondLst>
                            <p:childTnLst>
                              <p:par>
                                <p:cTn id="74" presetID="53" presetClass="entr" presetSubtype="16"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childTnLst>
                          </p:cTn>
                        </p:par>
                        <p:par>
                          <p:cTn id="79" fill="hold">
                            <p:stCondLst>
                              <p:cond delay="7000"/>
                            </p:stCondLst>
                            <p:childTnLst>
                              <p:par>
                                <p:cTn id="80" presetID="10" presetClass="entr" presetSubtype="0"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500"/>
                                        <p:tgtEl>
                                          <p:spTgt spid="20"/>
                                        </p:tgtEl>
                                      </p:cBhvr>
                                    </p:animEffect>
                                  </p:childTnLst>
                                </p:cTn>
                              </p:par>
                            </p:childTnLst>
                          </p:cTn>
                        </p:par>
                        <p:par>
                          <p:cTn id="83" fill="hold">
                            <p:stCondLst>
                              <p:cond delay="7500"/>
                            </p:stCondLst>
                            <p:childTnLst>
                              <p:par>
                                <p:cTn id="84" presetID="53" presetClass="entr" presetSubtype="16" fill="hold" grpId="0" nodeType="afterEffect">
                                  <p:stCondLst>
                                    <p:cond delay="0"/>
                                  </p:stCondLst>
                                  <p:childTnLst>
                                    <p:set>
                                      <p:cBhvr>
                                        <p:cTn id="85" dur="1" fill="hold">
                                          <p:stCondLst>
                                            <p:cond delay="0"/>
                                          </p:stCondLst>
                                        </p:cTn>
                                        <p:tgtEl>
                                          <p:spTgt spid="14"/>
                                        </p:tgtEl>
                                        <p:attrNameLst>
                                          <p:attrName>style.visibility</p:attrName>
                                        </p:attrNameLst>
                                      </p:cBhvr>
                                      <p:to>
                                        <p:strVal val="visible"/>
                                      </p:to>
                                    </p:set>
                                    <p:anim calcmode="lin" valueType="num">
                                      <p:cBhvr>
                                        <p:cTn id="86" dur="500" fill="hold"/>
                                        <p:tgtEl>
                                          <p:spTgt spid="14"/>
                                        </p:tgtEl>
                                        <p:attrNameLst>
                                          <p:attrName>ppt_w</p:attrName>
                                        </p:attrNameLst>
                                      </p:cBhvr>
                                      <p:tavLst>
                                        <p:tav tm="0">
                                          <p:val>
                                            <p:fltVal val="0"/>
                                          </p:val>
                                        </p:tav>
                                        <p:tav tm="100000">
                                          <p:val>
                                            <p:strVal val="#ppt_w"/>
                                          </p:val>
                                        </p:tav>
                                      </p:tavLst>
                                    </p:anim>
                                    <p:anim calcmode="lin" valueType="num">
                                      <p:cBhvr>
                                        <p:cTn id="87" dur="500" fill="hold"/>
                                        <p:tgtEl>
                                          <p:spTgt spid="14"/>
                                        </p:tgtEl>
                                        <p:attrNameLst>
                                          <p:attrName>ppt_h</p:attrName>
                                        </p:attrNameLst>
                                      </p:cBhvr>
                                      <p:tavLst>
                                        <p:tav tm="0">
                                          <p:val>
                                            <p:fltVal val="0"/>
                                          </p:val>
                                        </p:tav>
                                        <p:tav tm="100000">
                                          <p:val>
                                            <p:strVal val="#ppt_h"/>
                                          </p:val>
                                        </p:tav>
                                      </p:tavLst>
                                    </p:anim>
                                    <p:animEffect transition="in" filter="fade">
                                      <p:cBhvr>
                                        <p:cTn id="88" dur="500"/>
                                        <p:tgtEl>
                                          <p:spTgt spid="14"/>
                                        </p:tgtEl>
                                      </p:cBhvr>
                                    </p:animEffect>
                                  </p:childTnLst>
                                </p:cTn>
                              </p:par>
                            </p:childTnLst>
                          </p:cTn>
                        </p:par>
                        <p:par>
                          <p:cTn id="89" fill="hold">
                            <p:stCondLst>
                              <p:cond delay="8000"/>
                            </p:stCondLst>
                            <p:childTnLst>
                              <p:par>
                                <p:cTn id="90" presetID="10" presetClass="entr" presetSubtype="0"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fade">
                                      <p:cBhvr>
                                        <p:cTn id="92" dur="500"/>
                                        <p:tgtEl>
                                          <p:spTgt spid="15"/>
                                        </p:tgtEl>
                                      </p:cBhvr>
                                    </p:animEffect>
                                  </p:childTnLst>
                                </p:cTn>
                              </p:par>
                            </p:childTnLst>
                          </p:cTn>
                        </p:par>
                        <p:par>
                          <p:cTn id="93" fill="hold">
                            <p:stCondLst>
                              <p:cond delay="8500"/>
                            </p:stCondLst>
                            <p:childTnLst>
                              <p:par>
                                <p:cTn id="94" presetID="53" presetClass="entr" presetSubtype="16"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 calcmode="lin" valueType="num">
                                      <p:cBhvr>
                                        <p:cTn id="96" dur="500" fill="hold"/>
                                        <p:tgtEl>
                                          <p:spTgt spid="16"/>
                                        </p:tgtEl>
                                        <p:attrNameLst>
                                          <p:attrName>ppt_w</p:attrName>
                                        </p:attrNameLst>
                                      </p:cBhvr>
                                      <p:tavLst>
                                        <p:tav tm="0">
                                          <p:val>
                                            <p:fltVal val="0"/>
                                          </p:val>
                                        </p:tav>
                                        <p:tav tm="100000">
                                          <p:val>
                                            <p:strVal val="#ppt_w"/>
                                          </p:val>
                                        </p:tav>
                                      </p:tavLst>
                                    </p:anim>
                                    <p:anim calcmode="lin" valueType="num">
                                      <p:cBhvr>
                                        <p:cTn id="97" dur="500" fill="hold"/>
                                        <p:tgtEl>
                                          <p:spTgt spid="16"/>
                                        </p:tgtEl>
                                        <p:attrNameLst>
                                          <p:attrName>ppt_h</p:attrName>
                                        </p:attrNameLst>
                                      </p:cBhvr>
                                      <p:tavLst>
                                        <p:tav tm="0">
                                          <p:val>
                                            <p:fltVal val="0"/>
                                          </p:val>
                                        </p:tav>
                                        <p:tav tm="100000">
                                          <p:val>
                                            <p:strVal val="#ppt_h"/>
                                          </p:val>
                                        </p:tav>
                                      </p:tavLst>
                                    </p:anim>
                                    <p:animEffect transition="in" filter="fade">
                                      <p:cBhvr>
                                        <p:cTn id="98" dur="500"/>
                                        <p:tgtEl>
                                          <p:spTgt spid="16"/>
                                        </p:tgtEl>
                                      </p:cBhvr>
                                    </p:animEffect>
                                  </p:childTnLst>
                                </p:cTn>
                              </p:par>
                            </p:childTnLst>
                          </p:cTn>
                        </p:par>
                        <p:par>
                          <p:cTn id="99" fill="hold">
                            <p:stCondLst>
                              <p:cond delay="9000"/>
                            </p:stCondLst>
                            <p:childTnLst>
                              <p:par>
                                <p:cTn id="100" presetID="10" presetClass="entr" presetSubtype="0" fill="hold" grpId="0" nodeType="afterEffect">
                                  <p:stCondLst>
                                    <p:cond delay="0"/>
                                  </p:stCondLst>
                                  <p:childTnLst>
                                    <p:set>
                                      <p:cBhvr>
                                        <p:cTn id="101" dur="1" fill="hold">
                                          <p:stCondLst>
                                            <p:cond delay="0"/>
                                          </p:stCondLst>
                                        </p:cTn>
                                        <p:tgtEl>
                                          <p:spTgt spid="17"/>
                                        </p:tgtEl>
                                        <p:attrNameLst>
                                          <p:attrName>style.visibility</p:attrName>
                                        </p:attrNameLst>
                                      </p:cBhvr>
                                      <p:to>
                                        <p:strVal val="visible"/>
                                      </p:to>
                                    </p:set>
                                    <p:animEffect transition="in" filter="fade">
                                      <p:cBhvr>
                                        <p:cTn id="10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P spid="14" grpId="0" bldLvl="0" animBg="1"/>
      <p:bldP spid="15" grpId="0"/>
      <p:bldP spid="16" grpId="0" bldLvl="0" animBg="1"/>
      <p:bldP spid="17" grpId="0"/>
      <p:bldP spid="19" grpId="0" bldLvl="0" animBg="1"/>
      <p:bldP spid="20" grpId="0"/>
      <p:bldP spid="21" grpId="0" bldLvl="0" animBg="1"/>
      <p:bldP spid="22" grpId="0"/>
      <p:bldP spid="25" grpId="0" bldLvl="0" animBg="1" autoUpdateAnimBg="0"/>
      <p:bldP spid="26" grpId="0" bldLvl="0" animBg="1"/>
      <p:bldP spid="27" grpId="0" bldLvl="0" animBg="1"/>
      <p:bldP spid="28" grpId="0" bldLvl="0" animBg="1"/>
      <p:bldP spid="29" grpId="0" bldLvl="0" animBg="1"/>
      <p:bldP spid="3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400301"/>
            <a:ext cx="12215886" cy="1367082"/>
          </a:xfrm>
          <a:prstGeom prst="rect">
            <a:avLst/>
          </a:prstGeom>
          <a:blipFill>
            <a:blip r:embed="rId1" cstate="print"/>
            <a:tile tx="0" ty="0" sx="75000" sy="7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832045" y="2016684"/>
            <a:ext cx="2133431" cy="2134318"/>
          </a:xfrm>
          <a:prstGeom prst="ellipse">
            <a:avLst/>
          </a:prstGeom>
          <a:gradFill>
            <a:gsLst>
              <a:gs pos="34000">
                <a:schemeClr val="bg1"/>
              </a:gs>
              <a:gs pos="96000">
                <a:srgbClr val="DBDBDD"/>
              </a:gs>
            </a:gsLst>
            <a:path path="circle">
              <a:fillToRect l="100000" t="100000"/>
            </a:path>
          </a:gradFill>
          <a:ln w="19050">
            <a:solidFill>
              <a:schemeClr val="bg1"/>
            </a:solidFill>
          </a:ln>
          <a:effectLst>
            <a:outerShdw blurRad="254000" dist="88900" dir="7200000" sx="92000" sy="92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19" name="椭圆 18"/>
          <p:cNvSpPr/>
          <p:nvPr/>
        </p:nvSpPr>
        <p:spPr>
          <a:xfrm flipH="1">
            <a:off x="3005074" y="2189784"/>
            <a:ext cx="1787370" cy="1788116"/>
          </a:xfrm>
          <a:prstGeom prst="ellipse">
            <a:avLst/>
          </a:prstGeom>
          <a:blipFill>
            <a:blip r:embed="rId1" cstate="print"/>
            <a:tile tx="0" ty="0" sx="75000" sy="75000" flip="none" algn="tl"/>
          </a:blipFill>
          <a:ln w="19050">
            <a:noFill/>
          </a:ln>
          <a:effectLst>
            <a:outerShdw blurRad="254000" dist="63500" dir="7200000" sx="92000" sy="92000" algn="ctr" rotWithShape="0">
              <a:srgbClr val="000000">
                <a:alpha val="3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20" name="矩形 19"/>
          <p:cNvSpPr/>
          <p:nvPr/>
        </p:nvSpPr>
        <p:spPr>
          <a:xfrm>
            <a:off x="5532755" y="2689860"/>
            <a:ext cx="5612765" cy="735965"/>
          </a:xfrm>
          <a:prstGeom prst="rect">
            <a:avLst/>
          </a:prstGeom>
        </p:spPr>
        <p:txBody>
          <a:bodyPr wrap="square" lIns="91433" tIns="45716" rIns="91433" bIns="45716">
            <a:spAutoFit/>
          </a:bodyPr>
          <a:lstStyle/>
          <a:p>
            <a:r>
              <a:rPr lang="zh-CN" altLang="en-US" sz="4200" b="1" dirty="0">
                <a:solidFill>
                  <a:schemeClr val="bg1"/>
                </a:solidFill>
                <a:latin typeface="微软雅黑" panose="020B0503020204020204" pitchFamily="34" charset="-122"/>
                <a:ea typeface="微软雅黑" panose="020B0503020204020204" pitchFamily="34" charset="-122"/>
              </a:rPr>
              <a:t>论文撰写 </a:t>
            </a:r>
            <a:r>
              <a:rPr lang="en-US" altLang="zh-CN" sz="4200" b="1" dirty="0">
                <a:solidFill>
                  <a:schemeClr val="bg1"/>
                </a:solidFill>
                <a:latin typeface="微软雅黑" panose="020B0503020204020204" pitchFamily="34" charset="-122"/>
                <a:ea typeface="微软雅黑" panose="020B0503020204020204" pitchFamily="34" charset="-122"/>
              </a:rPr>
              <a:t>&amp; </a:t>
            </a:r>
            <a:r>
              <a:rPr lang="zh-CN" altLang="en-US" sz="4200" b="1" dirty="0">
                <a:solidFill>
                  <a:schemeClr val="bg1"/>
                </a:solidFill>
                <a:latin typeface="微软雅黑" panose="020B0503020204020204" pitchFamily="34" charset="-122"/>
                <a:ea typeface="微软雅黑" panose="020B0503020204020204" pitchFamily="34" charset="-122"/>
              </a:rPr>
              <a:t>选刊投稿</a:t>
            </a:r>
            <a:endParaRPr lang="zh-CN" altLang="en-US" sz="42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488282" y="2529715"/>
            <a:ext cx="755327" cy="1107992"/>
          </a:xfrm>
          <a:prstGeom prst="rect">
            <a:avLst/>
          </a:prstGeom>
          <a:noFill/>
        </p:spPr>
        <p:txBody>
          <a:bodyPr wrap="none" lIns="91436" tIns="45718" rIns="91436" bIns="45718" rtlCol="0">
            <a:spAutoFit/>
          </a:bodyPr>
          <a:lstStyle/>
          <a:p>
            <a:r>
              <a:rPr lang="en-US" altLang="zh-CN" sz="6600" b="1" dirty="0">
                <a:solidFill>
                  <a:schemeClr val="bg1"/>
                </a:solidFill>
                <a:latin typeface="微软雅黑" panose="020B0503020204020204" pitchFamily="34" charset="-122"/>
                <a:ea typeface="微软雅黑" panose="020B0503020204020204" pitchFamily="34" charset="-122"/>
              </a:rPr>
              <a:t>C</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1000">
        <p:fad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500"/>
                                        <p:tgtEl>
                                          <p:spTgt spid="1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1000" fill="hold"/>
                                        <p:tgtEl>
                                          <p:spTgt spid="19"/>
                                        </p:tgtEl>
                                        <p:attrNameLst>
                                          <p:attrName>ppt_w</p:attrName>
                                        </p:attrNameLst>
                                      </p:cBhvr>
                                      <p:tavLst>
                                        <p:tav tm="0">
                                          <p:val>
                                            <p:fltVal val="0"/>
                                          </p:val>
                                        </p:tav>
                                        <p:tav tm="100000">
                                          <p:val>
                                            <p:strVal val="#ppt_w"/>
                                          </p:val>
                                        </p:tav>
                                      </p:tavLst>
                                    </p:anim>
                                    <p:anim calcmode="lin" valueType="num">
                                      <p:cBhvr>
                                        <p:cTn id="18" dur="1000" fill="hold"/>
                                        <p:tgtEl>
                                          <p:spTgt spid="19"/>
                                        </p:tgtEl>
                                        <p:attrNameLst>
                                          <p:attrName>ppt_h</p:attrName>
                                        </p:attrNameLst>
                                      </p:cBhvr>
                                      <p:tavLst>
                                        <p:tav tm="0">
                                          <p:val>
                                            <p:fltVal val="0"/>
                                          </p:val>
                                        </p:tav>
                                        <p:tav tm="100000">
                                          <p:val>
                                            <p:strVal val="#ppt_h"/>
                                          </p:val>
                                        </p:tav>
                                      </p:tavLst>
                                    </p:anim>
                                    <p:anim calcmode="lin" valueType="num">
                                      <p:cBhvr>
                                        <p:cTn id="19" dur="1000" fill="hold"/>
                                        <p:tgtEl>
                                          <p:spTgt spid="19"/>
                                        </p:tgtEl>
                                        <p:attrNameLst>
                                          <p:attrName>style.rotation</p:attrName>
                                        </p:attrNameLst>
                                      </p:cBhvr>
                                      <p:tavLst>
                                        <p:tav tm="0">
                                          <p:val>
                                            <p:fltVal val="90"/>
                                          </p:val>
                                        </p:tav>
                                        <p:tav tm="100000">
                                          <p:val>
                                            <p:fltVal val="0"/>
                                          </p:val>
                                        </p:tav>
                                      </p:tavLst>
                                    </p:anim>
                                    <p:animEffect transition="in" filter="fade">
                                      <p:cBhvr>
                                        <p:cTn id="20" dur="10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1000" fill="hold"/>
                                        <p:tgtEl>
                                          <p:spTgt spid="20"/>
                                        </p:tgtEl>
                                        <p:attrNameLst>
                                          <p:attrName>ppt_w</p:attrName>
                                        </p:attrNameLst>
                                      </p:cBhvr>
                                      <p:tavLst>
                                        <p:tav tm="0">
                                          <p:val>
                                            <p:fltVal val="0"/>
                                          </p:val>
                                        </p:tav>
                                        <p:tav tm="100000">
                                          <p:val>
                                            <p:strVal val="#ppt_w"/>
                                          </p:val>
                                        </p:tav>
                                      </p:tavLst>
                                    </p:anim>
                                    <p:anim calcmode="lin" valueType="num">
                                      <p:cBhvr>
                                        <p:cTn id="27" dur="1000" fill="hold"/>
                                        <p:tgtEl>
                                          <p:spTgt spid="20"/>
                                        </p:tgtEl>
                                        <p:attrNameLst>
                                          <p:attrName>ppt_h</p:attrName>
                                        </p:attrNameLst>
                                      </p:cBhvr>
                                      <p:tavLst>
                                        <p:tav tm="0">
                                          <p:val>
                                            <p:fltVal val="0"/>
                                          </p:val>
                                        </p:tav>
                                        <p:tav tm="100000">
                                          <p:val>
                                            <p:strVal val="#ppt_h"/>
                                          </p:val>
                                        </p:tav>
                                      </p:tavLst>
                                    </p:anim>
                                    <p:anim calcmode="lin" valueType="num">
                                      <p:cBhvr>
                                        <p:cTn id="28" dur="1000" fill="hold"/>
                                        <p:tgtEl>
                                          <p:spTgt spid="20"/>
                                        </p:tgtEl>
                                        <p:attrNameLst>
                                          <p:attrName>style.rotation</p:attrName>
                                        </p:attrNameLst>
                                      </p:cBhvr>
                                      <p:tavLst>
                                        <p:tav tm="0">
                                          <p:val>
                                            <p:fltVal val="90"/>
                                          </p:val>
                                        </p:tav>
                                        <p:tav tm="100000">
                                          <p:val>
                                            <p:fltVal val="0"/>
                                          </p:val>
                                        </p:tav>
                                      </p:tavLst>
                                    </p:anim>
                                    <p:animEffect transition="in" filter="fade">
                                      <p:cBhvr>
                                        <p:cTn id="2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p:bldP spid="2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19"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0"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1"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3" name="组合 22"/>
          <p:cNvGrpSpPr/>
          <p:nvPr/>
        </p:nvGrpSpPr>
        <p:grpSpPr>
          <a:xfrm>
            <a:off x="895445" y="142664"/>
            <a:ext cx="3840912" cy="808757"/>
            <a:chOff x="903371" y="249943"/>
            <a:chExt cx="2831223" cy="679699"/>
          </a:xfrm>
        </p:grpSpPr>
        <p:sp>
          <p:nvSpPr>
            <p:cNvPr id="24" name="任意多边形 23"/>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25" name="任意多边形 24"/>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26" name="标题 1"/>
          <p:cNvSpPr txBox="1"/>
          <p:nvPr/>
        </p:nvSpPr>
        <p:spPr>
          <a:xfrm>
            <a:off x="2193594" y="300024"/>
            <a:ext cx="7095588" cy="795095"/>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rgbClr val="3B68A1"/>
                </a:solidFill>
                <a:latin typeface="微软雅黑" panose="020B0503020204020204" pitchFamily="34" charset="-122"/>
                <a:ea typeface="微软雅黑" panose="020B0503020204020204" pitchFamily="34" charset="-122"/>
              </a:rPr>
              <a:t>论文撰写</a:t>
            </a:r>
            <a:endParaRPr lang="en-US" altLang="zh-CN" sz="2800" b="1" dirty="0">
              <a:solidFill>
                <a:srgbClr val="3B68A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1356071" y="284685"/>
            <a:ext cx="691209" cy="584771"/>
          </a:xfrm>
          <a:prstGeom prst="rect">
            <a:avLst/>
          </a:prstGeom>
          <a:noFill/>
        </p:spPr>
        <p:txBody>
          <a:bodyPr wrap="none" lIns="91437" tIns="45718" rIns="91437" bIns="45718" rtlCol="0">
            <a:spAutoFit/>
          </a:bodyPr>
          <a:lstStyle/>
          <a:p>
            <a:r>
              <a:rPr lang="en-US" altLang="zh-CN" sz="3200" b="1" dirty="0">
                <a:solidFill>
                  <a:srgbClr val="3B68A1"/>
                </a:solidFill>
                <a:latin typeface="微软雅黑" panose="020B0503020204020204" pitchFamily="34" charset="-122"/>
                <a:ea typeface="微软雅黑" panose="020B0503020204020204" pitchFamily="34" charset="-122"/>
              </a:rPr>
              <a:t>01</a:t>
            </a:r>
            <a:endParaRPr lang="zh-CN" altLang="en-US" sz="3200" b="1" dirty="0">
              <a:solidFill>
                <a:srgbClr val="3B68A1"/>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6351270" y="1807845"/>
            <a:ext cx="1093470" cy="1377315"/>
            <a:chOff x="3295850" y="1908877"/>
            <a:chExt cx="3738031" cy="4660916"/>
          </a:xfrm>
        </p:grpSpPr>
        <p:sp>
          <p:nvSpPr>
            <p:cNvPr id="39" name="圆角矩形 38"/>
            <p:cNvSpPr/>
            <p:nvPr/>
          </p:nvSpPr>
          <p:spPr>
            <a:xfrm rot="2760000">
              <a:off x="3098889" y="2634801"/>
              <a:ext cx="4660916" cy="3209067"/>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760" strike="noStrike" noProof="1">
                <a:solidFill>
                  <a:prstClr val="white"/>
                </a:solidFill>
                <a:latin typeface="Microsoft JhengHei UI" panose="020B0604030504040204" pitchFamily="34" charset="-120"/>
                <a:ea typeface="Microsoft JhengHei UI" panose="020B0604030504040204" pitchFamily="34" charset="-120"/>
              </a:endParaRPr>
            </a:p>
          </p:txBody>
        </p:sp>
        <p:sp>
          <p:nvSpPr>
            <p:cNvPr id="40"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51435" tIns="25717" rIns="51435" bIns="25717" numCol="1" anchor="t" anchorCtr="0" compatLnSpc="1"/>
            <a:lstStyle/>
            <a:p>
              <a:pPr fontAlgn="base"/>
              <a:endParaRPr lang="zh-CN" altLang="en-US" sz="760" strike="noStrike" noProof="1">
                <a:solidFill>
                  <a:prstClr val="black"/>
                </a:solidFill>
                <a:latin typeface="Microsoft JhengHei UI" panose="020B0604030504040204" pitchFamily="34" charset="-120"/>
                <a:ea typeface="Microsoft JhengHei UI" panose="020B0604030504040204" pitchFamily="34" charset="-120"/>
              </a:endParaRPr>
            </a:p>
          </p:txBody>
        </p:sp>
        <p:sp>
          <p:nvSpPr>
            <p:cNvPr id="41" name="圆角矩形 40"/>
            <p:cNvSpPr/>
            <p:nvPr/>
          </p:nvSpPr>
          <p:spPr>
            <a:xfrm rot="2760000">
              <a:off x="3358628" y="2852802"/>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760" strike="noStrike" noProof="1">
                <a:solidFill>
                  <a:prstClr val="white"/>
                </a:solidFill>
                <a:latin typeface="Microsoft JhengHei UI" panose="020B0604030504040204" pitchFamily="34" charset="-120"/>
                <a:ea typeface="Microsoft JhengHei UI" panose="020B0604030504040204" pitchFamily="34" charset="-120"/>
              </a:endParaRPr>
            </a:p>
          </p:txBody>
        </p:sp>
        <p:sp>
          <p:nvSpPr>
            <p:cNvPr id="42" name="Freeform 5"/>
            <p:cNvSpPr/>
            <p:nvPr/>
          </p:nvSpPr>
          <p:spPr bwMode="auto">
            <a:xfrm rot="10800000">
              <a:off x="3550352"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FC165"/>
                </a:gs>
                <a:gs pos="100000">
                  <a:srgbClr val="FF9A05"/>
                </a:gs>
              </a:gsLst>
              <a:lin ang="2700000" scaled="1"/>
              <a:tileRect/>
            </a:gradFill>
            <a:ln w="25400">
              <a:gradFill flip="none" rotWithShape="1">
                <a:gsLst>
                  <a:gs pos="0">
                    <a:srgbClr val="FF9B09"/>
                  </a:gs>
                  <a:gs pos="100000">
                    <a:srgbClr val="FFDBA7"/>
                  </a:gs>
                </a:gsLst>
                <a:lin ang="2700000" scaled="1"/>
                <a:tileRect/>
              </a:gradFill>
            </a:ln>
            <a:effectLst>
              <a:outerShdw blurRad="254000" dist="114300" dir="2700000" algn="tl" rotWithShape="0">
                <a:prstClr val="black">
                  <a:alpha val="25000"/>
                </a:prstClr>
              </a:outerShdw>
            </a:effectLst>
          </p:spPr>
          <p:txBody>
            <a:bodyPr vert="horz" wrap="square" lIns="51435" tIns="25717" rIns="51435" bIns="25717" numCol="1" anchor="t" anchorCtr="0" compatLnSpc="1"/>
            <a:lstStyle/>
            <a:p>
              <a:pPr fontAlgn="base"/>
              <a:endParaRPr lang="zh-CN" altLang="en-US" sz="760" strike="noStrike" noProof="1">
                <a:solidFill>
                  <a:prstClr val="black"/>
                </a:solidFill>
                <a:latin typeface="Microsoft JhengHei UI" panose="020B0604030504040204" pitchFamily="34" charset="-120"/>
                <a:ea typeface="Microsoft JhengHei UI" panose="020B0604030504040204" pitchFamily="34" charset="-120"/>
              </a:endParaRPr>
            </a:p>
          </p:txBody>
        </p:sp>
      </p:grpSp>
      <p:sp>
        <p:nvSpPr>
          <p:cNvPr id="89103" name="文本框 60"/>
          <p:cNvSpPr txBox="1"/>
          <p:nvPr/>
        </p:nvSpPr>
        <p:spPr>
          <a:xfrm>
            <a:off x="6501130" y="2037715"/>
            <a:ext cx="472440" cy="429895"/>
          </a:xfrm>
          <a:prstGeom prst="rect">
            <a:avLst/>
          </a:prstGeom>
          <a:noFill/>
          <a:ln w="9525">
            <a:noFill/>
          </a:ln>
        </p:spPr>
        <p:txBody>
          <a:bodyPr wrap="square" anchor="t">
            <a:spAutoFit/>
          </a:bodyPr>
          <a:lstStyle/>
          <a:p>
            <a:pPr algn="ctr"/>
            <a:r>
              <a:rPr lang="en-US" altLang="zh-CN" sz="2200" dirty="0">
                <a:solidFill>
                  <a:schemeClr val="bg1"/>
                </a:solidFill>
                <a:latin typeface="Times New Roman" panose="02020603050405020304" charset="0"/>
                <a:ea typeface="Microsoft JhengHei UI" panose="020B0604030504040204" pitchFamily="34" charset="-120"/>
              </a:rPr>
              <a:t>01</a:t>
            </a:r>
            <a:endParaRPr lang="en-US" altLang="zh-CN" sz="2200" dirty="0">
              <a:solidFill>
                <a:schemeClr val="bg1"/>
              </a:solidFill>
              <a:latin typeface="Times New Roman" panose="02020603050405020304" charset="0"/>
              <a:ea typeface="Microsoft JhengHei UI" panose="020B0604030504040204" pitchFamily="34" charset="-120"/>
            </a:endParaRPr>
          </a:p>
        </p:txBody>
      </p:sp>
      <p:grpSp>
        <p:nvGrpSpPr>
          <p:cNvPr id="89104" name="组合 72"/>
          <p:cNvGrpSpPr/>
          <p:nvPr/>
        </p:nvGrpSpPr>
        <p:grpSpPr>
          <a:xfrm>
            <a:off x="7258050" y="1663021"/>
            <a:ext cx="3592015" cy="1379795"/>
            <a:chOff x="11656" y="1349"/>
            <a:chExt cx="7544" cy="2896"/>
          </a:xfrm>
        </p:grpSpPr>
        <p:sp>
          <p:nvSpPr>
            <p:cNvPr id="89105" name="文本框 58"/>
            <p:cNvSpPr txBox="1"/>
            <p:nvPr/>
          </p:nvSpPr>
          <p:spPr>
            <a:xfrm>
              <a:off x="11912" y="1349"/>
              <a:ext cx="4846" cy="773"/>
            </a:xfrm>
            <a:prstGeom prst="rect">
              <a:avLst/>
            </a:prstGeom>
            <a:noFill/>
            <a:ln w="9525">
              <a:noFill/>
            </a:ln>
          </p:spPr>
          <p:txBody>
            <a:bodyPr wrap="square" anchor="t">
              <a:spAutoFit/>
            </a:bodyPr>
            <a:lstStyle/>
            <a:p>
              <a:r>
                <a:rPr lang="en-US" altLang="zh-CN" b="1" dirty="0">
                  <a:solidFill>
                    <a:srgbClr val="F79E5A"/>
                  </a:solidFill>
                  <a:latin typeface="微软雅黑" panose="020B0503020204020204" pitchFamily="34" charset="-122"/>
                  <a:ea typeface="微软雅黑" panose="020B0503020204020204" pitchFamily="34" charset="-122"/>
                </a:rPr>
                <a:t>[</a:t>
              </a:r>
              <a:r>
                <a:rPr lang="zh-CN" altLang="en-US" b="1" dirty="0">
                  <a:solidFill>
                    <a:srgbClr val="F79E5A"/>
                  </a:solidFill>
                  <a:latin typeface="微软雅黑" panose="020B0503020204020204" pitchFamily="34" charset="-122"/>
                  <a:ea typeface="微软雅黑" panose="020B0503020204020204" pitchFamily="34" charset="-122"/>
                </a:rPr>
                <a:t>起</a:t>
              </a:r>
              <a:r>
                <a:rPr lang="en-US" altLang="zh-CN" b="1" dirty="0">
                  <a:solidFill>
                    <a:srgbClr val="F79E5A"/>
                  </a:solidFill>
                  <a:latin typeface="微软雅黑" panose="020B0503020204020204" pitchFamily="34" charset="-122"/>
                  <a:ea typeface="微软雅黑" panose="020B0503020204020204" pitchFamily="34" charset="-122"/>
                </a:rPr>
                <a:t>]——</a:t>
              </a:r>
              <a:r>
                <a:rPr lang="zh-CN" altLang="en-US" b="1" dirty="0">
                  <a:solidFill>
                    <a:srgbClr val="F79E5A"/>
                  </a:solidFill>
                  <a:latin typeface="微软雅黑" panose="020B0503020204020204" pitchFamily="34" charset="-122"/>
                  <a:ea typeface="微软雅黑" panose="020B0503020204020204" pitchFamily="34" charset="-122"/>
                </a:rPr>
                <a:t>提出问题</a:t>
              </a:r>
              <a:endParaRPr lang="zh-CN" altLang="en-US" b="1" dirty="0">
                <a:solidFill>
                  <a:srgbClr val="F79E5A"/>
                </a:solidFill>
                <a:latin typeface="微软雅黑" panose="020B0503020204020204" pitchFamily="34" charset="-122"/>
                <a:ea typeface="微软雅黑" panose="020B0503020204020204" pitchFamily="34" charset="-122"/>
              </a:endParaRPr>
            </a:p>
          </p:txBody>
        </p:sp>
        <p:sp>
          <p:nvSpPr>
            <p:cNvPr id="89106" name="文本框 64"/>
            <p:cNvSpPr txBox="1"/>
            <p:nvPr/>
          </p:nvSpPr>
          <p:spPr>
            <a:xfrm>
              <a:off x="11656" y="2039"/>
              <a:ext cx="7544" cy="2206"/>
            </a:xfrm>
            <a:prstGeom prst="rect">
              <a:avLst/>
            </a:prstGeom>
            <a:noFill/>
            <a:ln w="9525">
              <a:noFill/>
            </a:ln>
          </p:spPr>
          <p:txBody>
            <a:bodyPr wrap="square" anchor="t">
              <a:spAutoFit/>
            </a:bodyPr>
            <a:lstStyle/>
            <a:p>
              <a:pPr marL="285750" indent="-285750">
                <a:lnSpc>
                  <a:spcPct val="130000"/>
                </a:lnSpc>
                <a:buFont typeface="Wingdings" panose="05000000000000000000" charset="0"/>
                <a:buChar char=""/>
              </a:pPr>
              <a:r>
                <a:rPr lang="zh-CN"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rPr>
                <a:t>把握目前同类研究国内外现状</a:t>
              </a:r>
              <a:endParaRPr lang="zh-CN"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a:p>
              <a:pPr marL="285750" indent="-285750">
                <a:lnSpc>
                  <a:spcPct val="130000"/>
                </a:lnSpc>
                <a:buFont typeface="Wingdings" panose="05000000000000000000" charset="0"/>
                <a:buChar char=""/>
              </a:pPr>
              <a:r>
                <a:rPr lang="zh-CN"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rPr>
                <a:t>指明需要进一步深化研究的问题</a:t>
              </a:r>
              <a:endParaRPr lang="zh-CN"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a:p>
              <a:pPr marL="285750" indent="-285750">
                <a:lnSpc>
                  <a:spcPct val="130000"/>
                </a:lnSpc>
                <a:buFont typeface="Wingdings" panose="05000000000000000000" charset="0"/>
                <a:buChar char=""/>
              </a:pPr>
              <a:r>
                <a:rPr lang="zh-CN"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rPr>
                <a:t>课题研究的目的及意义</a:t>
              </a:r>
              <a:endParaRPr lang="zh-CN"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p:cNvGrpSpPr/>
          <p:nvPr/>
        </p:nvGrpSpPr>
        <p:grpSpPr>
          <a:xfrm>
            <a:off x="6363335" y="4373880"/>
            <a:ext cx="1090295" cy="1376680"/>
            <a:chOff x="3295850" y="1895995"/>
            <a:chExt cx="3725149" cy="4660916"/>
          </a:xfrm>
        </p:grpSpPr>
        <p:sp>
          <p:nvSpPr>
            <p:cNvPr id="44" name="圆角矩形 43"/>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760" strike="noStrike" noProof="1">
                <a:solidFill>
                  <a:prstClr val="white"/>
                </a:solidFill>
                <a:latin typeface="Microsoft JhengHei UI" panose="020B0604030504040204" pitchFamily="34" charset="-120"/>
                <a:ea typeface="Microsoft JhengHei UI" panose="020B0604030504040204" pitchFamily="34" charset="-120"/>
              </a:endParaRPr>
            </a:p>
          </p:txBody>
        </p:sp>
        <p:sp>
          <p:nvSpPr>
            <p:cNvPr id="45"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51435" tIns="25717" rIns="51435" bIns="25717" numCol="1" anchor="t" anchorCtr="0" compatLnSpc="1"/>
            <a:lstStyle/>
            <a:p>
              <a:pPr fontAlgn="base"/>
              <a:endParaRPr lang="zh-CN" altLang="en-US" sz="760" strike="noStrike" noProof="1">
                <a:solidFill>
                  <a:prstClr val="black"/>
                </a:solidFill>
                <a:latin typeface="Microsoft JhengHei UI" panose="020B0604030504040204" pitchFamily="34" charset="-120"/>
                <a:ea typeface="Microsoft JhengHei UI" panose="020B0604030504040204" pitchFamily="34" charset="-120"/>
              </a:endParaRPr>
            </a:p>
          </p:txBody>
        </p:sp>
        <p:sp>
          <p:nvSpPr>
            <p:cNvPr id="46" name="圆角矩形 45"/>
            <p:cNvSpPr/>
            <p:nvPr/>
          </p:nvSpPr>
          <p:spPr>
            <a:xfrm rot="2760000">
              <a:off x="3384391" y="2878566"/>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760" strike="noStrike" noProof="1">
                <a:solidFill>
                  <a:prstClr val="white"/>
                </a:solidFill>
                <a:latin typeface="Microsoft JhengHei UI" panose="020B0604030504040204" pitchFamily="34" charset="-120"/>
                <a:ea typeface="Microsoft JhengHei UI" panose="020B0604030504040204" pitchFamily="34" charset="-120"/>
              </a:endParaRPr>
            </a:p>
          </p:txBody>
        </p:sp>
        <p:sp>
          <p:nvSpPr>
            <p:cNvPr id="47"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B95F95"/>
            </a:solidFill>
            <a:ln w="25400">
              <a:solidFill>
                <a:srgbClr val="B95F95"/>
              </a:solidFill>
            </a:ln>
            <a:effectLst>
              <a:outerShdw blurRad="254000" dist="114300" dir="2700000" algn="tl" rotWithShape="0">
                <a:prstClr val="black">
                  <a:alpha val="25000"/>
                </a:prstClr>
              </a:outerShdw>
            </a:effectLst>
          </p:spPr>
          <p:txBody>
            <a:bodyPr vert="horz" wrap="square" lIns="51435" tIns="25717" rIns="51435" bIns="25717" numCol="1" anchor="t" anchorCtr="0" compatLnSpc="1"/>
            <a:lstStyle/>
            <a:p>
              <a:pPr fontAlgn="base"/>
              <a:endParaRPr lang="zh-CN" altLang="en-US" sz="760" strike="noStrike" noProof="1">
                <a:solidFill>
                  <a:prstClr val="black"/>
                </a:solidFill>
                <a:latin typeface="Microsoft JhengHei UI" panose="020B0604030504040204" pitchFamily="34" charset="-120"/>
                <a:ea typeface="Microsoft JhengHei UI" panose="020B0604030504040204" pitchFamily="34" charset="-120"/>
              </a:endParaRPr>
            </a:p>
          </p:txBody>
        </p:sp>
      </p:grpSp>
      <p:sp>
        <p:nvSpPr>
          <p:cNvPr id="89110" name="文本框 52"/>
          <p:cNvSpPr txBox="1"/>
          <p:nvPr/>
        </p:nvSpPr>
        <p:spPr>
          <a:xfrm>
            <a:off x="6498590" y="4613910"/>
            <a:ext cx="502285" cy="429895"/>
          </a:xfrm>
          <a:prstGeom prst="rect">
            <a:avLst/>
          </a:prstGeom>
          <a:noFill/>
          <a:ln w="9525">
            <a:noFill/>
          </a:ln>
        </p:spPr>
        <p:txBody>
          <a:bodyPr wrap="square" anchor="t">
            <a:spAutoFit/>
          </a:bodyPr>
          <a:lstStyle/>
          <a:p>
            <a:pPr algn="ctr"/>
            <a:r>
              <a:rPr lang="en-US" altLang="zh-CN" sz="2200" dirty="0">
                <a:solidFill>
                  <a:schemeClr val="bg1"/>
                </a:solidFill>
                <a:latin typeface="Times New Roman" panose="02020603050405020304" charset="0"/>
                <a:ea typeface="Microsoft JhengHei UI" panose="020B0604030504040204" pitchFamily="34" charset="-120"/>
              </a:rPr>
              <a:t>03</a:t>
            </a:r>
            <a:endParaRPr lang="en-US" altLang="zh-CN" sz="2200" dirty="0">
              <a:solidFill>
                <a:schemeClr val="bg1"/>
              </a:solidFill>
              <a:latin typeface="Times New Roman" panose="02020603050405020304" charset="0"/>
              <a:ea typeface="Microsoft JhengHei UI" panose="020B0604030504040204" pitchFamily="34" charset="-120"/>
            </a:endParaRPr>
          </a:p>
        </p:txBody>
      </p:sp>
      <p:grpSp>
        <p:nvGrpSpPr>
          <p:cNvPr id="89111" name="组合 76"/>
          <p:cNvGrpSpPr/>
          <p:nvPr/>
        </p:nvGrpSpPr>
        <p:grpSpPr>
          <a:xfrm>
            <a:off x="7322820" y="4367536"/>
            <a:ext cx="3527584" cy="1342842"/>
            <a:chOff x="11888" y="6204"/>
            <a:chExt cx="7407" cy="2820"/>
          </a:xfrm>
        </p:grpSpPr>
        <p:sp>
          <p:nvSpPr>
            <p:cNvPr id="89112" name="文本框 70"/>
            <p:cNvSpPr txBox="1"/>
            <p:nvPr/>
          </p:nvSpPr>
          <p:spPr>
            <a:xfrm>
              <a:off x="12112" y="6204"/>
              <a:ext cx="4396" cy="773"/>
            </a:xfrm>
            <a:prstGeom prst="rect">
              <a:avLst/>
            </a:prstGeom>
            <a:noFill/>
            <a:ln w="9525">
              <a:noFill/>
            </a:ln>
          </p:spPr>
          <p:txBody>
            <a:bodyPr wrap="square" anchor="t">
              <a:spAutoFit/>
            </a:bodyPr>
            <a:lstStyle/>
            <a:p>
              <a:r>
                <a:rPr lang="en-US" altLang="zh-CN" b="1" dirty="0">
                  <a:solidFill>
                    <a:srgbClr val="B95F95"/>
                  </a:solidFill>
                  <a:latin typeface="微软雅黑" panose="020B0503020204020204" pitchFamily="34" charset="-122"/>
                  <a:ea typeface="微软雅黑" panose="020B0503020204020204" pitchFamily="34" charset="-122"/>
                </a:rPr>
                <a:t>[</a:t>
              </a:r>
              <a:r>
                <a:rPr lang="zh-CN" altLang="en-US" b="1" dirty="0">
                  <a:solidFill>
                    <a:srgbClr val="B95F95"/>
                  </a:solidFill>
                  <a:latin typeface="微软雅黑" panose="020B0503020204020204" pitchFamily="34" charset="-122"/>
                  <a:ea typeface="微软雅黑" panose="020B0503020204020204" pitchFamily="34" charset="-122"/>
                </a:rPr>
                <a:t>合</a:t>
              </a:r>
              <a:r>
                <a:rPr lang="en-US" altLang="zh-CN" b="1" dirty="0">
                  <a:solidFill>
                    <a:srgbClr val="B95F95"/>
                  </a:solidFill>
                  <a:latin typeface="微软雅黑" panose="020B0503020204020204" pitchFamily="34" charset="-122"/>
                  <a:ea typeface="微软雅黑" panose="020B0503020204020204" pitchFamily="34" charset="-122"/>
                </a:rPr>
                <a:t>]——</a:t>
              </a:r>
              <a:r>
                <a:rPr lang="zh-CN" altLang="en-US" b="1" dirty="0">
                  <a:solidFill>
                    <a:srgbClr val="B95F95"/>
                  </a:solidFill>
                  <a:latin typeface="微软雅黑" panose="020B0503020204020204" pitchFamily="34" charset="-122"/>
                  <a:ea typeface="微软雅黑" panose="020B0503020204020204" pitchFamily="34" charset="-122"/>
                </a:rPr>
                <a:t>解决问题</a:t>
              </a:r>
              <a:endParaRPr lang="zh-CN" altLang="en-US" b="1" dirty="0">
                <a:solidFill>
                  <a:srgbClr val="B95F95"/>
                </a:solidFill>
                <a:latin typeface="微软雅黑" panose="020B0503020204020204" pitchFamily="34" charset="-122"/>
                <a:ea typeface="微软雅黑" panose="020B0503020204020204" pitchFamily="34" charset="-122"/>
              </a:endParaRPr>
            </a:p>
          </p:txBody>
        </p:sp>
        <p:sp>
          <p:nvSpPr>
            <p:cNvPr id="89113" name="文本框 71"/>
            <p:cNvSpPr txBox="1"/>
            <p:nvPr/>
          </p:nvSpPr>
          <p:spPr>
            <a:xfrm>
              <a:off x="11888" y="6817"/>
              <a:ext cx="7407" cy="2207"/>
            </a:xfrm>
            <a:prstGeom prst="rect">
              <a:avLst/>
            </a:prstGeom>
            <a:noFill/>
            <a:ln w="9525">
              <a:noFill/>
            </a:ln>
          </p:spPr>
          <p:txBody>
            <a:bodyPr wrap="square" anchor="t">
              <a:spAutoFit/>
            </a:bodyPr>
            <a:lstStyle/>
            <a:p>
              <a:pPr marL="285750" indent="-285750">
                <a:lnSpc>
                  <a:spcPct val="130000"/>
                </a:lnSpc>
                <a:buFont typeface="Wingdings" panose="05000000000000000000" charset="0"/>
                <a:buChar char=""/>
              </a:pPr>
              <a:r>
                <a:rPr lang="zh-CN"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rPr>
                <a:t>总结概括研究成果及创新性</a:t>
              </a:r>
              <a:endParaRPr lang="zh-CN"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a:p>
              <a:pPr marL="285750" indent="-285750">
                <a:lnSpc>
                  <a:spcPct val="130000"/>
                </a:lnSpc>
                <a:buFont typeface="Wingdings" panose="05000000000000000000" charset="0"/>
                <a:buChar char=""/>
              </a:pPr>
              <a:r>
                <a:rPr lang="zh-CN"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rPr>
                <a:t>指出存在的问题、不足</a:t>
              </a:r>
              <a:endParaRPr lang="zh-CN"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a:p>
              <a:pPr marL="285750" indent="-285750">
                <a:lnSpc>
                  <a:spcPct val="130000"/>
                </a:lnSpc>
                <a:buFont typeface="Wingdings" panose="05000000000000000000" charset="0"/>
                <a:buChar char=""/>
              </a:pPr>
              <a:r>
                <a:rPr lang="zh-CN"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rPr>
                <a:t>需后续完善的问题</a:t>
              </a:r>
              <a:endParaRPr lang="zh-CN"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p:cNvGrpSpPr/>
          <p:nvPr/>
        </p:nvGrpSpPr>
        <p:grpSpPr>
          <a:xfrm>
            <a:off x="6339840" y="3143250"/>
            <a:ext cx="1089660" cy="1376680"/>
            <a:chOff x="3295850" y="1895995"/>
            <a:chExt cx="3725149" cy="4660916"/>
          </a:xfrm>
        </p:grpSpPr>
        <p:sp>
          <p:nvSpPr>
            <p:cNvPr id="49" name="圆角矩形 48"/>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760" strike="noStrike" noProof="1">
                <a:solidFill>
                  <a:prstClr val="white"/>
                </a:solidFill>
                <a:latin typeface="Microsoft JhengHei UI" panose="020B0604030504040204" pitchFamily="34" charset="-120"/>
                <a:ea typeface="Microsoft JhengHei UI" panose="020B0604030504040204" pitchFamily="34" charset="-120"/>
              </a:endParaRPr>
            </a:p>
          </p:txBody>
        </p:sp>
        <p:sp>
          <p:nvSpPr>
            <p:cNvPr id="50" name="Freeform 5"/>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51435" tIns="25717" rIns="51435" bIns="25717" numCol="1" anchor="t" anchorCtr="0" compatLnSpc="1"/>
            <a:lstStyle/>
            <a:p>
              <a:pPr fontAlgn="base"/>
              <a:endParaRPr lang="zh-CN" altLang="en-US" sz="760" strike="noStrike" noProof="1">
                <a:solidFill>
                  <a:prstClr val="black"/>
                </a:solidFill>
                <a:latin typeface="Microsoft JhengHei UI" panose="020B0604030504040204" pitchFamily="34" charset="-120"/>
                <a:ea typeface="Microsoft JhengHei UI" panose="020B0604030504040204" pitchFamily="34" charset="-120"/>
              </a:endParaRPr>
            </a:p>
          </p:txBody>
        </p:sp>
        <p:sp>
          <p:nvSpPr>
            <p:cNvPr id="51" name="圆角矩形 50"/>
            <p:cNvSpPr/>
            <p:nvPr/>
          </p:nvSpPr>
          <p:spPr>
            <a:xfrm rot="2760000">
              <a:off x="3371510" y="2878566"/>
              <a:ext cx="3953505"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760" strike="noStrike" noProof="1">
                <a:solidFill>
                  <a:prstClr val="white"/>
                </a:solidFill>
                <a:latin typeface="Microsoft JhengHei UI" panose="020B0604030504040204" pitchFamily="34" charset="-120"/>
                <a:ea typeface="Microsoft JhengHei UI" panose="020B0604030504040204" pitchFamily="34" charset="-120"/>
              </a:endParaRPr>
            </a:p>
          </p:txBody>
        </p:sp>
        <p:sp>
          <p:nvSpPr>
            <p:cNvPr id="52" name="Freeform 5"/>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4DCEB8"/>
            </a:solidFill>
            <a:ln w="25400">
              <a:solidFill>
                <a:srgbClr val="4DCEB8"/>
              </a:solidFill>
            </a:ln>
            <a:effectLst>
              <a:outerShdw blurRad="254000" dist="114300" dir="2700000" algn="tl" rotWithShape="0">
                <a:prstClr val="black">
                  <a:alpha val="25000"/>
                </a:prstClr>
              </a:outerShdw>
            </a:effectLst>
          </p:spPr>
          <p:txBody>
            <a:bodyPr vert="horz" wrap="square" lIns="51435" tIns="25717" rIns="51435" bIns="25717" numCol="1" anchor="t" anchorCtr="0" compatLnSpc="1"/>
            <a:lstStyle/>
            <a:p>
              <a:pPr fontAlgn="base"/>
              <a:endParaRPr lang="zh-CN" altLang="en-US" sz="760" strike="noStrike" noProof="1">
                <a:solidFill>
                  <a:prstClr val="black"/>
                </a:solidFill>
                <a:latin typeface="Microsoft JhengHei UI" panose="020B0604030504040204" pitchFamily="34" charset="-120"/>
                <a:ea typeface="Microsoft JhengHei UI" panose="020B0604030504040204" pitchFamily="34" charset="-120"/>
              </a:endParaRPr>
            </a:p>
          </p:txBody>
        </p:sp>
      </p:grpSp>
      <p:sp>
        <p:nvSpPr>
          <p:cNvPr id="89116" name="文本框 56"/>
          <p:cNvSpPr txBox="1"/>
          <p:nvPr/>
        </p:nvSpPr>
        <p:spPr>
          <a:xfrm>
            <a:off x="6461125" y="3384550"/>
            <a:ext cx="502285" cy="429895"/>
          </a:xfrm>
          <a:prstGeom prst="rect">
            <a:avLst/>
          </a:prstGeom>
          <a:noFill/>
          <a:ln w="9525">
            <a:noFill/>
          </a:ln>
        </p:spPr>
        <p:txBody>
          <a:bodyPr wrap="square" anchor="t">
            <a:spAutoFit/>
          </a:bodyPr>
          <a:lstStyle/>
          <a:p>
            <a:pPr algn="ctr"/>
            <a:r>
              <a:rPr lang="en-US" altLang="zh-CN" sz="2200" dirty="0">
                <a:solidFill>
                  <a:schemeClr val="bg1"/>
                </a:solidFill>
                <a:latin typeface="Times New Roman" panose="02020603050405020304" charset="0"/>
                <a:ea typeface="Microsoft JhengHei UI" panose="020B0604030504040204" pitchFamily="34" charset="-120"/>
              </a:rPr>
              <a:t>02</a:t>
            </a:r>
            <a:endParaRPr lang="en-US" altLang="zh-CN" sz="2200" dirty="0">
              <a:solidFill>
                <a:schemeClr val="bg1"/>
              </a:solidFill>
              <a:latin typeface="Times New Roman" panose="02020603050405020304" charset="0"/>
              <a:ea typeface="Microsoft JhengHei UI" panose="020B0604030504040204" pitchFamily="34" charset="-120"/>
            </a:endParaRPr>
          </a:p>
        </p:txBody>
      </p:sp>
      <p:sp>
        <p:nvSpPr>
          <p:cNvPr id="89118" name="文本框 68"/>
          <p:cNvSpPr txBox="1"/>
          <p:nvPr/>
        </p:nvSpPr>
        <p:spPr>
          <a:xfrm>
            <a:off x="7393305" y="3117850"/>
            <a:ext cx="2599055" cy="368300"/>
          </a:xfrm>
          <a:prstGeom prst="rect">
            <a:avLst/>
          </a:prstGeom>
          <a:noFill/>
          <a:ln w="9525">
            <a:noFill/>
          </a:ln>
        </p:spPr>
        <p:txBody>
          <a:bodyPr wrap="square" anchor="t">
            <a:spAutoFit/>
          </a:bodyPr>
          <a:lstStyle/>
          <a:p>
            <a:r>
              <a:rPr lang="en-US" altLang="zh-CN" b="1" dirty="0">
                <a:solidFill>
                  <a:srgbClr val="4DCEB8"/>
                </a:solidFill>
                <a:latin typeface="微软雅黑" panose="020B0503020204020204" pitchFamily="34" charset="-122"/>
                <a:ea typeface="微软雅黑" panose="020B0503020204020204" pitchFamily="34" charset="-122"/>
              </a:rPr>
              <a:t>[</a:t>
            </a:r>
            <a:r>
              <a:rPr lang="zh-CN" altLang="en-US" b="1" dirty="0">
                <a:solidFill>
                  <a:srgbClr val="4DCEB8"/>
                </a:solidFill>
                <a:latin typeface="微软雅黑" panose="020B0503020204020204" pitchFamily="34" charset="-122"/>
                <a:ea typeface="微软雅黑" panose="020B0503020204020204" pitchFamily="34" charset="-122"/>
              </a:rPr>
              <a:t>承</a:t>
            </a:r>
            <a:r>
              <a:rPr lang="en-US" altLang="zh-CN" b="1" dirty="0">
                <a:solidFill>
                  <a:srgbClr val="4DCEB8"/>
                </a:solidFill>
                <a:latin typeface="微软雅黑" panose="020B0503020204020204" pitchFamily="34" charset="-122"/>
                <a:ea typeface="微软雅黑" panose="020B0503020204020204" pitchFamily="34" charset="-122"/>
              </a:rPr>
              <a:t>/</a:t>
            </a:r>
            <a:r>
              <a:rPr lang="zh-CN" altLang="en-US" b="1" dirty="0">
                <a:solidFill>
                  <a:srgbClr val="4DCEB8"/>
                </a:solidFill>
                <a:latin typeface="微软雅黑" panose="020B0503020204020204" pitchFamily="34" charset="-122"/>
                <a:ea typeface="微软雅黑" panose="020B0503020204020204" pitchFamily="34" charset="-122"/>
              </a:rPr>
              <a:t>转</a:t>
            </a:r>
            <a:r>
              <a:rPr lang="en-US" altLang="zh-CN" b="1" dirty="0">
                <a:solidFill>
                  <a:srgbClr val="4DCEB8"/>
                </a:solidFill>
                <a:latin typeface="微软雅黑" panose="020B0503020204020204" pitchFamily="34" charset="-122"/>
                <a:ea typeface="微软雅黑" panose="020B0503020204020204" pitchFamily="34" charset="-122"/>
              </a:rPr>
              <a:t>]——</a:t>
            </a:r>
            <a:r>
              <a:rPr lang="zh-CN" altLang="en-US" b="1" dirty="0">
                <a:solidFill>
                  <a:srgbClr val="4DCEB8"/>
                </a:solidFill>
                <a:latin typeface="微软雅黑" panose="020B0503020204020204" pitchFamily="34" charset="-122"/>
                <a:ea typeface="微软雅黑" panose="020B0503020204020204" pitchFamily="34" charset="-122"/>
              </a:rPr>
              <a:t>分析问题</a:t>
            </a:r>
            <a:endParaRPr lang="zh-CN" altLang="en-US" b="1" dirty="0">
              <a:solidFill>
                <a:srgbClr val="4DCEB8"/>
              </a:solidFill>
              <a:latin typeface="微软雅黑" panose="020B0503020204020204" pitchFamily="34" charset="-122"/>
              <a:ea typeface="微软雅黑" panose="020B0503020204020204" pitchFamily="34" charset="-122"/>
            </a:endParaRPr>
          </a:p>
        </p:txBody>
      </p:sp>
      <p:sp>
        <p:nvSpPr>
          <p:cNvPr id="89119" name="文本框 69"/>
          <p:cNvSpPr txBox="1"/>
          <p:nvPr/>
        </p:nvSpPr>
        <p:spPr>
          <a:xfrm>
            <a:off x="7298055" y="3422650"/>
            <a:ext cx="3363595" cy="730885"/>
          </a:xfrm>
          <a:prstGeom prst="rect">
            <a:avLst/>
          </a:prstGeom>
          <a:noFill/>
          <a:ln w="9525">
            <a:noFill/>
          </a:ln>
        </p:spPr>
        <p:txBody>
          <a:bodyPr wrap="square" anchor="t">
            <a:spAutoFit/>
          </a:bodyPr>
          <a:lstStyle/>
          <a:p>
            <a:pPr marL="285750" indent="-285750">
              <a:lnSpc>
                <a:spcPct val="130000"/>
              </a:lnSpc>
              <a:buFont typeface="Wingdings" panose="05000000000000000000" charset="0"/>
              <a:buChar char=""/>
            </a:pPr>
            <a:r>
              <a:rPr lang="zh-CN"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rPr>
              <a:t>研究方法和内容的介绍</a:t>
            </a:r>
            <a:endParaRPr lang="zh-CN"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a:p>
            <a:pPr marL="285750" indent="-285750">
              <a:lnSpc>
                <a:spcPct val="130000"/>
              </a:lnSpc>
              <a:buFont typeface="Wingdings" panose="05000000000000000000" charset="0"/>
              <a:buChar char=""/>
            </a:pPr>
            <a:r>
              <a:rPr lang="zh-CN"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rPr>
              <a:t>依靠严谨的论证过程，解决问题</a:t>
            </a:r>
            <a:endParaRPr lang="zh-CN" altLang="en-US" sz="160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3" name="组合 32"/>
          <p:cNvGrpSpPr/>
          <p:nvPr/>
        </p:nvGrpSpPr>
        <p:grpSpPr>
          <a:xfrm>
            <a:off x="1467485" y="2143760"/>
            <a:ext cx="4525645" cy="3858260"/>
            <a:chOff x="2575" y="3376"/>
            <a:chExt cx="5796" cy="4941"/>
          </a:xfrm>
        </p:grpSpPr>
        <p:grpSp>
          <p:nvGrpSpPr>
            <p:cNvPr id="10" name="组合 9"/>
            <p:cNvGrpSpPr/>
            <p:nvPr/>
          </p:nvGrpSpPr>
          <p:grpSpPr>
            <a:xfrm>
              <a:off x="2575" y="3530"/>
              <a:ext cx="5796" cy="4366"/>
              <a:chOff x="-467967" y="1099457"/>
              <a:chExt cx="10233475" cy="7708468"/>
            </a:xfrm>
            <a:solidFill>
              <a:schemeClr val="bg1">
                <a:lumMod val="85000"/>
                <a:alpha val="53000"/>
              </a:schemeClr>
            </a:solidFill>
          </p:grpSpPr>
          <p:sp>
            <p:nvSpPr>
              <p:cNvPr id="11" name="Freeform 979"/>
              <p:cNvSpPr>
                <a:spLocks noEditPoints="1"/>
              </p:cNvSpPr>
              <p:nvPr/>
            </p:nvSpPr>
            <p:spPr bwMode="auto">
              <a:xfrm>
                <a:off x="3114399" y="1099458"/>
                <a:ext cx="3862664" cy="3454184"/>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grpFill/>
              <a:ln>
                <a:noFill/>
              </a:ln>
              <a:effectLst/>
            </p:spPr>
            <p:txBody>
              <a:bodyPr vert="horz" wrap="square" lIns="68580" tIns="34290" rIns="68580" bIns="34290" numCol="1" anchor="t" anchorCtr="0" compatLnSpc="1"/>
              <a:lstStyle/>
              <a:p>
                <a:pPr fontAlgn="base"/>
                <a:endParaRPr lang="zh-CN" altLang="en-US" sz="1015" strike="noStrike" noProof="1">
                  <a:solidFill>
                    <a:prstClr val="black"/>
                  </a:solidFill>
                  <a:latin typeface="Microsoft JhengHei UI" panose="020B0604030504040204" pitchFamily="34" charset="-120"/>
                  <a:ea typeface="Microsoft JhengHei UI" panose="020B0604030504040204" pitchFamily="34" charset="-120"/>
                </a:endParaRPr>
              </a:p>
            </p:txBody>
          </p:sp>
          <p:sp>
            <p:nvSpPr>
              <p:cNvPr id="12" name="Freeform 979"/>
              <p:cNvSpPr>
                <a:spLocks noEditPoints="1"/>
              </p:cNvSpPr>
              <p:nvPr/>
            </p:nvSpPr>
            <p:spPr bwMode="auto">
              <a:xfrm>
                <a:off x="5657575" y="1899557"/>
                <a:ext cx="3862664" cy="3454184"/>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grpFill/>
              <a:ln>
                <a:noFill/>
              </a:ln>
              <a:effectLst/>
            </p:spPr>
            <p:txBody>
              <a:bodyPr vert="horz" wrap="square" lIns="68580" tIns="34290" rIns="68580" bIns="34290" numCol="1" anchor="t" anchorCtr="0" compatLnSpc="1"/>
              <a:lstStyle/>
              <a:p>
                <a:pPr fontAlgn="base"/>
                <a:endParaRPr lang="zh-CN" altLang="en-US" sz="1015" strike="noStrike" noProof="1">
                  <a:solidFill>
                    <a:prstClr val="black"/>
                  </a:solidFill>
                  <a:latin typeface="Microsoft JhengHei UI" panose="020B0604030504040204" pitchFamily="34" charset="-120"/>
                  <a:ea typeface="Microsoft JhengHei UI" panose="020B0604030504040204" pitchFamily="34" charset="-120"/>
                </a:endParaRPr>
              </a:p>
            </p:txBody>
          </p:sp>
          <p:sp>
            <p:nvSpPr>
              <p:cNvPr id="13" name="Freeform 979"/>
              <p:cNvSpPr>
                <a:spLocks noEditPoints="1"/>
              </p:cNvSpPr>
              <p:nvPr/>
            </p:nvSpPr>
            <p:spPr bwMode="auto">
              <a:xfrm>
                <a:off x="2285449" y="4426750"/>
                <a:ext cx="3862664" cy="3454184"/>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grpFill/>
              <a:ln>
                <a:noFill/>
              </a:ln>
              <a:effectLst/>
            </p:spPr>
            <p:txBody>
              <a:bodyPr vert="horz" wrap="square" lIns="68580" tIns="34290" rIns="68580" bIns="34290" numCol="1" anchor="t" anchorCtr="0" compatLnSpc="1"/>
              <a:lstStyle/>
              <a:p>
                <a:pPr fontAlgn="base"/>
                <a:endParaRPr lang="zh-CN" altLang="en-US" sz="1015" strike="noStrike" noProof="1">
                  <a:solidFill>
                    <a:prstClr val="black"/>
                  </a:solidFill>
                  <a:latin typeface="Microsoft JhengHei UI" panose="020B0604030504040204" pitchFamily="34" charset="-120"/>
                  <a:ea typeface="Microsoft JhengHei UI" panose="020B0604030504040204" pitchFamily="34" charset="-120"/>
                </a:endParaRPr>
              </a:p>
            </p:txBody>
          </p:sp>
          <p:sp>
            <p:nvSpPr>
              <p:cNvPr id="14" name="Freeform 979"/>
              <p:cNvSpPr>
                <a:spLocks noEditPoints="1"/>
              </p:cNvSpPr>
              <p:nvPr/>
            </p:nvSpPr>
            <p:spPr bwMode="auto">
              <a:xfrm flipH="1">
                <a:off x="-467967" y="2265472"/>
                <a:ext cx="3862664" cy="3454184"/>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grpFill/>
              <a:ln>
                <a:noFill/>
              </a:ln>
              <a:effectLst/>
            </p:spPr>
            <p:txBody>
              <a:bodyPr vert="horz" wrap="square" lIns="68580" tIns="34290" rIns="68580" bIns="34290" numCol="1" anchor="t" anchorCtr="0" compatLnSpc="1"/>
              <a:lstStyle/>
              <a:p>
                <a:pPr fontAlgn="base"/>
                <a:endParaRPr lang="zh-CN" altLang="en-US" sz="1015" strike="noStrike" noProof="1">
                  <a:solidFill>
                    <a:prstClr val="black"/>
                  </a:solidFill>
                  <a:latin typeface="Microsoft JhengHei UI" panose="020B0604030504040204" pitchFamily="34" charset="-120"/>
                  <a:ea typeface="Microsoft JhengHei UI" panose="020B0604030504040204" pitchFamily="34" charset="-120"/>
                </a:endParaRPr>
              </a:p>
            </p:txBody>
          </p:sp>
          <p:sp>
            <p:nvSpPr>
              <p:cNvPr id="15" name="Freeform 979"/>
              <p:cNvSpPr>
                <a:spLocks noEditPoints="1"/>
              </p:cNvSpPr>
              <p:nvPr/>
            </p:nvSpPr>
            <p:spPr bwMode="auto">
              <a:xfrm flipH="1">
                <a:off x="5902844" y="5353741"/>
                <a:ext cx="3862664" cy="3454184"/>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grpFill/>
              <a:ln>
                <a:noFill/>
              </a:ln>
              <a:effectLst/>
            </p:spPr>
            <p:txBody>
              <a:bodyPr vert="horz" wrap="square" lIns="68580" tIns="34290" rIns="68580" bIns="34290" numCol="1" anchor="t" anchorCtr="0" compatLnSpc="1"/>
              <a:lstStyle/>
              <a:p>
                <a:pPr fontAlgn="base"/>
                <a:endParaRPr lang="zh-CN" altLang="en-US" sz="1015" strike="noStrike" noProof="1">
                  <a:solidFill>
                    <a:prstClr val="black"/>
                  </a:solidFill>
                  <a:latin typeface="Microsoft JhengHei UI" panose="020B0604030504040204" pitchFamily="34" charset="-120"/>
                  <a:ea typeface="Microsoft JhengHei UI" panose="020B0604030504040204" pitchFamily="34" charset="-120"/>
                </a:endParaRPr>
              </a:p>
            </p:txBody>
          </p:sp>
        </p:grpSp>
        <p:grpSp>
          <p:nvGrpSpPr>
            <p:cNvPr id="16" name="组合 15"/>
            <p:cNvGrpSpPr/>
            <p:nvPr/>
          </p:nvGrpSpPr>
          <p:grpSpPr>
            <a:xfrm>
              <a:off x="2865" y="3376"/>
              <a:ext cx="5219" cy="4136"/>
              <a:chOff x="3332180" y="1398739"/>
              <a:chExt cx="5486851" cy="4348789"/>
            </a:xfrm>
            <a:effectLst>
              <a:outerShdw blurRad="355600" dist="127000" dir="2700000" algn="tl" rotWithShape="0">
                <a:prstClr val="black">
                  <a:alpha val="40000"/>
                </a:prstClr>
              </a:outerShdw>
            </a:effectLst>
          </p:grpSpPr>
          <p:sp>
            <p:nvSpPr>
              <p:cNvPr id="17" name="任意多边形 16"/>
              <p:cNvSpPr/>
              <p:nvPr/>
            </p:nvSpPr>
            <p:spPr>
              <a:xfrm>
                <a:off x="3332180" y="3392488"/>
                <a:ext cx="2724353" cy="2355040"/>
              </a:xfrm>
              <a:custGeom>
                <a:avLst/>
                <a:gdLst>
                  <a:gd name="connsiteX0" fmla="*/ 1365925 w 2724354"/>
                  <a:gd name="connsiteY0" fmla="*/ 0 h 2355042"/>
                  <a:gd name="connsiteX1" fmla="*/ 2724354 w 2724354"/>
                  <a:gd name="connsiteY1" fmla="*/ 784290 h 2355042"/>
                  <a:gd name="connsiteX2" fmla="*/ 2724354 w 2724354"/>
                  <a:gd name="connsiteY2" fmla="*/ 2355042 h 2355042"/>
                  <a:gd name="connsiteX3" fmla="*/ 0 w 2724354"/>
                  <a:gd name="connsiteY3" fmla="*/ 2355042 h 2355042"/>
                </a:gdLst>
                <a:ahLst/>
                <a:cxnLst>
                  <a:cxn ang="0">
                    <a:pos x="connsiteX0" y="connsiteY0"/>
                  </a:cxn>
                  <a:cxn ang="0">
                    <a:pos x="connsiteX1" y="connsiteY1"/>
                  </a:cxn>
                  <a:cxn ang="0">
                    <a:pos x="connsiteX2" y="connsiteY2"/>
                  </a:cxn>
                  <a:cxn ang="0">
                    <a:pos x="connsiteX3" y="connsiteY3"/>
                  </a:cxn>
                </a:cxnLst>
                <a:rect l="l" t="t" r="r" b="b"/>
                <a:pathLst>
                  <a:path w="2724354" h="2355042">
                    <a:moveTo>
                      <a:pt x="1365925" y="0"/>
                    </a:moveTo>
                    <a:lnTo>
                      <a:pt x="2724354" y="784290"/>
                    </a:lnTo>
                    <a:lnTo>
                      <a:pt x="2724354" y="2355042"/>
                    </a:lnTo>
                    <a:lnTo>
                      <a:pt x="0" y="2355042"/>
                    </a:lnTo>
                    <a:close/>
                  </a:path>
                </a:pathLst>
              </a:custGeom>
              <a:gradFill flip="none" rotWithShape="1">
                <a:gsLst>
                  <a:gs pos="100000">
                    <a:schemeClr val="bg1">
                      <a:lumMod val="95000"/>
                    </a:schemeClr>
                  </a:gs>
                  <a:gs pos="0">
                    <a:schemeClr val="bg1">
                      <a:lumMod val="75000"/>
                    </a:schemeClr>
                  </a:gs>
                </a:gsLst>
                <a:lin ang="2700000" scaled="1"/>
                <a:tileRect/>
              </a:gradFill>
              <a:ln w="25400">
                <a:gradFill flip="none" rotWithShape="1">
                  <a:gsLst>
                    <a:gs pos="0">
                      <a:schemeClr val="bg1"/>
                    </a:gs>
                    <a:gs pos="100000">
                      <a:schemeClr val="bg1">
                        <a:lumMod val="8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15" strike="noStrike" noProof="1">
                  <a:solidFill>
                    <a:prstClr val="white"/>
                  </a:solidFill>
                  <a:latin typeface="Microsoft JhengHei UI" panose="020B0604030504040204" pitchFamily="34" charset="-120"/>
                  <a:ea typeface="Microsoft JhengHei UI" panose="020B0604030504040204" pitchFamily="34" charset="-120"/>
                </a:endParaRPr>
              </a:p>
            </p:txBody>
          </p:sp>
          <p:sp>
            <p:nvSpPr>
              <p:cNvPr id="2" name="任意多边形 1"/>
              <p:cNvSpPr/>
              <p:nvPr/>
            </p:nvSpPr>
            <p:spPr>
              <a:xfrm flipH="1">
                <a:off x="6094676" y="3388412"/>
                <a:ext cx="2724355" cy="2355040"/>
              </a:xfrm>
              <a:custGeom>
                <a:avLst/>
                <a:gdLst>
                  <a:gd name="connsiteX0" fmla="*/ 1365925 w 2724354"/>
                  <a:gd name="connsiteY0" fmla="*/ 0 h 2355042"/>
                  <a:gd name="connsiteX1" fmla="*/ 2724354 w 2724354"/>
                  <a:gd name="connsiteY1" fmla="*/ 784290 h 2355042"/>
                  <a:gd name="connsiteX2" fmla="*/ 2724354 w 2724354"/>
                  <a:gd name="connsiteY2" fmla="*/ 2355042 h 2355042"/>
                  <a:gd name="connsiteX3" fmla="*/ 0 w 2724354"/>
                  <a:gd name="connsiteY3" fmla="*/ 2355042 h 2355042"/>
                </a:gdLst>
                <a:ahLst/>
                <a:cxnLst>
                  <a:cxn ang="0">
                    <a:pos x="connsiteX0" y="connsiteY0"/>
                  </a:cxn>
                  <a:cxn ang="0">
                    <a:pos x="connsiteX1" y="connsiteY1"/>
                  </a:cxn>
                  <a:cxn ang="0">
                    <a:pos x="connsiteX2" y="connsiteY2"/>
                  </a:cxn>
                  <a:cxn ang="0">
                    <a:pos x="connsiteX3" y="connsiteY3"/>
                  </a:cxn>
                </a:cxnLst>
                <a:rect l="l" t="t" r="r" b="b"/>
                <a:pathLst>
                  <a:path w="2724354" h="2355042">
                    <a:moveTo>
                      <a:pt x="1365925" y="0"/>
                    </a:moveTo>
                    <a:lnTo>
                      <a:pt x="2724354" y="784290"/>
                    </a:lnTo>
                    <a:lnTo>
                      <a:pt x="2724354" y="2355042"/>
                    </a:lnTo>
                    <a:lnTo>
                      <a:pt x="0" y="2355042"/>
                    </a:lnTo>
                    <a:close/>
                  </a:path>
                </a:pathLst>
              </a:custGeom>
              <a:gradFill>
                <a:gsLst>
                  <a:gs pos="0">
                    <a:schemeClr val="bg1">
                      <a:lumMod val="95000"/>
                    </a:schemeClr>
                  </a:gs>
                  <a:gs pos="100000">
                    <a:schemeClr val="bg1">
                      <a:lumMod val="75000"/>
                    </a:schemeClr>
                  </a:gs>
                </a:gsLst>
                <a:lin ang="18900000" scaled="0"/>
              </a:gradFill>
              <a:ln w="25400">
                <a:gradFill>
                  <a:gsLst>
                    <a:gs pos="0">
                      <a:schemeClr val="bg1"/>
                    </a:gs>
                    <a:gs pos="100000">
                      <a:schemeClr val="bg1">
                        <a:lumMod val="85000"/>
                      </a:schemeClr>
                    </a:gs>
                  </a:gsLst>
                  <a:lin ang="8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15" strike="noStrike" noProof="1">
                  <a:solidFill>
                    <a:prstClr val="white"/>
                  </a:solidFill>
                  <a:latin typeface="Microsoft JhengHei UI" panose="020B0604030504040204" pitchFamily="34" charset="-120"/>
                  <a:ea typeface="Microsoft JhengHei UI" panose="020B0604030504040204" pitchFamily="34" charset="-120"/>
                </a:endParaRPr>
              </a:p>
            </p:txBody>
          </p:sp>
          <p:sp>
            <p:nvSpPr>
              <p:cNvPr id="3" name="任意多边形 2"/>
              <p:cNvSpPr/>
              <p:nvPr/>
            </p:nvSpPr>
            <p:spPr>
              <a:xfrm rot="14400000" flipH="1">
                <a:off x="4372288" y="1583395"/>
                <a:ext cx="2724354" cy="2355042"/>
              </a:xfrm>
              <a:custGeom>
                <a:avLst/>
                <a:gdLst>
                  <a:gd name="connsiteX0" fmla="*/ 1365925 w 2724354"/>
                  <a:gd name="connsiteY0" fmla="*/ 0 h 2355042"/>
                  <a:gd name="connsiteX1" fmla="*/ 2724354 w 2724354"/>
                  <a:gd name="connsiteY1" fmla="*/ 784290 h 2355042"/>
                  <a:gd name="connsiteX2" fmla="*/ 2724354 w 2724354"/>
                  <a:gd name="connsiteY2" fmla="*/ 2355042 h 2355042"/>
                  <a:gd name="connsiteX3" fmla="*/ 0 w 2724354"/>
                  <a:gd name="connsiteY3" fmla="*/ 2355042 h 2355042"/>
                </a:gdLst>
                <a:ahLst/>
                <a:cxnLst>
                  <a:cxn ang="0">
                    <a:pos x="connsiteX0" y="connsiteY0"/>
                  </a:cxn>
                  <a:cxn ang="0">
                    <a:pos x="connsiteX1" y="connsiteY1"/>
                  </a:cxn>
                  <a:cxn ang="0">
                    <a:pos x="connsiteX2" y="connsiteY2"/>
                  </a:cxn>
                  <a:cxn ang="0">
                    <a:pos x="connsiteX3" y="connsiteY3"/>
                  </a:cxn>
                </a:cxnLst>
                <a:rect l="l" t="t" r="r" b="b"/>
                <a:pathLst>
                  <a:path w="2724354" h="2355042">
                    <a:moveTo>
                      <a:pt x="1365925" y="0"/>
                    </a:moveTo>
                    <a:lnTo>
                      <a:pt x="2724354" y="784290"/>
                    </a:lnTo>
                    <a:lnTo>
                      <a:pt x="2724354" y="2355042"/>
                    </a:lnTo>
                    <a:lnTo>
                      <a:pt x="0" y="2355042"/>
                    </a:lnTo>
                    <a:close/>
                  </a:path>
                </a:pathLst>
              </a:custGeom>
              <a:gradFill flip="none" rotWithShape="1">
                <a:gsLst>
                  <a:gs pos="100000">
                    <a:schemeClr val="bg1">
                      <a:lumMod val="95000"/>
                    </a:schemeClr>
                  </a:gs>
                  <a:gs pos="0">
                    <a:schemeClr val="bg1">
                      <a:lumMod val="75000"/>
                    </a:schemeClr>
                  </a:gs>
                </a:gsLst>
                <a:lin ang="900000" scaled="0"/>
                <a:tileRect/>
              </a:gradFill>
              <a:ln w="25400">
                <a:gradFill flip="none" rotWithShape="1">
                  <a:gsLst>
                    <a:gs pos="0">
                      <a:schemeClr val="bg1"/>
                    </a:gs>
                    <a:gs pos="100000">
                      <a:schemeClr val="bg1">
                        <a:lumMod val="85000"/>
                      </a:schemeClr>
                    </a:gs>
                  </a:gsLst>
                  <a:lin ang="9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15" strike="noStrike" noProof="1">
                  <a:solidFill>
                    <a:prstClr val="white"/>
                  </a:solidFill>
                  <a:latin typeface="Microsoft JhengHei UI" panose="020B0604030504040204" pitchFamily="34" charset="-120"/>
                  <a:ea typeface="Microsoft JhengHei UI" panose="020B0604030504040204" pitchFamily="34" charset="-120"/>
                </a:endParaRPr>
              </a:p>
            </p:txBody>
          </p:sp>
        </p:grpSp>
        <p:grpSp>
          <p:nvGrpSpPr>
            <p:cNvPr id="4" name="组合 3"/>
            <p:cNvGrpSpPr/>
            <p:nvPr/>
          </p:nvGrpSpPr>
          <p:grpSpPr>
            <a:xfrm>
              <a:off x="3916" y="3839"/>
              <a:ext cx="1761" cy="1440"/>
              <a:chOff x="2673091" y="2335836"/>
              <a:chExt cx="1491229" cy="1219084"/>
            </a:xfrm>
            <a:solidFill>
              <a:srgbClr val="FFBE5E"/>
            </a:solidFill>
          </p:grpSpPr>
          <p:sp>
            <p:nvSpPr>
              <p:cNvPr id="5" name="等腰三角形 4"/>
              <p:cNvSpPr/>
              <p:nvPr/>
            </p:nvSpPr>
            <p:spPr>
              <a:xfrm rot="7200000" flipV="1">
                <a:off x="2632803" y="3199797"/>
                <a:ext cx="477094" cy="233152"/>
              </a:xfrm>
              <a:prstGeom prst="triangle">
                <a:avLst>
                  <a:gd name="adj" fmla="val 50907"/>
                </a:avLst>
              </a:prstGeom>
              <a:grpFill/>
              <a:ln>
                <a:no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15" strike="noStrike" noProof="1">
                  <a:solidFill>
                    <a:prstClr val="white"/>
                  </a:solidFill>
                  <a:latin typeface="Microsoft JhengHei UI" panose="020B0604030504040204" pitchFamily="34" charset="-120"/>
                  <a:ea typeface="Microsoft JhengHei UI" panose="020B0604030504040204" pitchFamily="34" charset="-120"/>
                </a:endParaRPr>
              </a:p>
            </p:txBody>
          </p:sp>
          <p:sp>
            <p:nvSpPr>
              <p:cNvPr id="6" name="任意多边形 5"/>
              <p:cNvSpPr/>
              <p:nvPr/>
            </p:nvSpPr>
            <p:spPr>
              <a:xfrm rot="15321110">
                <a:off x="2951573" y="2057354"/>
                <a:ext cx="934265" cy="1491229"/>
              </a:xfrm>
              <a:custGeom>
                <a:avLst/>
                <a:gdLst>
                  <a:gd name="connsiteX0" fmla="*/ 0 w 1543050"/>
                  <a:gd name="connsiteY0" fmla="*/ 1730751 h 2462944"/>
                  <a:gd name="connsiteX1" fmla="*/ 309567 w 1543050"/>
                  <a:gd name="connsiteY1" fmla="*/ 1730751 h 2462944"/>
                  <a:gd name="connsiteX2" fmla="*/ 309567 w 1543050"/>
                  <a:gd name="connsiteY2" fmla="*/ 0 h 2462944"/>
                  <a:gd name="connsiteX3" fmla="*/ 1233483 w 1543050"/>
                  <a:gd name="connsiteY3" fmla="*/ 912638 h 2462944"/>
                  <a:gd name="connsiteX4" fmla="*/ 1233483 w 1543050"/>
                  <a:gd name="connsiteY4" fmla="*/ 1730751 h 2462944"/>
                  <a:gd name="connsiteX5" fmla="*/ 1543050 w 1543050"/>
                  <a:gd name="connsiteY5" fmla="*/ 1730751 h 2462944"/>
                  <a:gd name="connsiteX6" fmla="*/ 771525 w 1543050"/>
                  <a:gd name="connsiteY6" fmla="*/ 2462944 h 246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050" h="2462944">
                    <a:moveTo>
                      <a:pt x="0" y="1730751"/>
                    </a:moveTo>
                    <a:lnTo>
                      <a:pt x="309567" y="1730751"/>
                    </a:lnTo>
                    <a:lnTo>
                      <a:pt x="309567" y="0"/>
                    </a:lnTo>
                    <a:lnTo>
                      <a:pt x="1233483" y="912638"/>
                    </a:lnTo>
                    <a:lnTo>
                      <a:pt x="1233483" y="1730751"/>
                    </a:lnTo>
                    <a:lnTo>
                      <a:pt x="1543050" y="1730751"/>
                    </a:lnTo>
                    <a:lnTo>
                      <a:pt x="771525" y="2462944"/>
                    </a:lnTo>
                    <a:close/>
                  </a:path>
                </a:pathLst>
              </a:custGeom>
              <a:solidFill>
                <a:srgbClr val="F79E5A"/>
              </a:solidFill>
              <a:ln>
                <a:noFill/>
              </a:ln>
              <a:effectLst>
                <a:outerShdw blurRad="152400" dist="1778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15" strike="noStrike" noProof="1">
                  <a:solidFill>
                    <a:prstClr val="white"/>
                  </a:solidFill>
                  <a:latin typeface="Microsoft JhengHei UI" panose="020B0604030504040204" pitchFamily="34" charset="-120"/>
                  <a:ea typeface="Microsoft JhengHei UI" panose="020B0604030504040204" pitchFamily="34" charset="-120"/>
                </a:endParaRPr>
              </a:p>
            </p:txBody>
          </p:sp>
          <p:sp>
            <p:nvSpPr>
              <p:cNvPr id="7" name="文本框 6"/>
              <p:cNvSpPr txBox="1"/>
              <p:nvPr/>
            </p:nvSpPr>
            <p:spPr>
              <a:xfrm>
                <a:off x="3380420" y="2516864"/>
                <a:ext cx="700368" cy="499170"/>
              </a:xfrm>
              <a:prstGeom prst="rect">
                <a:avLst/>
              </a:prstGeom>
              <a:noFill/>
              <a:extLst>
                <a:ext uri="{909E8E84-426E-40DD-AFC4-6F175D3DCCD1}">
                  <a14:hiddenFill xmlns:a14="http://schemas.microsoft.com/office/drawing/2010/main">
                    <a:grpFill/>
                  </a14:hiddenFill>
                </a:ext>
              </a:extLst>
            </p:spPr>
            <p:txBody>
              <a:bodyPr wrap="square" rtlCol="0">
                <a:spAutoFit/>
              </a:bodyPr>
              <a:lstStyle/>
              <a:p>
                <a:pPr algn="ctr" fontAlgn="base"/>
                <a:r>
                  <a:rPr lang="en-US" altLang="zh-CN" sz="2400" strike="noStrike" noProof="1">
                    <a:solidFill>
                      <a:prstClr val="white"/>
                    </a:solidFill>
                    <a:latin typeface="Microsoft JhengHei UI" panose="020B0604030504040204" pitchFamily="34" charset="-120"/>
                    <a:ea typeface="Microsoft JhengHei UI" panose="020B0604030504040204" pitchFamily="34" charset="-120"/>
                    <a:cs typeface="Iskoola Pota" panose="020B0502040204020203" pitchFamily="34" charset="0"/>
                  </a:rPr>
                  <a:t>01</a:t>
                </a:r>
                <a:endParaRPr lang="en-US" altLang="zh-CN" sz="2400" strike="noStrike" noProof="1">
                  <a:solidFill>
                    <a:prstClr val="white"/>
                  </a:solidFill>
                  <a:latin typeface="Microsoft JhengHei UI" panose="020B0604030504040204" pitchFamily="34" charset="-120"/>
                  <a:ea typeface="Microsoft JhengHei UI" panose="020B0604030504040204" pitchFamily="34" charset="-120"/>
                  <a:cs typeface="Iskoola Pota" panose="020B0502040204020203" pitchFamily="34" charset="0"/>
                </a:endParaRPr>
              </a:p>
            </p:txBody>
          </p:sp>
        </p:grpSp>
        <p:grpSp>
          <p:nvGrpSpPr>
            <p:cNvPr id="8" name="组合 7"/>
            <p:cNvGrpSpPr/>
            <p:nvPr/>
          </p:nvGrpSpPr>
          <p:grpSpPr>
            <a:xfrm>
              <a:off x="3880" y="6555"/>
              <a:ext cx="1885" cy="1761"/>
              <a:chOff x="2741397" y="4442811"/>
              <a:chExt cx="1595869" cy="1491229"/>
            </a:xfrm>
            <a:solidFill>
              <a:srgbClr val="01B9CC"/>
            </a:solidFill>
          </p:grpSpPr>
          <p:sp>
            <p:nvSpPr>
              <p:cNvPr id="9" name="等腰三角形 8"/>
              <p:cNvSpPr/>
              <p:nvPr/>
            </p:nvSpPr>
            <p:spPr>
              <a:xfrm flipV="1">
                <a:off x="3860172" y="5289172"/>
                <a:ext cx="477094" cy="233152"/>
              </a:xfrm>
              <a:prstGeom prst="triangle">
                <a:avLst>
                  <a:gd name="adj" fmla="val 50907"/>
                </a:avLst>
              </a:prstGeom>
              <a:solidFill>
                <a:srgbClr val="B95F95"/>
              </a:solidFill>
              <a:ln>
                <a:no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15" strike="noStrike" noProof="1">
                  <a:solidFill>
                    <a:prstClr val="white"/>
                  </a:solidFill>
                  <a:latin typeface="Microsoft JhengHei UI" panose="020B0604030504040204" pitchFamily="34" charset="-120"/>
                  <a:ea typeface="Microsoft JhengHei UI" panose="020B0604030504040204" pitchFamily="34" charset="-120"/>
                </a:endParaRPr>
              </a:p>
            </p:txBody>
          </p:sp>
          <p:sp>
            <p:nvSpPr>
              <p:cNvPr id="28" name="任意多边形 27"/>
              <p:cNvSpPr/>
              <p:nvPr/>
            </p:nvSpPr>
            <p:spPr>
              <a:xfrm rot="8121110">
                <a:off x="2913287" y="4442811"/>
                <a:ext cx="934265" cy="1491229"/>
              </a:xfrm>
              <a:custGeom>
                <a:avLst/>
                <a:gdLst>
                  <a:gd name="connsiteX0" fmla="*/ 0 w 1543050"/>
                  <a:gd name="connsiteY0" fmla="*/ 1730751 h 2462944"/>
                  <a:gd name="connsiteX1" fmla="*/ 309567 w 1543050"/>
                  <a:gd name="connsiteY1" fmla="*/ 1730751 h 2462944"/>
                  <a:gd name="connsiteX2" fmla="*/ 309567 w 1543050"/>
                  <a:gd name="connsiteY2" fmla="*/ 0 h 2462944"/>
                  <a:gd name="connsiteX3" fmla="*/ 1233483 w 1543050"/>
                  <a:gd name="connsiteY3" fmla="*/ 912638 h 2462944"/>
                  <a:gd name="connsiteX4" fmla="*/ 1233483 w 1543050"/>
                  <a:gd name="connsiteY4" fmla="*/ 1730751 h 2462944"/>
                  <a:gd name="connsiteX5" fmla="*/ 1543050 w 1543050"/>
                  <a:gd name="connsiteY5" fmla="*/ 1730751 h 2462944"/>
                  <a:gd name="connsiteX6" fmla="*/ 771525 w 1543050"/>
                  <a:gd name="connsiteY6" fmla="*/ 2462944 h 246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050" h="2462944">
                    <a:moveTo>
                      <a:pt x="0" y="1730751"/>
                    </a:moveTo>
                    <a:lnTo>
                      <a:pt x="309567" y="1730751"/>
                    </a:lnTo>
                    <a:lnTo>
                      <a:pt x="309567" y="0"/>
                    </a:lnTo>
                    <a:lnTo>
                      <a:pt x="1233483" y="912638"/>
                    </a:lnTo>
                    <a:lnTo>
                      <a:pt x="1233483" y="1730751"/>
                    </a:lnTo>
                    <a:lnTo>
                      <a:pt x="1543050" y="1730751"/>
                    </a:lnTo>
                    <a:lnTo>
                      <a:pt x="771525" y="2462944"/>
                    </a:lnTo>
                    <a:close/>
                  </a:path>
                </a:pathLst>
              </a:custGeom>
              <a:solidFill>
                <a:srgbClr val="B95F95"/>
              </a:solidFill>
              <a:ln>
                <a:noFill/>
              </a:ln>
              <a:effectLst>
                <a:outerShdw blurRad="152400" dist="1778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15" strike="noStrike" noProof="1">
                  <a:solidFill>
                    <a:prstClr val="white"/>
                  </a:solidFill>
                  <a:latin typeface="Microsoft JhengHei UI" panose="020B0604030504040204" pitchFamily="34" charset="-120"/>
                  <a:ea typeface="Microsoft JhengHei UI" panose="020B0604030504040204" pitchFamily="34" charset="-120"/>
                </a:endParaRPr>
              </a:p>
            </p:txBody>
          </p:sp>
          <p:sp>
            <p:nvSpPr>
              <p:cNvPr id="29" name="文本框 28"/>
              <p:cNvSpPr txBox="1"/>
              <p:nvPr/>
            </p:nvSpPr>
            <p:spPr>
              <a:xfrm>
                <a:off x="2741397" y="4735114"/>
                <a:ext cx="700368" cy="499169"/>
              </a:xfrm>
              <a:prstGeom prst="rect">
                <a:avLst/>
              </a:prstGeom>
              <a:noFill/>
              <a:extLst>
                <a:ext uri="{909E8E84-426E-40DD-AFC4-6F175D3DCCD1}">
                  <a14:hiddenFill xmlns:a14="http://schemas.microsoft.com/office/drawing/2010/main">
                    <a:grpFill/>
                  </a14:hiddenFill>
                </a:ext>
              </a:extLst>
            </p:spPr>
            <p:txBody>
              <a:bodyPr wrap="square" rtlCol="0">
                <a:spAutoFit/>
              </a:bodyPr>
              <a:lstStyle/>
              <a:p>
                <a:pPr algn="ctr" fontAlgn="base"/>
                <a:r>
                  <a:rPr lang="en-US" altLang="zh-CN" sz="2400" strike="noStrike" noProof="1">
                    <a:solidFill>
                      <a:prstClr val="white"/>
                    </a:solidFill>
                    <a:latin typeface="Microsoft JhengHei UI" panose="020B0604030504040204" pitchFamily="34" charset="-120"/>
                    <a:ea typeface="Microsoft JhengHei UI" panose="020B0604030504040204" pitchFamily="34" charset="-120"/>
                    <a:cs typeface="Iskoola Pota" panose="020B0502040204020203" pitchFamily="34" charset="0"/>
                  </a:rPr>
                  <a:t>03</a:t>
                </a:r>
                <a:endParaRPr lang="en-US" altLang="zh-CN" sz="2400" strike="noStrike" noProof="1">
                  <a:solidFill>
                    <a:prstClr val="white"/>
                  </a:solidFill>
                  <a:latin typeface="Microsoft JhengHei UI" panose="020B0604030504040204" pitchFamily="34" charset="-120"/>
                  <a:ea typeface="Microsoft JhengHei UI" panose="020B0604030504040204" pitchFamily="34" charset="-120"/>
                  <a:cs typeface="Iskoola Pota" panose="020B0502040204020203" pitchFamily="34" charset="0"/>
                </a:endParaRPr>
              </a:p>
            </p:txBody>
          </p:sp>
        </p:grpSp>
        <p:grpSp>
          <p:nvGrpSpPr>
            <p:cNvPr id="30" name="组合 29"/>
            <p:cNvGrpSpPr/>
            <p:nvPr/>
          </p:nvGrpSpPr>
          <p:grpSpPr>
            <a:xfrm>
              <a:off x="6734" y="5162"/>
              <a:ext cx="1104" cy="2025"/>
              <a:chOff x="4955294" y="2964239"/>
              <a:chExt cx="934265" cy="1714887"/>
            </a:xfrm>
          </p:grpSpPr>
          <p:sp>
            <p:nvSpPr>
              <p:cNvPr id="31" name="等腰三角形 30"/>
              <p:cNvSpPr/>
              <p:nvPr/>
            </p:nvSpPr>
            <p:spPr>
              <a:xfrm rot="14400000" flipV="1">
                <a:off x="5012936" y="3086210"/>
                <a:ext cx="477094" cy="233152"/>
              </a:xfrm>
              <a:prstGeom prst="triangle">
                <a:avLst>
                  <a:gd name="adj" fmla="val 50907"/>
                </a:avLst>
              </a:prstGeom>
              <a:solidFill>
                <a:srgbClr val="4DCEB8"/>
              </a:solidFill>
              <a:ln>
                <a:noFill/>
              </a:ln>
              <a:effectLst>
                <a:innerShdw blurRad="152400" dist="762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15" strike="noStrike" noProof="1">
                  <a:solidFill>
                    <a:prstClr val="white"/>
                  </a:solidFill>
                  <a:latin typeface="Microsoft JhengHei UI" panose="020B0604030504040204" pitchFamily="34" charset="-120"/>
                  <a:ea typeface="Microsoft JhengHei UI" panose="020B0604030504040204" pitchFamily="34" charset="-120"/>
                </a:endParaRPr>
              </a:p>
            </p:txBody>
          </p:sp>
          <p:sp>
            <p:nvSpPr>
              <p:cNvPr id="32" name="任意多边形 31"/>
              <p:cNvSpPr/>
              <p:nvPr/>
            </p:nvSpPr>
            <p:spPr>
              <a:xfrm rot="921110">
                <a:off x="4955294" y="3187897"/>
                <a:ext cx="934265" cy="1491229"/>
              </a:xfrm>
              <a:custGeom>
                <a:avLst/>
                <a:gdLst>
                  <a:gd name="connsiteX0" fmla="*/ 0 w 1543050"/>
                  <a:gd name="connsiteY0" fmla="*/ 1730751 h 2462944"/>
                  <a:gd name="connsiteX1" fmla="*/ 309567 w 1543050"/>
                  <a:gd name="connsiteY1" fmla="*/ 1730751 h 2462944"/>
                  <a:gd name="connsiteX2" fmla="*/ 309567 w 1543050"/>
                  <a:gd name="connsiteY2" fmla="*/ 0 h 2462944"/>
                  <a:gd name="connsiteX3" fmla="*/ 1233483 w 1543050"/>
                  <a:gd name="connsiteY3" fmla="*/ 912638 h 2462944"/>
                  <a:gd name="connsiteX4" fmla="*/ 1233483 w 1543050"/>
                  <a:gd name="connsiteY4" fmla="*/ 1730751 h 2462944"/>
                  <a:gd name="connsiteX5" fmla="*/ 1543050 w 1543050"/>
                  <a:gd name="connsiteY5" fmla="*/ 1730751 h 2462944"/>
                  <a:gd name="connsiteX6" fmla="*/ 771525 w 1543050"/>
                  <a:gd name="connsiteY6" fmla="*/ 2462944 h 246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050" h="2462944">
                    <a:moveTo>
                      <a:pt x="0" y="1730751"/>
                    </a:moveTo>
                    <a:lnTo>
                      <a:pt x="309567" y="1730751"/>
                    </a:lnTo>
                    <a:lnTo>
                      <a:pt x="309567" y="0"/>
                    </a:lnTo>
                    <a:lnTo>
                      <a:pt x="1233483" y="912638"/>
                    </a:lnTo>
                    <a:lnTo>
                      <a:pt x="1233483" y="1730751"/>
                    </a:lnTo>
                    <a:lnTo>
                      <a:pt x="1543050" y="1730751"/>
                    </a:lnTo>
                    <a:lnTo>
                      <a:pt x="771525" y="2462944"/>
                    </a:lnTo>
                    <a:close/>
                  </a:path>
                </a:pathLst>
              </a:custGeom>
              <a:solidFill>
                <a:srgbClr val="4DCEB8"/>
              </a:solidFill>
              <a:ln>
                <a:noFill/>
              </a:ln>
              <a:effectLst>
                <a:outerShdw blurRad="152400" dist="1778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15" strike="noStrike" noProof="1">
                  <a:solidFill>
                    <a:prstClr val="white"/>
                  </a:solidFill>
                  <a:latin typeface="Microsoft JhengHei UI" panose="020B0604030504040204" pitchFamily="34" charset="-120"/>
                  <a:ea typeface="Microsoft JhengHei UI" panose="020B0604030504040204" pitchFamily="34" charset="-120"/>
                </a:endParaRPr>
              </a:p>
            </p:txBody>
          </p:sp>
          <p:sp>
            <p:nvSpPr>
              <p:cNvPr id="89096" name="文本框 30"/>
              <p:cNvSpPr txBox="1"/>
              <p:nvPr/>
            </p:nvSpPr>
            <p:spPr>
              <a:xfrm>
                <a:off x="5031327" y="3873449"/>
                <a:ext cx="700368" cy="499283"/>
              </a:xfrm>
              <a:prstGeom prst="rect">
                <a:avLst/>
              </a:prstGeom>
              <a:noFill/>
              <a:ln w="9525">
                <a:noFill/>
              </a:ln>
            </p:spPr>
            <p:txBody>
              <a:bodyPr wrap="square" anchor="t">
                <a:spAutoFit/>
              </a:bodyPr>
              <a:lstStyle/>
              <a:p>
                <a:pPr algn="ctr"/>
                <a:r>
                  <a:rPr lang="en-US" altLang="zh-CN" sz="2400" dirty="0">
                    <a:solidFill>
                      <a:srgbClr val="FFFFFF"/>
                    </a:solidFill>
                    <a:latin typeface="Microsoft JhengHei UI" panose="020B0604030504040204" pitchFamily="34" charset="-120"/>
                    <a:ea typeface="Microsoft JhengHei UI" panose="020B0604030504040204" pitchFamily="34" charset="-120"/>
                  </a:rPr>
                  <a:t>02</a:t>
                </a:r>
                <a:endParaRPr lang="en-US" altLang="zh-CN" sz="2400" dirty="0">
                  <a:solidFill>
                    <a:srgbClr val="FFFFFF"/>
                  </a:solidFill>
                  <a:latin typeface="Microsoft JhengHei UI" panose="020B0604030504040204" pitchFamily="34" charset="-120"/>
                  <a:ea typeface="Microsoft JhengHei UI" panose="020B0604030504040204" pitchFamily="34" charset="-120"/>
                </a:endParaRPr>
              </a:p>
            </p:txBody>
          </p:sp>
        </p:grpSp>
        <p:sp>
          <p:nvSpPr>
            <p:cNvPr id="54" name="文本框 53"/>
            <p:cNvSpPr txBox="1"/>
            <p:nvPr/>
          </p:nvSpPr>
          <p:spPr>
            <a:xfrm>
              <a:off x="5129" y="4766"/>
              <a:ext cx="709" cy="551"/>
            </a:xfrm>
            <a:prstGeom prst="rect">
              <a:avLst/>
            </a:prstGeom>
            <a:noFill/>
            <a:ln w="9525">
              <a:noFill/>
            </a:ln>
          </p:spPr>
          <p:txBody>
            <a:bodyPr wrap="square" anchor="t">
              <a:spAutoFit/>
            </a:bodyPr>
            <a:lstStyle/>
            <a:p>
              <a:r>
                <a:rPr lang="zh-CN" altLang="en-US" sz="2200" dirty="0">
                  <a:latin typeface="造字工房悦黑体验版细体" pitchFamily="50" charset="-122"/>
                  <a:ea typeface="造字工房悦黑体验版细体" pitchFamily="50" charset="-122"/>
                </a:rPr>
                <a:t>起</a:t>
              </a:r>
              <a:endParaRPr lang="zh-CN" altLang="en-US" sz="2200" dirty="0">
                <a:latin typeface="造字工房悦黑体验版细体" pitchFamily="50" charset="-122"/>
                <a:ea typeface="造字工房悦黑体验版细体" pitchFamily="50" charset="-122"/>
              </a:endParaRPr>
            </a:p>
          </p:txBody>
        </p:sp>
        <p:sp>
          <p:nvSpPr>
            <p:cNvPr id="55" name="文本框 54"/>
            <p:cNvSpPr txBox="1"/>
            <p:nvPr/>
          </p:nvSpPr>
          <p:spPr>
            <a:xfrm>
              <a:off x="5647" y="6170"/>
              <a:ext cx="1234" cy="551"/>
            </a:xfrm>
            <a:prstGeom prst="rect">
              <a:avLst/>
            </a:prstGeom>
            <a:noFill/>
            <a:ln w="9525">
              <a:noFill/>
            </a:ln>
          </p:spPr>
          <p:txBody>
            <a:bodyPr wrap="square" anchor="t">
              <a:spAutoFit/>
            </a:bodyPr>
            <a:lstStyle/>
            <a:p>
              <a:r>
                <a:rPr lang="zh-CN" altLang="en-US" sz="2200" dirty="0">
                  <a:latin typeface="造字工房悦黑体验版细体" pitchFamily="50" charset="-122"/>
                  <a:ea typeface="造字工房悦黑体验版细体" pitchFamily="50" charset="-122"/>
                </a:rPr>
                <a:t>承</a:t>
              </a:r>
              <a:r>
                <a:rPr lang="en-US" altLang="zh-CN" sz="2200" dirty="0">
                  <a:latin typeface="造字工房悦黑体验版细体" pitchFamily="50" charset="-122"/>
                  <a:ea typeface="造字工房悦黑体验版细体" pitchFamily="50" charset="-122"/>
                </a:rPr>
                <a:t>/</a:t>
              </a:r>
              <a:r>
                <a:rPr lang="zh-CN" altLang="en-US" sz="2200" dirty="0">
                  <a:latin typeface="造字工房悦黑体验版细体" pitchFamily="50" charset="-122"/>
                  <a:ea typeface="造字工房悦黑体验版细体" pitchFamily="50" charset="-122"/>
                </a:rPr>
                <a:t>转</a:t>
              </a:r>
              <a:endParaRPr lang="zh-CN" altLang="en-US" sz="2200" dirty="0">
                <a:latin typeface="造字工房悦黑体验版细体" pitchFamily="50" charset="-122"/>
                <a:ea typeface="造字工房悦黑体验版细体" pitchFamily="50" charset="-122"/>
              </a:endParaRPr>
            </a:p>
          </p:txBody>
        </p:sp>
        <p:sp>
          <p:nvSpPr>
            <p:cNvPr id="56" name="文本框 55"/>
            <p:cNvSpPr txBox="1"/>
            <p:nvPr/>
          </p:nvSpPr>
          <p:spPr>
            <a:xfrm>
              <a:off x="4332" y="6178"/>
              <a:ext cx="628" cy="551"/>
            </a:xfrm>
            <a:prstGeom prst="rect">
              <a:avLst/>
            </a:prstGeom>
            <a:noFill/>
            <a:ln w="9525">
              <a:noFill/>
            </a:ln>
          </p:spPr>
          <p:txBody>
            <a:bodyPr wrap="square" anchor="t">
              <a:spAutoFit/>
            </a:bodyPr>
            <a:lstStyle/>
            <a:p>
              <a:r>
                <a:rPr lang="zh-CN" altLang="zh-CN" sz="2200" dirty="0">
                  <a:latin typeface="造字工房悦黑体验版细体" pitchFamily="50" charset="-122"/>
                  <a:ea typeface="造字工房悦黑体验版细体" pitchFamily="50" charset="-122"/>
                </a:rPr>
                <a:t>合</a:t>
              </a:r>
              <a:endParaRPr lang="zh-CN" altLang="zh-CN" sz="2200" dirty="0">
                <a:latin typeface="造字工房悦黑体验版细体" pitchFamily="50" charset="-122"/>
                <a:ea typeface="造字工房悦黑体验版细体" pitchFamily="50" charset="-122"/>
              </a:endParaRPr>
            </a:p>
          </p:txBody>
        </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365673" y="1721697"/>
            <a:ext cx="9635067" cy="3415030"/>
          </a:xfrm>
          <a:prstGeom prst="rect">
            <a:avLst/>
          </a:prstGeom>
          <a:noFill/>
        </p:spPr>
        <p:txBody>
          <a:bodyPr wrap="square" rtlCol="0">
            <a:spAutoFit/>
          </a:bodyPr>
          <a:lstStyle/>
          <a:p>
            <a:pPr marL="342900" indent="-342900">
              <a:lnSpc>
                <a:spcPct val="150000"/>
              </a:lnSpc>
              <a:buFont typeface="+mj-lt"/>
              <a:buAutoNum type="arabicPeriod"/>
            </a:pPr>
            <a:r>
              <a:rPr lang="zh-CN" altLang="en-US" sz="2400" dirty="0"/>
              <a:t>论文所采用的名词、表格、绘图方式均应保持一致。</a:t>
            </a:r>
            <a:endParaRPr lang="zh-CN" altLang="en-US" sz="2400" dirty="0"/>
          </a:p>
          <a:p>
            <a:pPr marL="342900" indent="-342900">
              <a:lnSpc>
                <a:spcPct val="150000"/>
              </a:lnSpc>
              <a:buFont typeface="+mj-lt"/>
              <a:buAutoNum type="arabicPeriod"/>
            </a:pPr>
            <a:r>
              <a:rPr lang="zh-CN" altLang="en-US" sz="2400" dirty="0"/>
              <a:t>句子、段落应长度适中。</a:t>
            </a:r>
            <a:endParaRPr lang="zh-CN" altLang="en-US" sz="2400" dirty="0"/>
          </a:p>
          <a:p>
            <a:pPr marL="342900" indent="-342900">
              <a:lnSpc>
                <a:spcPct val="150000"/>
              </a:lnSpc>
              <a:buFont typeface="+mj-lt"/>
              <a:buAutoNum type="arabicPeriod"/>
            </a:pPr>
            <a:r>
              <a:rPr lang="zh-CN" altLang="en-US" sz="2400" dirty="0"/>
              <a:t>语言文字的规范，应使用学术语言，行文简练，文字朴实，不可过于繁琐，不可使用过分夸张、感情色彩浓重的文学语言、市井语言。</a:t>
            </a:r>
            <a:endParaRPr lang="zh-CN" altLang="en-US" sz="2400" dirty="0"/>
          </a:p>
          <a:p>
            <a:pPr marL="342900" indent="-342900">
              <a:lnSpc>
                <a:spcPct val="150000"/>
              </a:lnSpc>
              <a:buFont typeface="+mj-lt"/>
              <a:buAutoNum type="arabicPeriod"/>
            </a:pPr>
            <a:r>
              <a:rPr lang="zh-CN" altLang="en-US" sz="2400" dirty="0"/>
              <a:t>避免使用有歧义的字词。</a:t>
            </a:r>
            <a:endParaRPr lang="zh-CN" altLang="en-US" sz="2400" dirty="0"/>
          </a:p>
          <a:p>
            <a:pPr marL="342900" indent="-342900">
              <a:lnSpc>
                <a:spcPct val="150000"/>
              </a:lnSpc>
              <a:buFont typeface="+mj-lt"/>
              <a:buAutoNum type="arabicPeriod"/>
            </a:pPr>
            <a:r>
              <a:rPr lang="zh-CN" altLang="en-US" sz="2400" dirty="0"/>
              <a:t>引用原文要妥当。</a:t>
            </a:r>
            <a:endParaRPr lang="zh-CN" altLang="en-US" sz="2400" dirty="0"/>
          </a:p>
        </p:txBody>
      </p:sp>
      <p:sp>
        <p:nvSpPr>
          <p:cNvPr id="119" name="圆角矩形 118"/>
          <p:cNvSpPr/>
          <p:nvPr/>
        </p:nvSpPr>
        <p:spPr>
          <a:xfrm>
            <a:off x="3192463" y="499110"/>
            <a:ext cx="5807075" cy="49466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rgbClr val="3B68A1"/>
                </a:solidFill>
                <a:latin typeface="微软雅黑" panose="020B0503020204020204" pitchFamily="34" charset="-122"/>
                <a:ea typeface="微软雅黑" panose="020B0503020204020204" pitchFamily="34" charset="-122"/>
              </a:rPr>
              <a:t>论文撰写 </a:t>
            </a:r>
            <a:r>
              <a:rPr lang="en-US" altLang="zh-CN" sz="2400" b="1" dirty="0">
                <a:solidFill>
                  <a:srgbClr val="3B68A1"/>
                </a:solidFill>
                <a:latin typeface="微软雅黑" panose="020B0503020204020204" pitchFamily="34" charset="-122"/>
                <a:ea typeface="微软雅黑" panose="020B0503020204020204" pitchFamily="34" charset="-122"/>
              </a:rPr>
              <a:t>1 — </a:t>
            </a:r>
            <a:r>
              <a:rPr lang="zh-CN" altLang="en-US" sz="2400" b="1" dirty="0">
                <a:solidFill>
                  <a:srgbClr val="3B68A1"/>
                </a:solidFill>
                <a:latin typeface="微软雅黑" panose="020B0503020204020204" pitchFamily="34" charset="-122"/>
                <a:ea typeface="微软雅黑" panose="020B0503020204020204" pitchFamily="34" charset="-122"/>
                <a:sym typeface="+mn-ea"/>
              </a:rPr>
              <a:t>论文撰写注意事项</a:t>
            </a:r>
            <a:endParaRPr lang="zh-CN" altLang="en-US" sz="2400" b="1" dirty="0">
              <a:solidFill>
                <a:srgbClr val="3B68A1"/>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spd="slow" advClick="0" advTm="0">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圆角矩形 118"/>
          <p:cNvSpPr/>
          <p:nvPr/>
        </p:nvSpPr>
        <p:spPr>
          <a:xfrm>
            <a:off x="3192463" y="335280"/>
            <a:ext cx="5807075" cy="49466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rgbClr val="3B68A1"/>
                </a:solidFill>
                <a:latin typeface="微软雅黑" panose="020B0503020204020204" pitchFamily="34" charset="-122"/>
                <a:ea typeface="微软雅黑" panose="020B0503020204020204" pitchFamily="34" charset="-122"/>
              </a:rPr>
              <a:t>论文撰写 </a:t>
            </a:r>
            <a:r>
              <a:rPr lang="en-US" altLang="zh-CN" sz="2400" b="1" dirty="0">
                <a:solidFill>
                  <a:srgbClr val="3B68A1"/>
                </a:solidFill>
                <a:latin typeface="微软雅黑" panose="020B0503020204020204" pitchFamily="34" charset="-122"/>
                <a:ea typeface="微软雅黑" panose="020B0503020204020204" pitchFamily="34" charset="-122"/>
              </a:rPr>
              <a:t>2 — </a:t>
            </a:r>
            <a:r>
              <a:rPr lang="zh-CN" altLang="en-US" sz="2400" b="1" dirty="0">
                <a:solidFill>
                  <a:srgbClr val="3B68A1"/>
                </a:solidFill>
                <a:latin typeface="微软雅黑" panose="020B0503020204020204" pitchFamily="34" charset="-122"/>
                <a:ea typeface="微软雅黑" panose="020B0503020204020204" pitchFamily="34" charset="-122"/>
              </a:rPr>
              <a:t>理清论文结构框架</a:t>
            </a:r>
            <a:endParaRPr lang="zh-CN" altLang="en-US" sz="2400" b="1" dirty="0">
              <a:solidFill>
                <a:srgbClr val="3B68A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flipH="1">
            <a:off x="6768042" y="2115820"/>
            <a:ext cx="404707" cy="854287"/>
            <a:chOff x="4487037" y="3709236"/>
            <a:chExt cx="404812" cy="854075"/>
          </a:xfrm>
        </p:grpSpPr>
        <p:sp>
          <p:nvSpPr>
            <p:cNvPr id="14" name="MH_Other_15"/>
            <p:cNvSpPr/>
            <p:nvPr>
              <p:custDataLst>
                <p:tags r:id="rId1"/>
              </p:custDataLst>
            </p:nvPr>
          </p:nvSpPr>
          <p:spPr>
            <a:xfrm flipH="1">
              <a:off x="4699762" y="3709236"/>
              <a:ext cx="192087" cy="854075"/>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4DCEB8"/>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Microsoft JhengHei UI" panose="020B0604030504040204" pitchFamily="34" charset="-120"/>
                <a:ea typeface="Microsoft JhengHei UI" panose="020B0604030504040204" pitchFamily="34" charset="-120"/>
              </a:endParaRPr>
            </a:p>
          </p:txBody>
        </p:sp>
        <p:cxnSp>
          <p:nvCxnSpPr>
            <p:cNvPr id="15" name="MH_Other_16"/>
            <p:cNvCxnSpPr/>
            <p:nvPr>
              <p:custDataLst>
                <p:tags r:id="rId2"/>
              </p:custDataLst>
            </p:nvPr>
          </p:nvCxnSpPr>
          <p:spPr>
            <a:xfrm flipH="1">
              <a:off x="4487037" y="4133099"/>
              <a:ext cx="215900" cy="0"/>
            </a:xfrm>
            <a:prstGeom prst="line">
              <a:avLst/>
            </a:prstGeom>
            <a:ln w="25400">
              <a:solidFill>
                <a:srgbClr val="4DCEB8"/>
              </a:solidFill>
              <a:tailEnd type="oval" w="sm" len="sm"/>
            </a:ln>
          </p:spPr>
          <p:style>
            <a:lnRef idx="1">
              <a:schemeClr val="accent1"/>
            </a:lnRef>
            <a:fillRef idx="0">
              <a:schemeClr val="accent1"/>
            </a:fillRef>
            <a:effectRef idx="0">
              <a:schemeClr val="accent1"/>
            </a:effectRef>
            <a:fontRef idx="minor">
              <a:schemeClr val="tx1"/>
            </a:fontRef>
          </p:style>
        </p:cxnSp>
        <p:sp>
          <p:nvSpPr>
            <p:cNvPr id="16" name="MH_Other_17"/>
            <p:cNvSpPr/>
            <p:nvPr>
              <p:custDataLst>
                <p:tags r:id="rId3"/>
              </p:custDataLst>
            </p:nvPr>
          </p:nvSpPr>
          <p:spPr>
            <a:xfrm flipH="1">
              <a:off x="4644199" y="4074361"/>
              <a:ext cx="117475" cy="117475"/>
            </a:xfrm>
            <a:prstGeom prst="ellipse">
              <a:avLst/>
            </a:prstGeom>
            <a:solidFill>
              <a:srgbClr val="4DCEB8"/>
            </a:solidFill>
            <a:ln>
              <a:solidFill>
                <a:srgbClr val="4DCEB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Microsoft JhengHei UI" panose="020B0604030504040204" pitchFamily="34" charset="-120"/>
                <a:ea typeface="Microsoft JhengHei UI" panose="020B0604030504040204" pitchFamily="34" charset="-120"/>
              </a:endParaRPr>
            </a:p>
          </p:txBody>
        </p:sp>
      </p:grpSp>
      <p:grpSp>
        <p:nvGrpSpPr>
          <p:cNvPr id="46" name="组合 45"/>
          <p:cNvGrpSpPr/>
          <p:nvPr/>
        </p:nvGrpSpPr>
        <p:grpSpPr>
          <a:xfrm flipH="1">
            <a:off x="5692140" y="1985433"/>
            <a:ext cx="1001607" cy="1003300"/>
            <a:chOff x="5052187" y="3729874"/>
            <a:chExt cx="1001712" cy="1003300"/>
          </a:xfrm>
        </p:grpSpPr>
        <p:sp>
          <p:nvSpPr>
            <p:cNvPr id="47" name="MH_Other_13"/>
            <p:cNvSpPr/>
            <p:nvPr>
              <p:custDataLst>
                <p:tags r:id="rId4"/>
              </p:custDataLst>
            </p:nvPr>
          </p:nvSpPr>
          <p:spPr>
            <a:xfrm flipH="1">
              <a:off x="5052187" y="3729874"/>
              <a:ext cx="1001712" cy="1003300"/>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latin typeface="Microsoft JhengHei UI" panose="020B0604030504040204" pitchFamily="34" charset="-120"/>
                <a:ea typeface="Microsoft JhengHei UI" panose="020B0604030504040204" pitchFamily="34" charset="-120"/>
              </a:endParaRPr>
            </a:p>
          </p:txBody>
        </p:sp>
        <p:sp>
          <p:nvSpPr>
            <p:cNvPr id="48" name="MH_Other_14"/>
            <p:cNvSpPr/>
            <p:nvPr>
              <p:custDataLst>
                <p:tags r:id="rId5"/>
              </p:custDataLst>
            </p:nvPr>
          </p:nvSpPr>
          <p:spPr>
            <a:xfrm flipH="1">
              <a:off x="5172075" y="3850244"/>
              <a:ext cx="761814" cy="761814"/>
            </a:xfrm>
            <a:prstGeom prst="ellipse">
              <a:avLst/>
            </a:prstGeom>
            <a:solidFill>
              <a:srgbClr val="4DCEB8"/>
            </a:solidFill>
            <a:ln>
              <a:solidFill>
                <a:srgbClr val="4DCEB8"/>
              </a:solid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5">
                <a:latin typeface="Microsoft JhengHei UI" panose="020B0604030504040204" pitchFamily="34" charset="-120"/>
                <a:ea typeface="Microsoft JhengHei UI" panose="020B0604030504040204" pitchFamily="34" charset="-120"/>
              </a:endParaRPr>
            </a:p>
          </p:txBody>
        </p:sp>
      </p:grpSp>
      <p:sp>
        <p:nvSpPr>
          <p:cNvPr id="82" name="文本框 60"/>
          <p:cNvSpPr txBox="1"/>
          <p:nvPr/>
        </p:nvSpPr>
        <p:spPr>
          <a:xfrm>
            <a:off x="5878407" y="2261447"/>
            <a:ext cx="630767" cy="414020"/>
          </a:xfrm>
          <a:prstGeom prst="rect">
            <a:avLst/>
          </a:prstGeom>
          <a:noFill/>
          <a:ln w="9525">
            <a:noFill/>
          </a:ln>
        </p:spPr>
        <p:txBody>
          <a:bodyPr wrap="square" anchor="t">
            <a:spAutoFit/>
          </a:bodyPr>
          <a:lstStyle/>
          <a:p>
            <a:pPr algn="ctr"/>
            <a:r>
              <a:rPr lang="en-US" altLang="zh-CN" sz="2100" b="1" dirty="0">
                <a:solidFill>
                  <a:schemeClr val="bg1"/>
                </a:solidFill>
                <a:latin typeface="Times New Roman" panose="02020603050405020304" charset="0"/>
                <a:ea typeface="Microsoft JhengHei UI" panose="020B0604030504040204" pitchFamily="34" charset="-120"/>
              </a:rPr>
              <a:t>02</a:t>
            </a:r>
            <a:endParaRPr lang="en-US" altLang="zh-CN" sz="2100" b="1" dirty="0">
              <a:solidFill>
                <a:schemeClr val="bg1"/>
              </a:solidFill>
              <a:latin typeface="Times New Roman" panose="02020603050405020304" charset="0"/>
              <a:ea typeface="Microsoft JhengHei UI" panose="020B0604030504040204" pitchFamily="34" charset="-120"/>
            </a:endParaRPr>
          </a:p>
        </p:txBody>
      </p:sp>
      <p:grpSp>
        <p:nvGrpSpPr>
          <p:cNvPr id="17" name="组合 16"/>
          <p:cNvGrpSpPr/>
          <p:nvPr/>
        </p:nvGrpSpPr>
        <p:grpSpPr>
          <a:xfrm>
            <a:off x="6869007" y="3857413"/>
            <a:ext cx="404707" cy="855980"/>
            <a:chOff x="7604182" y="4462547"/>
            <a:chExt cx="404812" cy="855663"/>
          </a:xfrm>
        </p:grpSpPr>
        <p:sp>
          <p:nvSpPr>
            <p:cNvPr id="28" name="MH_Other_3"/>
            <p:cNvSpPr/>
            <p:nvPr>
              <p:custDataLst>
                <p:tags r:id="rId6"/>
              </p:custDataLst>
            </p:nvPr>
          </p:nvSpPr>
          <p:spPr>
            <a:xfrm>
              <a:off x="7604182" y="4462547"/>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3B68A1"/>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Microsoft JhengHei UI" panose="020B0604030504040204" pitchFamily="34" charset="-120"/>
                <a:ea typeface="Microsoft JhengHei UI" panose="020B0604030504040204" pitchFamily="34" charset="-120"/>
              </a:endParaRPr>
            </a:p>
          </p:txBody>
        </p:sp>
        <p:cxnSp>
          <p:nvCxnSpPr>
            <p:cNvPr id="29" name="MH_Other_4"/>
            <p:cNvCxnSpPr/>
            <p:nvPr>
              <p:custDataLst>
                <p:tags r:id="rId7"/>
              </p:custDataLst>
            </p:nvPr>
          </p:nvCxnSpPr>
          <p:spPr>
            <a:xfrm>
              <a:off x="7793094" y="4887997"/>
              <a:ext cx="215900" cy="0"/>
            </a:xfrm>
            <a:prstGeom prst="line">
              <a:avLst/>
            </a:prstGeom>
            <a:ln w="25400">
              <a:solidFill>
                <a:srgbClr val="3B68A1"/>
              </a:solidFill>
              <a:tailEnd type="oval" w="sm" len="sm"/>
            </a:ln>
          </p:spPr>
          <p:style>
            <a:lnRef idx="1">
              <a:schemeClr val="accent1"/>
            </a:lnRef>
            <a:fillRef idx="0">
              <a:schemeClr val="accent1"/>
            </a:fillRef>
            <a:effectRef idx="0">
              <a:schemeClr val="accent1"/>
            </a:effectRef>
            <a:fontRef idx="minor">
              <a:schemeClr val="tx1"/>
            </a:fontRef>
          </p:style>
        </p:cxnSp>
        <p:sp>
          <p:nvSpPr>
            <p:cNvPr id="30" name="MH_Other_5"/>
            <p:cNvSpPr/>
            <p:nvPr>
              <p:custDataLst>
                <p:tags r:id="rId8"/>
              </p:custDataLst>
            </p:nvPr>
          </p:nvSpPr>
          <p:spPr>
            <a:xfrm>
              <a:off x="7734357" y="4829260"/>
              <a:ext cx="117475" cy="117475"/>
            </a:xfrm>
            <a:prstGeom prst="ellipse">
              <a:avLst/>
            </a:prstGeom>
            <a:solidFill>
              <a:srgbClr val="3B68A1"/>
            </a:solidFill>
            <a:ln>
              <a:solidFill>
                <a:srgbClr val="3B68A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Microsoft JhengHei UI" panose="020B0604030504040204" pitchFamily="34" charset="-120"/>
                <a:ea typeface="Microsoft JhengHei UI" panose="020B0604030504040204" pitchFamily="34" charset="-120"/>
              </a:endParaRPr>
            </a:p>
          </p:txBody>
        </p:sp>
      </p:grpSp>
      <p:grpSp>
        <p:nvGrpSpPr>
          <p:cNvPr id="42" name="组合 41"/>
          <p:cNvGrpSpPr/>
          <p:nvPr/>
        </p:nvGrpSpPr>
        <p:grpSpPr>
          <a:xfrm>
            <a:off x="5781887" y="3780367"/>
            <a:ext cx="1003300" cy="1003300"/>
            <a:chOff x="6650094" y="4483185"/>
            <a:chExt cx="1003300" cy="1003300"/>
          </a:xfrm>
        </p:grpSpPr>
        <p:sp>
          <p:nvSpPr>
            <p:cNvPr id="43" name="MH_Other_1"/>
            <p:cNvSpPr/>
            <p:nvPr>
              <p:custDataLst>
                <p:tags r:id="rId9"/>
              </p:custDataLst>
            </p:nvPr>
          </p:nvSpPr>
          <p:spPr>
            <a:xfrm>
              <a:off x="6650094" y="4483185"/>
              <a:ext cx="1003300" cy="1003300"/>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latin typeface="Microsoft JhengHei UI" panose="020B0604030504040204" pitchFamily="34" charset="-120"/>
                <a:ea typeface="Microsoft JhengHei UI" panose="020B0604030504040204" pitchFamily="34" charset="-120"/>
              </a:endParaRPr>
            </a:p>
          </p:txBody>
        </p:sp>
        <p:sp>
          <p:nvSpPr>
            <p:cNvPr id="44" name="MH_Other_2"/>
            <p:cNvSpPr/>
            <p:nvPr>
              <p:custDataLst>
                <p:tags r:id="rId10"/>
              </p:custDataLst>
            </p:nvPr>
          </p:nvSpPr>
          <p:spPr>
            <a:xfrm>
              <a:off x="6771443" y="4604565"/>
              <a:ext cx="761812" cy="761814"/>
            </a:xfrm>
            <a:prstGeom prst="ellipse">
              <a:avLst/>
            </a:prstGeom>
            <a:solidFill>
              <a:srgbClr val="3B68A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5">
                <a:latin typeface="Microsoft JhengHei UI" panose="020B0604030504040204" pitchFamily="34" charset="-120"/>
                <a:ea typeface="Microsoft JhengHei UI" panose="020B0604030504040204" pitchFamily="34" charset="-120"/>
              </a:endParaRPr>
            </a:p>
          </p:txBody>
        </p:sp>
      </p:grpSp>
      <p:grpSp>
        <p:nvGrpSpPr>
          <p:cNvPr id="81" name="组合 80"/>
          <p:cNvGrpSpPr/>
          <p:nvPr/>
        </p:nvGrpSpPr>
        <p:grpSpPr>
          <a:xfrm>
            <a:off x="4579620" y="2913380"/>
            <a:ext cx="1396153" cy="1002453"/>
            <a:chOff x="6791" y="1773"/>
            <a:chExt cx="1649" cy="1184"/>
          </a:xfrm>
        </p:grpSpPr>
        <p:grpSp>
          <p:nvGrpSpPr>
            <p:cNvPr id="31" name="组合 30"/>
            <p:cNvGrpSpPr/>
            <p:nvPr/>
          </p:nvGrpSpPr>
          <p:grpSpPr>
            <a:xfrm flipH="1">
              <a:off x="6791" y="1861"/>
              <a:ext cx="478" cy="1011"/>
              <a:chOff x="7097769" y="2557319"/>
              <a:chExt cx="404812" cy="855663"/>
            </a:xfrm>
          </p:grpSpPr>
          <p:sp>
            <p:nvSpPr>
              <p:cNvPr id="32" name="MH_Other_3"/>
              <p:cNvSpPr/>
              <p:nvPr>
                <p:custDataLst>
                  <p:tags r:id="rId11"/>
                </p:custDataLst>
              </p:nvPr>
            </p:nvSpPr>
            <p:spPr>
              <a:xfrm>
                <a:off x="7097769" y="2557319"/>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B95F95"/>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Microsoft JhengHei UI" panose="020B0604030504040204" pitchFamily="34" charset="-120"/>
                  <a:ea typeface="Microsoft JhengHei UI" panose="020B0604030504040204" pitchFamily="34" charset="-120"/>
                </a:endParaRPr>
              </a:p>
            </p:txBody>
          </p:sp>
          <p:cxnSp>
            <p:nvCxnSpPr>
              <p:cNvPr id="33" name="MH_Other_4"/>
              <p:cNvCxnSpPr/>
              <p:nvPr>
                <p:custDataLst>
                  <p:tags r:id="rId12"/>
                </p:custDataLst>
              </p:nvPr>
            </p:nvCxnSpPr>
            <p:spPr>
              <a:xfrm>
                <a:off x="7286681" y="2982769"/>
                <a:ext cx="215900" cy="0"/>
              </a:xfrm>
              <a:prstGeom prst="line">
                <a:avLst/>
              </a:prstGeom>
              <a:ln w="25400">
                <a:solidFill>
                  <a:srgbClr val="B95F95"/>
                </a:solidFill>
                <a:tailEnd type="oval" w="sm" len="sm"/>
              </a:ln>
            </p:spPr>
            <p:style>
              <a:lnRef idx="1">
                <a:schemeClr val="accent1"/>
              </a:lnRef>
              <a:fillRef idx="0">
                <a:schemeClr val="accent1"/>
              </a:fillRef>
              <a:effectRef idx="0">
                <a:schemeClr val="accent1"/>
              </a:effectRef>
              <a:fontRef idx="minor">
                <a:schemeClr val="tx1"/>
              </a:fontRef>
            </p:style>
          </p:cxnSp>
          <p:sp>
            <p:nvSpPr>
              <p:cNvPr id="34" name="MH_Other_5"/>
              <p:cNvSpPr/>
              <p:nvPr>
                <p:custDataLst>
                  <p:tags r:id="rId13"/>
                </p:custDataLst>
              </p:nvPr>
            </p:nvSpPr>
            <p:spPr>
              <a:xfrm>
                <a:off x="7227944" y="2924032"/>
                <a:ext cx="117475" cy="117475"/>
              </a:xfrm>
              <a:prstGeom prst="ellipse">
                <a:avLst/>
              </a:prstGeom>
              <a:solidFill>
                <a:srgbClr val="B95F95"/>
              </a:solidFill>
              <a:ln>
                <a:solidFill>
                  <a:srgbClr val="B95F9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Microsoft JhengHei UI" panose="020B0604030504040204" pitchFamily="34" charset="-120"/>
                  <a:ea typeface="Microsoft JhengHei UI" panose="020B0604030504040204" pitchFamily="34" charset="-120"/>
                </a:endParaRPr>
              </a:p>
            </p:txBody>
          </p:sp>
        </p:grpSp>
        <p:grpSp>
          <p:nvGrpSpPr>
            <p:cNvPr id="50" name="组合 49"/>
            <p:cNvGrpSpPr/>
            <p:nvPr/>
          </p:nvGrpSpPr>
          <p:grpSpPr>
            <a:xfrm>
              <a:off x="7256" y="1773"/>
              <a:ext cx="1185" cy="1185"/>
              <a:chOff x="6143681" y="2577957"/>
              <a:chExt cx="1003300" cy="1003300"/>
            </a:xfrm>
          </p:grpSpPr>
          <p:sp>
            <p:nvSpPr>
              <p:cNvPr id="51" name="MH_Other_1"/>
              <p:cNvSpPr/>
              <p:nvPr>
                <p:custDataLst>
                  <p:tags r:id="rId14"/>
                </p:custDataLst>
              </p:nvPr>
            </p:nvSpPr>
            <p:spPr>
              <a:xfrm>
                <a:off x="6143681" y="2577957"/>
                <a:ext cx="1003300" cy="1003300"/>
              </a:xfrm>
              <a:prstGeom prst="ellipse">
                <a:avLst/>
              </a:prstGeom>
              <a:gradFill flip="none" rotWithShape="1">
                <a:gsLst>
                  <a:gs pos="100000">
                    <a:srgbClr val="FFFFFF"/>
                  </a:gs>
                  <a:gs pos="0">
                    <a:srgbClr val="B8BBBC"/>
                  </a:gs>
                </a:gsLst>
                <a:lin ang="6600000" scaled="0"/>
                <a:tileRect/>
              </a:gradFill>
              <a:ln w="12700">
                <a:solidFill>
                  <a:srgbClr val="B95F95"/>
                </a:soli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latin typeface="Microsoft JhengHei UI" panose="020B0604030504040204" pitchFamily="34" charset="-120"/>
                  <a:ea typeface="Microsoft JhengHei UI" panose="020B0604030504040204" pitchFamily="34" charset="-120"/>
                </a:endParaRPr>
              </a:p>
            </p:txBody>
          </p:sp>
          <p:sp>
            <p:nvSpPr>
              <p:cNvPr id="52" name="MH_Other_2"/>
              <p:cNvSpPr/>
              <p:nvPr>
                <p:custDataLst>
                  <p:tags r:id="rId15"/>
                </p:custDataLst>
              </p:nvPr>
            </p:nvSpPr>
            <p:spPr>
              <a:xfrm>
                <a:off x="6257925" y="2692232"/>
                <a:ext cx="776022" cy="776024"/>
              </a:xfrm>
              <a:prstGeom prst="ellipse">
                <a:avLst/>
              </a:prstGeom>
              <a:solidFill>
                <a:srgbClr val="B95F95"/>
              </a:solidFill>
              <a:ln>
                <a:solidFill>
                  <a:srgbClr val="B95F95"/>
                </a:solid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5">
                  <a:latin typeface="Microsoft JhengHei UI" panose="020B0604030504040204" pitchFamily="34" charset="-120"/>
                  <a:ea typeface="Microsoft JhengHei UI" panose="020B0604030504040204" pitchFamily="34" charset="-120"/>
                </a:endParaRPr>
              </a:p>
            </p:txBody>
          </p:sp>
        </p:grpSp>
      </p:grpSp>
      <p:sp>
        <p:nvSpPr>
          <p:cNvPr id="83" name="文本框 60"/>
          <p:cNvSpPr txBox="1"/>
          <p:nvPr/>
        </p:nvSpPr>
        <p:spPr>
          <a:xfrm>
            <a:off x="5159587" y="3221778"/>
            <a:ext cx="630767" cy="414020"/>
          </a:xfrm>
          <a:prstGeom prst="rect">
            <a:avLst/>
          </a:prstGeom>
          <a:noFill/>
          <a:ln w="9525">
            <a:noFill/>
          </a:ln>
        </p:spPr>
        <p:txBody>
          <a:bodyPr wrap="square" anchor="t">
            <a:spAutoFit/>
          </a:bodyPr>
          <a:lstStyle/>
          <a:p>
            <a:pPr algn="ctr"/>
            <a:r>
              <a:rPr lang="en-US" altLang="zh-CN" sz="2100" b="1" dirty="0">
                <a:solidFill>
                  <a:schemeClr val="bg1"/>
                </a:solidFill>
                <a:latin typeface="Times New Roman" panose="02020603050405020304" charset="0"/>
                <a:ea typeface="Microsoft JhengHei UI" panose="020B0604030504040204" pitchFamily="34" charset="-120"/>
              </a:rPr>
              <a:t>03</a:t>
            </a:r>
            <a:endParaRPr lang="en-US" altLang="zh-CN" sz="2100" b="1" dirty="0">
              <a:solidFill>
                <a:schemeClr val="bg1"/>
              </a:solidFill>
              <a:latin typeface="Times New Roman" panose="02020603050405020304" charset="0"/>
              <a:ea typeface="Microsoft JhengHei UI" panose="020B0604030504040204" pitchFamily="34" charset="-120"/>
            </a:endParaRPr>
          </a:p>
        </p:txBody>
      </p:sp>
      <p:grpSp>
        <p:nvGrpSpPr>
          <p:cNvPr id="56" name="组合 55"/>
          <p:cNvGrpSpPr/>
          <p:nvPr/>
        </p:nvGrpSpPr>
        <p:grpSpPr>
          <a:xfrm flipH="1">
            <a:off x="4596553" y="4742180"/>
            <a:ext cx="404707" cy="855980"/>
            <a:chOff x="7097769" y="2557319"/>
            <a:chExt cx="404812" cy="855663"/>
          </a:xfrm>
        </p:grpSpPr>
        <p:sp>
          <p:nvSpPr>
            <p:cNvPr id="57" name="MH_Other_3"/>
            <p:cNvSpPr/>
            <p:nvPr>
              <p:custDataLst>
                <p:tags r:id="rId16"/>
              </p:custDataLst>
            </p:nvPr>
          </p:nvSpPr>
          <p:spPr>
            <a:xfrm>
              <a:off x="7097769" y="2557319"/>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00B0F0"/>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Microsoft JhengHei UI" panose="020B0604030504040204" pitchFamily="34" charset="-120"/>
                <a:ea typeface="Microsoft JhengHei UI" panose="020B0604030504040204" pitchFamily="34" charset="-120"/>
              </a:endParaRPr>
            </a:p>
          </p:txBody>
        </p:sp>
        <p:cxnSp>
          <p:nvCxnSpPr>
            <p:cNvPr id="58" name="MH_Other_4"/>
            <p:cNvCxnSpPr/>
            <p:nvPr>
              <p:custDataLst>
                <p:tags r:id="rId17"/>
              </p:custDataLst>
            </p:nvPr>
          </p:nvCxnSpPr>
          <p:spPr>
            <a:xfrm>
              <a:off x="7286681" y="2982769"/>
              <a:ext cx="215900" cy="0"/>
            </a:xfrm>
            <a:prstGeom prst="line">
              <a:avLst/>
            </a:prstGeom>
            <a:ln w="25400">
              <a:solidFill>
                <a:srgbClr val="00B0F0"/>
              </a:solidFill>
              <a:tailEnd type="oval" w="sm" len="sm"/>
            </a:ln>
          </p:spPr>
          <p:style>
            <a:lnRef idx="1">
              <a:schemeClr val="accent1"/>
            </a:lnRef>
            <a:fillRef idx="0">
              <a:schemeClr val="accent1"/>
            </a:fillRef>
            <a:effectRef idx="0">
              <a:schemeClr val="accent1"/>
            </a:effectRef>
            <a:fontRef idx="minor">
              <a:schemeClr val="tx1"/>
            </a:fontRef>
          </p:style>
        </p:cxnSp>
        <p:sp>
          <p:nvSpPr>
            <p:cNvPr id="59" name="MH_Other_5"/>
            <p:cNvSpPr/>
            <p:nvPr>
              <p:custDataLst>
                <p:tags r:id="rId18"/>
              </p:custDataLst>
            </p:nvPr>
          </p:nvSpPr>
          <p:spPr>
            <a:xfrm>
              <a:off x="7227944" y="2924032"/>
              <a:ext cx="117475" cy="117475"/>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Microsoft JhengHei UI" panose="020B0604030504040204" pitchFamily="34" charset="-120"/>
                <a:ea typeface="Microsoft JhengHei UI" panose="020B0604030504040204" pitchFamily="34" charset="-120"/>
              </a:endParaRPr>
            </a:p>
          </p:txBody>
        </p:sp>
      </p:grpSp>
      <p:grpSp>
        <p:nvGrpSpPr>
          <p:cNvPr id="60" name="组合 59"/>
          <p:cNvGrpSpPr/>
          <p:nvPr/>
        </p:nvGrpSpPr>
        <p:grpSpPr>
          <a:xfrm>
            <a:off x="4990253" y="4667673"/>
            <a:ext cx="1003300" cy="1003300"/>
            <a:chOff x="6143681" y="2577957"/>
            <a:chExt cx="1003300" cy="1003300"/>
          </a:xfrm>
        </p:grpSpPr>
        <p:sp>
          <p:nvSpPr>
            <p:cNvPr id="61" name="MH_Other_1"/>
            <p:cNvSpPr/>
            <p:nvPr>
              <p:custDataLst>
                <p:tags r:id="rId19"/>
              </p:custDataLst>
            </p:nvPr>
          </p:nvSpPr>
          <p:spPr>
            <a:xfrm>
              <a:off x="6143681" y="2577957"/>
              <a:ext cx="1003300" cy="1003300"/>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latin typeface="Microsoft JhengHei UI" panose="020B0604030504040204" pitchFamily="34" charset="-120"/>
                <a:ea typeface="Microsoft JhengHei UI" panose="020B0604030504040204" pitchFamily="34" charset="-120"/>
              </a:endParaRPr>
            </a:p>
          </p:txBody>
        </p:sp>
        <p:sp>
          <p:nvSpPr>
            <p:cNvPr id="62" name="MH_Other_2"/>
            <p:cNvSpPr/>
            <p:nvPr>
              <p:custDataLst>
                <p:tags r:id="rId20"/>
              </p:custDataLst>
            </p:nvPr>
          </p:nvSpPr>
          <p:spPr>
            <a:xfrm>
              <a:off x="6257925" y="2692232"/>
              <a:ext cx="776022" cy="776024"/>
            </a:xfrm>
            <a:prstGeom prst="ellipse">
              <a:avLst/>
            </a:prstGeom>
            <a:solidFill>
              <a:srgbClr val="00B0F0"/>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5">
                <a:latin typeface="Microsoft JhengHei UI" panose="020B0604030504040204" pitchFamily="34" charset="-120"/>
                <a:ea typeface="Microsoft JhengHei UI" panose="020B0604030504040204" pitchFamily="34" charset="-120"/>
              </a:endParaRPr>
            </a:p>
          </p:txBody>
        </p:sp>
      </p:grpSp>
      <p:sp>
        <p:nvSpPr>
          <p:cNvPr id="64" name="文本框 60"/>
          <p:cNvSpPr txBox="1"/>
          <p:nvPr/>
        </p:nvSpPr>
        <p:spPr>
          <a:xfrm>
            <a:off x="5961380" y="4063153"/>
            <a:ext cx="630767" cy="414020"/>
          </a:xfrm>
          <a:prstGeom prst="rect">
            <a:avLst/>
          </a:prstGeom>
          <a:noFill/>
          <a:ln w="9525">
            <a:noFill/>
          </a:ln>
        </p:spPr>
        <p:txBody>
          <a:bodyPr wrap="square" anchor="t">
            <a:spAutoFit/>
          </a:bodyPr>
          <a:lstStyle/>
          <a:p>
            <a:pPr algn="ctr"/>
            <a:r>
              <a:rPr lang="en-US" altLang="zh-CN" sz="2100" b="1" dirty="0">
                <a:solidFill>
                  <a:schemeClr val="bg1"/>
                </a:solidFill>
                <a:latin typeface="Times New Roman" panose="02020603050405020304" charset="0"/>
                <a:ea typeface="Microsoft JhengHei UI" panose="020B0604030504040204" pitchFamily="34" charset="-120"/>
              </a:rPr>
              <a:t>04</a:t>
            </a:r>
            <a:endParaRPr lang="en-US" altLang="zh-CN" sz="2100" b="1" dirty="0">
              <a:solidFill>
                <a:schemeClr val="bg1"/>
              </a:solidFill>
              <a:latin typeface="Times New Roman" panose="02020603050405020304" charset="0"/>
              <a:ea typeface="Microsoft JhengHei UI" panose="020B0604030504040204" pitchFamily="34" charset="-120"/>
            </a:endParaRPr>
          </a:p>
        </p:txBody>
      </p:sp>
      <p:sp>
        <p:nvSpPr>
          <p:cNvPr id="65" name="文本框 60"/>
          <p:cNvSpPr txBox="1"/>
          <p:nvPr/>
        </p:nvSpPr>
        <p:spPr>
          <a:xfrm>
            <a:off x="5190913" y="4958927"/>
            <a:ext cx="630767" cy="414020"/>
          </a:xfrm>
          <a:prstGeom prst="rect">
            <a:avLst/>
          </a:prstGeom>
          <a:noFill/>
          <a:ln w="9525">
            <a:noFill/>
          </a:ln>
        </p:spPr>
        <p:txBody>
          <a:bodyPr wrap="square" anchor="t">
            <a:spAutoFit/>
          </a:bodyPr>
          <a:lstStyle/>
          <a:p>
            <a:pPr algn="ctr"/>
            <a:r>
              <a:rPr lang="en-US" altLang="zh-CN" sz="2100" b="1" dirty="0">
                <a:solidFill>
                  <a:schemeClr val="bg1"/>
                </a:solidFill>
                <a:latin typeface="Times New Roman" panose="02020603050405020304" charset="0"/>
                <a:ea typeface="Microsoft JhengHei UI" panose="020B0604030504040204" pitchFamily="34" charset="-120"/>
              </a:rPr>
              <a:t>05</a:t>
            </a:r>
            <a:endParaRPr lang="en-US" altLang="zh-CN" sz="2100" b="1" dirty="0">
              <a:solidFill>
                <a:schemeClr val="bg1"/>
              </a:solidFill>
              <a:latin typeface="Times New Roman" panose="02020603050405020304" charset="0"/>
              <a:ea typeface="Microsoft JhengHei UI" panose="020B0604030504040204" pitchFamily="34" charset="-120"/>
            </a:endParaRPr>
          </a:p>
        </p:txBody>
      </p:sp>
      <p:grpSp>
        <p:nvGrpSpPr>
          <p:cNvPr id="85" name="组合 84"/>
          <p:cNvGrpSpPr/>
          <p:nvPr/>
        </p:nvGrpSpPr>
        <p:grpSpPr>
          <a:xfrm>
            <a:off x="6897793" y="5583767"/>
            <a:ext cx="404707" cy="855980"/>
            <a:chOff x="7604182" y="4462547"/>
            <a:chExt cx="404812" cy="855663"/>
          </a:xfrm>
        </p:grpSpPr>
        <p:sp>
          <p:nvSpPr>
            <p:cNvPr id="86" name="MH_Other_3"/>
            <p:cNvSpPr/>
            <p:nvPr>
              <p:custDataLst>
                <p:tags r:id="rId21"/>
              </p:custDataLst>
            </p:nvPr>
          </p:nvSpPr>
          <p:spPr>
            <a:xfrm>
              <a:off x="7604182" y="4462547"/>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FD5F5E"/>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Microsoft JhengHei UI" panose="020B0604030504040204" pitchFamily="34" charset="-120"/>
                <a:ea typeface="Microsoft JhengHei UI" panose="020B0604030504040204" pitchFamily="34" charset="-120"/>
              </a:endParaRPr>
            </a:p>
          </p:txBody>
        </p:sp>
        <p:cxnSp>
          <p:nvCxnSpPr>
            <p:cNvPr id="87" name="MH_Other_4"/>
            <p:cNvCxnSpPr/>
            <p:nvPr>
              <p:custDataLst>
                <p:tags r:id="rId22"/>
              </p:custDataLst>
            </p:nvPr>
          </p:nvCxnSpPr>
          <p:spPr>
            <a:xfrm>
              <a:off x="7793094" y="4887997"/>
              <a:ext cx="215900" cy="0"/>
            </a:xfrm>
            <a:prstGeom prst="line">
              <a:avLst/>
            </a:prstGeom>
            <a:ln w="25400">
              <a:solidFill>
                <a:srgbClr val="FD5F5E"/>
              </a:solidFill>
              <a:tailEnd type="oval" w="sm" len="sm"/>
            </a:ln>
          </p:spPr>
          <p:style>
            <a:lnRef idx="1">
              <a:schemeClr val="accent1"/>
            </a:lnRef>
            <a:fillRef idx="0">
              <a:schemeClr val="accent1"/>
            </a:fillRef>
            <a:effectRef idx="0">
              <a:schemeClr val="accent1"/>
            </a:effectRef>
            <a:fontRef idx="minor">
              <a:schemeClr val="tx1"/>
            </a:fontRef>
          </p:style>
        </p:cxnSp>
        <p:sp>
          <p:nvSpPr>
            <p:cNvPr id="88" name="MH_Other_5"/>
            <p:cNvSpPr/>
            <p:nvPr>
              <p:custDataLst>
                <p:tags r:id="rId23"/>
              </p:custDataLst>
            </p:nvPr>
          </p:nvSpPr>
          <p:spPr>
            <a:xfrm>
              <a:off x="7734357" y="4829260"/>
              <a:ext cx="117475" cy="117475"/>
            </a:xfrm>
            <a:prstGeom prst="ellipse">
              <a:avLst/>
            </a:prstGeom>
            <a:solidFill>
              <a:srgbClr val="FD5F5E"/>
            </a:solidFill>
            <a:ln>
              <a:solidFill>
                <a:srgbClr val="FD5F5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Microsoft JhengHei UI" panose="020B0604030504040204" pitchFamily="34" charset="-120"/>
                <a:ea typeface="Microsoft JhengHei UI" panose="020B0604030504040204" pitchFamily="34" charset="-120"/>
              </a:endParaRPr>
            </a:p>
          </p:txBody>
        </p:sp>
      </p:grpSp>
      <p:grpSp>
        <p:nvGrpSpPr>
          <p:cNvPr id="89" name="组合 88"/>
          <p:cNvGrpSpPr/>
          <p:nvPr/>
        </p:nvGrpSpPr>
        <p:grpSpPr>
          <a:xfrm>
            <a:off x="5810673" y="5506720"/>
            <a:ext cx="1003300" cy="1003300"/>
            <a:chOff x="6650094" y="4483185"/>
            <a:chExt cx="1003300" cy="1003300"/>
          </a:xfrm>
        </p:grpSpPr>
        <p:sp>
          <p:nvSpPr>
            <p:cNvPr id="90" name="MH_Other_1"/>
            <p:cNvSpPr/>
            <p:nvPr>
              <p:custDataLst>
                <p:tags r:id="rId24"/>
              </p:custDataLst>
            </p:nvPr>
          </p:nvSpPr>
          <p:spPr>
            <a:xfrm>
              <a:off x="6650094" y="4483185"/>
              <a:ext cx="1003300" cy="1003300"/>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latin typeface="Microsoft JhengHei UI" panose="020B0604030504040204" pitchFamily="34" charset="-120"/>
                <a:ea typeface="Microsoft JhengHei UI" panose="020B0604030504040204" pitchFamily="34" charset="-120"/>
              </a:endParaRPr>
            </a:p>
          </p:txBody>
        </p:sp>
        <p:sp>
          <p:nvSpPr>
            <p:cNvPr id="91" name="MH_Other_2"/>
            <p:cNvSpPr/>
            <p:nvPr>
              <p:custDataLst>
                <p:tags r:id="rId25"/>
              </p:custDataLst>
            </p:nvPr>
          </p:nvSpPr>
          <p:spPr>
            <a:xfrm>
              <a:off x="6771443" y="4604565"/>
              <a:ext cx="761812" cy="761814"/>
            </a:xfrm>
            <a:prstGeom prst="ellipse">
              <a:avLst/>
            </a:prstGeom>
            <a:solidFill>
              <a:srgbClr val="FD5F5E"/>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355">
                <a:latin typeface="Microsoft JhengHei UI" panose="020B0604030504040204" pitchFamily="34" charset="-120"/>
                <a:ea typeface="Microsoft JhengHei UI" panose="020B0604030504040204" pitchFamily="34" charset="-120"/>
              </a:endParaRPr>
            </a:p>
          </p:txBody>
        </p:sp>
      </p:grpSp>
      <p:sp>
        <p:nvSpPr>
          <p:cNvPr id="92" name="文本框 60"/>
          <p:cNvSpPr txBox="1"/>
          <p:nvPr/>
        </p:nvSpPr>
        <p:spPr>
          <a:xfrm>
            <a:off x="5997787" y="5789507"/>
            <a:ext cx="630767" cy="414020"/>
          </a:xfrm>
          <a:prstGeom prst="rect">
            <a:avLst/>
          </a:prstGeom>
          <a:noFill/>
          <a:ln w="9525">
            <a:noFill/>
          </a:ln>
        </p:spPr>
        <p:txBody>
          <a:bodyPr wrap="square" anchor="t">
            <a:spAutoFit/>
          </a:bodyPr>
          <a:lstStyle/>
          <a:p>
            <a:pPr algn="ctr"/>
            <a:r>
              <a:rPr lang="en-US" altLang="zh-CN" sz="2100" b="1" dirty="0">
                <a:solidFill>
                  <a:schemeClr val="bg1"/>
                </a:solidFill>
                <a:latin typeface="Times New Roman" panose="02020603050405020304" charset="0"/>
                <a:ea typeface="Microsoft JhengHei UI" panose="020B0604030504040204" pitchFamily="34" charset="-120"/>
              </a:rPr>
              <a:t>06</a:t>
            </a:r>
            <a:endParaRPr lang="en-US" altLang="zh-CN" sz="2100" b="1" dirty="0">
              <a:solidFill>
                <a:schemeClr val="bg1"/>
              </a:solidFill>
              <a:latin typeface="Times New Roman" panose="02020603050405020304" charset="0"/>
              <a:ea typeface="Microsoft JhengHei UI" panose="020B0604030504040204" pitchFamily="34" charset="-120"/>
            </a:endParaRPr>
          </a:p>
        </p:txBody>
      </p:sp>
      <p:grpSp>
        <p:nvGrpSpPr>
          <p:cNvPr id="35" name="组合 34"/>
          <p:cNvGrpSpPr/>
          <p:nvPr/>
        </p:nvGrpSpPr>
        <p:grpSpPr>
          <a:xfrm>
            <a:off x="4464050" y="1113790"/>
            <a:ext cx="404495" cy="855980"/>
            <a:chOff x="4399020" y="1508961"/>
            <a:chExt cx="404812" cy="855663"/>
          </a:xfrm>
        </p:grpSpPr>
        <p:sp>
          <p:nvSpPr>
            <p:cNvPr id="36" name="MH_Other_9"/>
            <p:cNvSpPr/>
            <p:nvPr>
              <p:custDataLst>
                <p:tags r:id="rId26"/>
              </p:custDataLst>
            </p:nvPr>
          </p:nvSpPr>
          <p:spPr>
            <a:xfrm flipH="1">
              <a:off x="4611745" y="1508961"/>
              <a:ext cx="192087"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1" fmla="*/ 0 w 202450"/>
                <a:gd name="connsiteY0-2" fmla="*/ 0 h 904875"/>
                <a:gd name="connsiteX1-3" fmla="*/ 202407 w 202450"/>
                <a:gd name="connsiteY1-4" fmla="*/ 471488 h 904875"/>
                <a:gd name="connsiteX2-5" fmla="*/ 14288 w 202450"/>
                <a:gd name="connsiteY2-6" fmla="*/ 904875 h 904875"/>
                <a:gd name="connsiteX0-7" fmla="*/ 0 w 202558"/>
                <a:gd name="connsiteY0-8" fmla="*/ 0 h 904875"/>
                <a:gd name="connsiteX1-9" fmla="*/ 202407 w 202558"/>
                <a:gd name="connsiteY1-10" fmla="*/ 471488 h 904875"/>
                <a:gd name="connsiteX2-11" fmla="*/ 14288 w 202558"/>
                <a:gd name="connsiteY2-12" fmla="*/ 904875 h 904875"/>
                <a:gd name="connsiteX0-13" fmla="*/ 0 w 204846"/>
                <a:gd name="connsiteY0-14" fmla="*/ 0 h 897731"/>
                <a:gd name="connsiteX1-15" fmla="*/ 204788 w 204846"/>
                <a:gd name="connsiteY1-16" fmla="*/ 464344 h 897731"/>
                <a:gd name="connsiteX2-17" fmla="*/ 16669 w 204846"/>
                <a:gd name="connsiteY2-18" fmla="*/ 897731 h 897731"/>
                <a:gd name="connsiteX0-19" fmla="*/ 0 w 204846"/>
                <a:gd name="connsiteY0-20" fmla="*/ 0 h 897731"/>
                <a:gd name="connsiteX1-21" fmla="*/ 204788 w 204846"/>
                <a:gd name="connsiteY1-22" fmla="*/ 464344 h 897731"/>
                <a:gd name="connsiteX2-23" fmla="*/ 16669 w 204846"/>
                <a:gd name="connsiteY2-24" fmla="*/ 897731 h 897731"/>
                <a:gd name="connsiteX0-25" fmla="*/ 0 w 204798"/>
                <a:gd name="connsiteY0-26" fmla="*/ 0 h 916781"/>
                <a:gd name="connsiteX1-27" fmla="*/ 204788 w 204798"/>
                <a:gd name="connsiteY1-28" fmla="*/ 464344 h 916781"/>
                <a:gd name="connsiteX2-29" fmla="*/ 7144 w 204798"/>
                <a:gd name="connsiteY2-30" fmla="*/ 916781 h 916781"/>
                <a:gd name="connsiteX0-31" fmla="*/ 0 w 204800"/>
                <a:gd name="connsiteY0-32" fmla="*/ 0 h 916781"/>
                <a:gd name="connsiteX1-33" fmla="*/ 204788 w 204800"/>
                <a:gd name="connsiteY1-34" fmla="*/ 464344 h 916781"/>
                <a:gd name="connsiteX2-35" fmla="*/ 7144 w 204800"/>
                <a:gd name="connsiteY2-36" fmla="*/ 916781 h 916781"/>
              </a:gdLst>
              <a:ahLst/>
              <a:cxnLst>
                <a:cxn ang="0">
                  <a:pos x="connsiteX0-1" y="connsiteY0-2"/>
                </a:cxn>
                <a:cxn ang="0">
                  <a:pos x="connsiteX1-3" y="connsiteY1-4"/>
                </a:cxn>
                <a:cxn ang="0">
                  <a:pos x="connsiteX2-5" y="connsiteY2-6"/>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FFA625"/>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Microsoft JhengHei UI" panose="020B0604030504040204" pitchFamily="34" charset="-120"/>
                <a:ea typeface="Microsoft JhengHei UI" panose="020B0604030504040204" pitchFamily="34" charset="-120"/>
              </a:endParaRPr>
            </a:p>
          </p:txBody>
        </p:sp>
        <p:cxnSp>
          <p:nvCxnSpPr>
            <p:cNvPr id="38" name="MH_Other_10"/>
            <p:cNvCxnSpPr/>
            <p:nvPr>
              <p:custDataLst>
                <p:tags r:id="rId27"/>
              </p:custDataLst>
            </p:nvPr>
          </p:nvCxnSpPr>
          <p:spPr>
            <a:xfrm flipH="1">
              <a:off x="4399020" y="1934411"/>
              <a:ext cx="215900" cy="0"/>
            </a:xfrm>
            <a:prstGeom prst="line">
              <a:avLst/>
            </a:prstGeom>
            <a:ln w="25400">
              <a:solidFill>
                <a:srgbClr val="FFA625"/>
              </a:solidFill>
              <a:tailEnd type="oval" w="sm" len="sm"/>
            </a:ln>
          </p:spPr>
          <p:style>
            <a:lnRef idx="1">
              <a:schemeClr val="accent1"/>
            </a:lnRef>
            <a:fillRef idx="0">
              <a:schemeClr val="accent1"/>
            </a:fillRef>
            <a:effectRef idx="0">
              <a:schemeClr val="accent1"/>
            </a:effectRef>
            <a:fontRef idx="minor">
              <a:schemeClr val="tx1"/>
            </a:fontRef>
          </p:style>
        </p:cxnSp>
        <p:sp>
          <p:nvSpPr>
            <p:cNvPr id="39" name="MH_Other_11"/>
            <p:cNvSpPr/>
            <p:nvPr>
              <p:custDataLst>
                <p:tags r:id="rId28"/>
              </p:custDataLst>
            </p:nvPr>
          </p:nvSpPr>
          <p:spPr>
            <a:xfrm flipH="1">
              <a:off x="4556182" y="1875674"/>
              <a:ext cx="117475" cy="117475"/>
            </a:xfrm>
            <a:prstGeom prst="ellipse">
              <a:avLst/>
            </a:prstGeom>
            <a:solidFill>
              <a:srgbClr val="FFA625"/>
            </a:solidFill>
            <a:ln>
              <a:solidFill>
                <a:srgbClr val="FFA62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Microsoft JhengHei UI" panose="020B0604030504040204" pitchFamily="34" charset="-120"/>
                <a:ea typeface="Microsoft JhengHei UI" panose="020B0604030504040204" pitchFamily="34" charset="-120"/>
              </a:endParaRPr>
            </a:p>
          </p:txBody>
        </p:sp>
      </p:grpSp>
      <p:sp>
        <p:nvSpPr>
          <p:cNvPr id="40" name="MH_Other_7"/>
          <p:cNvSpPr/>
          <p:nvPr>
            <p:custDataLst>
              <p:tags r:id="rId29"/>
            </p:custDataLst>
          </p:nvPr>
        </p:nvSpPr>
        <p:spPr>
          <a:xfrm flipH="1">
            <a:off x="4894580" y="1038860"/>
            <a:ext cx="1001395" cy="1001395"/>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latin typeface="Microsoft JhengHei UI" panose="020B0604030504040204" pitchFamily="34" charset="-120"/>
              <a:ea typeface="Microsoft JhengHei UI" panose="020B0604030504040204" pitchFamily="34" charset="-120"/>
            </a:endParaRPr>
          </a:p>
        </p:txBody>
      </p:sp>
      <p:sp>
        <p:nvSpPr>
          <p:cNvPr id="41" name="MH_Other_8"/>
          <p:cNvSpPr/>
          <p:nvPr>
            <p:custDataLst>
              <p:tags r:id="rId30"/>
            </p:custDataLst>
          </p:nvPr>
        </p:nvSpPr>
        <p:spPr>
          <a:xfrm flipH="1">
            <a:off x="5007610" y="1151890"/>
            <a:ext cx="776605" cy="776605"/>
          </a:xfrm>
          <a:prstGeom prst="ellipse">
            <a:avLst/>
          </a:prstGeom>
          <a:solidFill>
            <a:srgbClr val="F79E5A"/>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latin typeface="Microsoft JhengHei UI" panose="020B0604030504040204" pitchFamily="34" charset="-120"/>
              <a:ea typeface="Microsoft JhengHei UI" panose="020B0604030504040204" pitchFamily="34" charset="-120"/>
            </a:endParaRPr>
          </a:p>
        </p:txBody>
      </p:sp>
      <p:sp>
        <p:nvSpPr>
          <p:cNvPr id="79" name="文本框 68"/>
          <p:cNvSpPr txBox="1"/>
          <p:nvPr/>
        </p:nvSpPr>
        <p:spPr>
          <a:xfrm>
            <a:off x="2625725" y="1333500"/>
            <a:ext cx="1618615" cy="398780"/>
          </a:xfrm>
          <a:prstGeom prst="rect">
            <a:avLst/>
          </a:prstGeom>
          <a:noFill/>
          <a:ln w="9525">
            <a:noFill/>
          </a:ln>
        </p:spPr>
        <p:txBody>
          <a:bodyPr wrap="square" anchor="t">
            <a:spAutoFit/>
          </a:bodyPr>
          <a:lstStyle/>
          <a:p>
            <a:r>
              <a:rPr lang="zh-CN" altLang="en-US" sz="2000" b="1" dirty="0">
                <a:solidFill>
                  <a:srgbClr val="FFA625"/>
                </a:solidFill>
                <a:latin typeface="微软雅黑" panose="020B0503020204020204" pitchFamily="34" charset="-122"/>
                <a:ea typeface="微软雅黑" panose="020B0503020204020204" pitchFamily="34" charset="-122"/>
              </a:rPr>
              <a:t>标题 </a:t>
            </a:r>
            <a:r>
              <a:rPr lang="en-US" altLang="zh-CN" sz="2000" b="1" dirty="0">
                <a:solidFill>
                  <a:srgbClr val="FFA625"/>
                </a:solidFill>
                <a:latin typeface="微软雅黑" panose="020B0503020204020204" pitchFamily="34" charset="-122"/>
                <a:ea typeface="微软雅黑" panose="020B0503020204020204" pitchFamily="34" charset="-122"/>
              </a:rPr>
              <a:t>&amp; </a:t>
            </a:r>
            <a:r>
              <a:rPr lang="zh-CN" altLang="en-US" sz="2000" b="1" dirty="0">
                <a:solidFill>
                  <a:srgbClr val="FFA625"/>
                </a:solidFill>
                <a:latin typeface="微软雅黑" panose="020B0503020204020204" pitchFamily="34" charset="-122"/>
                <a:ea typeface="微软雅黑" panose="020B0503020204020204" pitchFamily="34" charset="-122"/>
              </a:rPr>
              <a:t>摘要    </a:t>
            </a:r>
            <a:endParaRPr lang="zh-CN" altLang="en-US" sz="2000" b="1" dirty="0">
              <a:solidFill>
                <a:srgbClr val="FFA625"/>
              </a:solidFill>
              <a:latin typeface="微软雅黑" panose="020B0503020204020204" pitchFamily="34" charset="-122"/>
              <a:ea typeface="微软雅黑" panose="020B0503020204020204" pitchFamily="34" charset="-122"/>
            </a:endParaRPr>
          </a:p>
        </p:txBody>
      </p:sp>
      <p:sp>
        <p:nvSpPr>
          <p:cNvPr id="89103" name="文本框 60"/>
          <p:cNvSpPr txBox="1"/>
          <p:nvPr/>
        </p:nvSpPr>
        <p:spPr>
          <a:xfrm>
            <a:off x="5080000" y="1333500"/>
            <a:ext cx="630555" cy="414020"/>
          </a:xfrm>
          <a:prstGeom prst="rect">
            <a:avLst/>
          </a:prstGeom>
          <a:noFill/>
          <a:ln w="9525">
            <a:noFill/>
          </a:ln>
        </p:spPr>
        <p:txBody>
          <a:bodyPr wrap="square" anchor="t">
            <a:spAutoFit/>
          </a:bodyPr>
          <a:lstStyle/>
          <a:p>
            <a:pPr algn="ctr"/>
            <a:r>
              <a:rPr lang="en-US" altLang="zh-CN" sz="2100" b="1" dirty="0">
                <a:solidFill>
                  <a:schemeClr val="bg1"/>
                </a:solidFill>
                <a:latin typeface="Times New Roman" panose="02020603050405020304" charset="0"/>
                <a:ea typeface="Microsoft JhengHei UI" panose="020B0604030504040204" pitchFamily="34" charset="-120"/>
              </a:rPr>
              <a:t>01</a:t>
            </a:r>
            <a:endParaRPr lang="en-US" altLang="zh-CN" sz="2100" b="1" dirty="0">
              <a:solidFill>
                <a:schemeClr val="bg1"/>
              </a:solidFill>
              <a:latin typeface="Times New Roman" panose="02020603050405020304" charset="0"/>
              <a:ea typeface="Microsoft JhengHei UI" panose="020B0604030504040204" pitchFamily="34" charset="-120"/>
            </a:endParaRPr>
          </a:p>
        </p:txBody>
      </p:sp>
      <p:sp>
        <p:nvSpPr>
          <p:cNvPr id="72" name="文本框 68"/>
          <p:cNvSpPr txBox="1"/>
          <p:nvPr/>
        </p:nvSpPr>
        <p:spPr>
          <a:xfrm>
            <a:off x="7320280" y="2304627"/>
            <a:ext cx="3387513" cy="398780"/>
          </a:xfrm>
          <a:prstGeom prst="rect">
            <a:avLst/>
          </a:prstGeom>
          <a:noFill/>
          <a:ln w="9525">
            <a:noFill/>
          </a:ln>
        </p:spPr>
        <p:txBody>
          <a:bodyPr wrap="square" anchor="t">
            <a:spAutoFit/>
          </a:bodyPr>
          <a:lstStyle/>
          <a:p>
            <a:r>
              <a:rPr lang="zh-CN" sz="2000" b="1" dirty="0">
                <a:solidFill>
                  <a:srgbClr val="40AC9A"/>
                </a:solidFill>
                <a:latin typeface="微软雅黑" panose="020B0503020204020204" pitchFamily="34" charset="-122"/>
                <a:ea typeface="微软雅黑" panose="020B0503020204020204" pitchFamily="34" charset="-122"/>
              </a:rPr>
              <a:t>序言</a:t>
            </a:r>
            <a:r>
              <a:rPr lang="en-US" altLang="zh-CN" sz="2000" b="1" dirty="0">
                <a:solidFill>
                  <a:srgbClr val="40AC9A"/>
                </a:solidFill>
                <a:latin typeface="微软雅黑" panose="020B0503020204020204" pitchFamily="34" charset="-122"/>
                <a:ea typeface="微软雅黑" panose="020B0503020204020204" pitchFamily="34" charset="-122"/>
              </a:rPr>
              <a:t>—Introduction</a:t>
            </a:r>
            <a:endParaRPr lang="en-US" altLang="zh-CN" sz="2000" b="1" dirty="0">
              <a:solidFill>
                <a:srgbClr val="40AC9A"/>
              </a:solidFill>
              <a:latin typeface="微软雅黑" panose="020B0503020204020204" pitchFamily="34" charset="-122"/>
              <a:ea typeface="微软雅黑" panose="020B0503020204020204" pitchFamily="34" charset="-122"/>
            </a:endParaRPr>
          </a:p>
        </p:txBody>
      </p:sp>
      <p:sp>
        <p:nvSpPr>
          <p:cNvPr id="76" name="文本框 68"/>
          <p:cNvSpPr txBox="1"/>
          <p:nvPr/>
        </p:nvSpPr>
        <p:spPr>
          <a:xfrm>
            <a:off x="2625725" y="3199765"/>
            <a:ext cx="1671955" cy="398780"/>
          </a:xfrm>
          <a:prstGeom prst="rect">
            <a:avLst/>
          </a:prstGeom>
          <a:noFill/>
          <a:ln w="9525">
            <a:noFill/>
          </a:ln>
        </p:spPr>
        <p:txBody>
          <a:bodyPr wrap="square" anchor="t">
            <a:spAutoFit/>
          </a:bodyPr>
          <a:lstStyle/>
          <a:p>
            <a:r>
              <a:rPr lang="zh-CN" altLang="en-US" sz="2000" b="1" dirty="0">
                <a:solidFill>
                  <a:srgbClr val="B95F95"/>
                </a:solidFill>
                <a:latin typeface="微软雅黑" panose="020B0503020204020204" pitchFamily="34" charset="-122"/>
                <a:ea typeface="微软雅黑" panose="020B0503020204020204" pitchFamily="34" charset="-122"/>
              </a:rPr>
              <a:t>正文</a:t>
            </a:r>
            <a:r>
              <a:rPr lang="en-US" altLang="zh-CN" sz="2000" b="1" dirty="0">
                <a:solidFill>
                  <a:srgbClr val="B95F95"/>
                </a:solidFill>
                <a:latin typeface="微软雅黑" panose="020B0503020204020204" pitchFamily="34" charset="-122"/>
                <a:ea typeface="微软雅黑" panose="020B0503020204020204" pitchFamily="34" charset="-122"/>
              </a:rPr>
              <a:t>—Body</a:t>
            </a:r>
            <a:endParaRPr lang="en-US" altLang="zh-CN" sz="2000" b="1" dirty="0">
              <a:solidFill>
                <a:srgbClr val="B95F95"/>
              </a:solidFill>
              <a:latin typeface="微软雅黑" panose="020B0503020204020204" pitchFamily="34" charset="-122"/>
              <a:ea typeface="微软雅黑" panose="020B0503020204020204" pitchFamily="34" charset="-122"/>
            </a:endParaRPr>
          </a:p>
        </p:txBody>
      </p:sp>
      <p:sp>
        <p:nvSpPr>
          <p:cNvPr id="97" name="文本框 68"/>
          <p:cNvSpPr txBox="1"/>
          <p:nvPr/>
        </p:nvSpPr>
        <p:spPr>
          <a:xfrm>
            <a:off x="7377430" y="4063365"/>
            <a:ext cx="4224020" cy="398780"/>
          </a:xfrm>
          <a:prstGeom prst="rect">
            <a:avLst/>
          </a:prstGeom>
          <a:noFill/>
          <a:ln w="9525">
            <a:noFill/>
          </a:ln>
        </p:spPr>
        <p:txBody>
          <a:bodyPr wrap="square" anchor="t">
            <a:spAutoFit/>
          </a:bodyPr>
          <a:lstStyle/>
          <a:p>
            <a:r>
              <a:rPr lang="zh-CN" altLang="en-US" sz="2000" b="1" dirty="0">
                <a:solidFill>
                  <a:srgbClr val="3A669E"/>
                </a:solidFill>
                <a:latin typeface="微软雅黑" panose="020B0503020204020204" pitchFamily="34" charset="-122"/>
                <a:ea typeface="微软雅黑" panose="020B0503020204020204" pitchFamily="34" charset="-122"/>
              </a:rPr>
              <a:t>理论模型</a:t>
            </a:r>
            <a:r>
              <a:rPr lang="en-US" altLang="zh-CN" sz="2000" b="1" dirty="0">
                <a:solidFill>
                  <a:srgbClr val="3A669E"/>
                </a:solidFill>
                <a:latin typeface="微软雅黑" panose="020B0503020204020204" pitchFamily="34" charset="-122"/>
                <a:ea typeface="微软雅黑" panose="020B0503020204020204" pitchFamily="34" charset="-122"/>
              </a:rPr>
              <a:t>—Theoretical model</a:t>
            </a:r>
            <a:endParaRPr lang="en-US" altLang="zh-CN" sz="2000" b="1" dirty="0">
              <a:solidFill>
                <a:srgbClr val="3A669E"/>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154555" y="4953000"/>
            <a:ext cx="2562225" cy="398780"/>
          </a:xfrm>
          <a:prstGeom prst="rect">
            <a:avLst/>
          </a:prstGeom>
          <a:noFill/>
          <a:ln w="9525">
            <a:noFill/>
          </a:ln>
        </p:spPr>
        <p:txBody>
          <a:bodyPr wrap="square" anchor="t">
            <a:spAutoFit/>
          </a:bodyPr>
          <a:lstStyle/>
          <a:p>
            <a:r>
              <a:rPr lang="zh-CN" altLang="en-US" sz="2000" b="1" dirty="0">
                <a:solidFill>
                  <a:srgbClr val="00AEEE"/>
                </a:solidFill>
                <a:latin typeface="微软雅黑" panose="020B0503020204020204" pitchFamily="34" charset="-122"/>
                <a:ea typeface="微软雅黑" panose="020B0503020204020204" pitchFamily="34" charset="-122"/>
              </a:rPr>
              <a:t>结论</a:t>
            </a:r>
            <a:r>
              <a:rPr lang="en-US" altLang="zh-CN" sz="2000" b="1" dirty="0">
                <a:solidFill>
                  <a:srgbClr val="00AEEE"/>
                </a:solidFill>
                <a:latin typeface="微软雅黑" panose="020B0503020204020204" pitchFamily="34" charset="-122"/>
                <a:ea typeface="微软雅黑" panose="020B0503020204020204" pitchFamily="34" charset="-122"/>
              </a:rPr>
              <a:t>—Conclusion</a:t>
            </a:r>
            <a:endParaRPr lang="en-US" altLang="zh-CN" sz="2000" b="1" dirty="0">
              <a:solidFill>
                <a:srgbClr val="00AEEE"/>
              </a:solidFill>
              <a:latin typeface="微软雅黑" panose="020B0503020204020204" pitchFamily="34" charset="-122"/>
              <a:ea typeface="微软雅黑" panose="020B0503020204020204" pitchFamily="34" charset="-122"/>
            </a:endParaRPr>
          </a:p>
        </p:txBody>
      </p:sp>
      <p:sp>
        <p:nvSpPr>
          <p:cNvPr id="75" name="文本框 74"/>
          <p:cNvSpPr txBox="1"/>
          <p:nvPr/>
        </p:nvSpPr>
        <p:spPr>
          <a:xfrm>
            <a:off x="7426325" y="5789295"/>
            <a:ext cx="2913380" cy="398780"/>
          </a:xfrm>
          <a:prstGeom prst="rect">
            <a:avLst/>
          </a:prstGeom>
          <a:noFill/>
          <a:ln w="9525">
            <a:noFill/>
          </a:ln>
        </p:spPr>
        <p:txBody>
          <a:bodyPr wrap="square" anchor="t">
            <a:spAutoFit/>
          </a:bodyPr>
          <a:lstStyle/>
          <a:p>
            <a:r>
              <a:rPr lang="zh-CN" altLang="en-US" sz="2000" b="1" dirty="0">
                <a:solidFill>
                  <a:srgbClr val="E87071"/>
                </a:solidFill>
                <a:latin typeface="微软雅黑" panose="020B0503020204020204" pitchFamily="34" charset="-122"/>
                <a:ea typeface="微软雅黑" panose="020B0503020204020204" pitchFamily="34" charset="-122"/>
              </a:rPr>
              <a:t>参考文献</a:t>
            </a:r>
            <a:r>
              <a:rPr lang="en-US" altLang="zh-CN" sz="2000" b="1" dirty="0">
                <a:solidFill>
                  <a:srgbClr val="E87071"/>
                </a:solidFill>
                <a:latin typeface="微软雅黑" panose="020B0503020204020204" pitchFamily="34" charset="-122"/>
                <a:ea typeface="微软雅黑" panose="020B0503020204020204" pitchFamily="34" charset="-122"/>
              </a:rPr>
              <a:t>—Reference</a:t>
            </a:r>
            <a:endParaRPr lang="en-US" altLang="zh-CN" sz="2000" b="1" dirty="0">
              <a:solidFill>
                <a:srgbClr val="E8707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0" name="图片 2"/>
          <p:cNvPicPr>
            <a:picLocks noChangeAspect="1"/>
          </p:cNvPicPr>
          <p:nvPr/>
        </p:nvPicPr>
        <p:blipFill>
          <a:blip r:embed="rId1" cstate="print"/>
          <a:stretch>
            <a:fillRect/>
          </a:stretch>
        </p:blipFill>
        <p:spPr>
          <a:xfrm>
            <a:off x="1757404" y="1418949"/>
            <a:ext cx="8660130" cy="4788535"/>
          </a:xfrm>
          <a:prstGeom prst="rect">
            <a:avLst/>
          </a:prstGeom>
          <a:noFill/>
          <a:ln w="9525">
            <a:noFill/>
          </a:ln>
        </p:spPr>
      </p:pic>
      <p:sp>
        <p:nvSpPr>
          <p:cNvPr id="26"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27"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8"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9"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1" name="组合 30"/>
          <p:cNvGrpSpPr/>
          <p:nvPr/>
        </p:nvGrpSpPr>
        <p:grpSpPr>
          <a:xfrm>
            <a:off x="895445" y="142664"/>
            <a:ext cx="3840912" cy="808757"/>
            <a:chOff x="903371" y="249943"/>
            <a:chExt cx="2831223" cy="679699"/>
          </a:xfrm>
        </p:grpSpPr>
        <p:sp>
          <p:nvSpPr>
            <p:cNvPr id="32" name="任意多边形 31"/>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33" name="任意多边形 32"/>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34" name="标题 1"/>
          <p:cNvSpPr txBox="1"/>
          <p:nvPr/>
        </p:nvSpPr>
        <p:spPr>
          <a:xfrm>
            <a:off x="1269034" y="296849"/>
            <a:ext cx="7095588" cy="795095"/>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rgbClr val="3B68A1"/>
                </a:solidFill>
                <a:latin typeface="微软雅黑" panose="020B0503020204020204" pitchFamily="34" charset="-122"/>
                <a:ea typeface="微软雅黑" panose="020B0503020204020204" pitchFamily="34" charset="-122"/>
              </a:rPr>
              <a:t>常见学术不端行为</a:t>
            </a:r>
            <a:endParaRPr lang="zh-CN" altLang="en-US" sz="2800" b="1" dirty="0">
              <a:solidFill>
                <a:srgbClr val="3B68A1"/>
              </a:solidFill>
              <a:latin typeface="微软雅黑" panose="020B0503020204020204" pitchFamily="34" charset="-122"/>
              <a:ea typeface="微软雅黑" panose="020B0503020204020204" pitchFamily="34" charset="-122"/>
            </a:endParaRPr>
          </a:p>
        </p:txBody>
      </p:sp>
    </p:spTree>
  </p:cSld>
  <p:clrMapOvr>
    <a:masterClrMapping/>
  </p:clrMapOvr>
  <p:transition advTm="21000">
    <p:cove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80110" y="1235075"/>
            <a:ext cx="10295890" cy="5077460"/>
          </a:xfrm>
          <a:prstGeom prst="rect">
            <a:avLst/>
          </a:prstGeom>
          <a:noFill/>
        </p:spPr>
        <p:txBody>
          <a:bodyPr wrap="square" rtlCol="0">
            <a:spAutoFit/>
          </a:bodyPr>
          <a:lstStyle/>
          <a:p>
            <a:pPr marL="342900" indent="-342900">
              <a:lnSpc>
                <a:spcPct val="150000"/>
              </a:lnSpc>
              <a:buFont typeface="+mj-lt"/>
              <a:buAutoNum type="arabicPeriod"/>
            </a:pPr>
            <a:r>
              <a:rPr lang="zh-CN" altLang="en-US" sz="2400" dirty="0"/>
              <a:t>使用意思表达准确、特定、直接、简短、精准、令人印象深刻、友好的词汇，重点突出；</a:t>
            </a:r>
            <a:endParaRPr lang="zh-CN" altLang="en-US" sz="2400" dirty="0"/>
          </a:p>
          <a:p>
            <a:pPr marL="342900" indent="-342900">
              <a:lnSpc>
                <a:spcPct val="150000"/>
              </a:lnSpc>
              <a:buFont typeface="+mj-lt"/>
              <a:buAutoNum type="arabicPeriod"/>
            </a:pPr>
            <a:r>
              <a:rPr lang="zh-CN" altLang="en-US" sz="2400" dirty="0"/>
              <a:t>不要使用推测、模糊、夸张、不常用的词汇。</a:t>
            </a:r>
            <a:endParaRPr lang="zh-CN" altLang="en-US" sz="2400" dirty="0"/>
          </a:p>
          <a:p>
            <a:pPr indent="0">
              <a:lnSpc>
                <a:spcPct val="150000"/>
              </a:lnSpc>
              <a:buFont typeface="+mj-lt"/>
              <a:buNone/>
            </a:pPr>
            <a:r>
              <a:rPr lang="zh-CN" altLang="en-US" sz="2400" b="1" dirty="0"/>
              <a:t>三大原则：</a:t>
            </a:r>
            <a:endParaRPr lang="zh-CN" altLang="en-US" sz="2400" dirty="0"/>
          </a:p>
          <a:p>
            <a:pPr indent="0">
              <a:lnSpc>
                <a:spcPct val="150000"/>
              </a:lnSpc>
              <a:buFont typeface="+mj-lt"/>
              <a:buNone/>
            </a:pPr>
            <a:r>
              <a:rPr lang="zh-CN" altLang="en-US" sz="2400" b="1" dirty="0"/>
              <a:t>信：</a:t>
            </a:r>
            <a:r>
              <a:rPr lang="zh-CN" altLang="en-US" sz="2400" dirty="0"/>
              <a:t>标题能准确、精准的反映论文研究内容，不歪曲遗漏或随意增减内容，不误导读者。</a:t>
            </a:r>
            <a:endParaRPr lang="zh-CN" altLang="en-US" sz="2400" dirty="0"/>
          </a:p>
          <a:p>
            <a:pPr indent="0">
              <a:lnSpc>
                <a:spcPct val="150000"/>
              </a:lnSpc>
              <a:buFont typeface="+mj-lt"/>
              <a:buNone/>
            </a:pPr>
            <a:r>
              <a:rPr lang="zh-CN" altLang="en-US" sz="2400" b="1" dirty="0"/>
              <a:t>达：</a:t>
            </a:r>
            <a:r>
              <a:rPr lang="zh-CN" altLang="en-US" sz="2400" dirty="0"/>
              <a:t>在表达准确的基础上，使人易于理解，不要在标题中使用生僻字的专业术语。</a:t>
            </a:r>
            <a:endParaRPr lang="zh-CN" altLang="en-US" sz="2400" dirty="0"/>
          </a:p>
          <a:p>
            <a:pPr indent="0">
              <a:lnSpc>
                <a:spcPct val="150000"/>
              </a:lnSpc>
              <a:buFont typeface="+mj-lt"/>
              <a:buNone/>
            </a:pPr>
            <a:r>
              <a:rPr lang="zh-CN" altLang="en-US" sz="2400" b="1" dirty="0"/>
              <a:t>雅：</a:t>
            </a:r>
            <a:r>
              <a:rPr lang="zh-CN" altLang="en-US" sz="2400" dirty="0"/>
              <a:t>用词得当，词序正确，不引起误会，且容易理解。</a:t>
            </a:r>
            <a:endParaRPr lang="zh-CN" altLang="en-US" sz="2400" dirty="0"/>
          </a:p>
        </p:txBody>
      </p:sp>
      <p:sp>
        <p:nvSpPr>
          <p:cNvPr id="119" name="圆角矩形 118"/>
          <p:cNvSpPr/>
          <p:nvPr/>
        </p:nvSpPr>
        <p:spPr>
          <a:xfrm>
            <a:off x="3192463" y="499110"/>
            <a:ext cx="5807075" cy="49466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rgbClr val="3B68A1"/>
                </a:solidFill>
                <a:latin typeface="微软雅黑" panose="020B0503020204020204" pitchFamily="34" charset="-122"/>
                <a:ea typeface="微软雅黑" panose="020B0503020204020204" pitchFamily="34" charset="-122"/>
              </a:rPr>
              <a:t>论文撰写 </a:t>
            </a:r>
            <a:r>
              <a:rPr lang="en-US" altLang="zh-CN" sz="2400" b="1" dirty="0">
                <a:solidFill>
                  <a:srgbClr val="3B68A1"/>
                </a:solidFill>
                <a:latin typeface="微软雅黑" panose="020B0503020204020204" pitchFamily="34" charset="-122"/>
                <a:ea typeface="微软雅黑" panose="020B0503020204020204" pitchFamily="34" charset="-122"/>
              </a:rPr>
              <a:t>3 —</a:t>
            </a:r>
            <a:r>
              <a:rPr sz="2400" b="1" dirty="0">
                <a:solidFill>
                  <a:srgbClr val="3B68A1"/>
                </a:solidFill>
                <a:latin typeface="微软雅黑" panose="020B0503020204020204" pitchFamily="34" charset="-122"/>
                <a:ea typeface="微软雅黑" panose="020B0503020204020204" pitchFamily="34" charset="-122"/>
              </a:rPr>
              <a:t>标题写作要点</a:t>
            </a:r>
            <a:endParaRPr sz="2400" b="1" dirty="0">
              <a:solidFill>
                <a:srgbClr val="3B68A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15527" y="1611207"/>
            <a:ext cx="10960947" cy="3969385"/>
          </a:xfrm>
          <a:prstGeom prst="rect">
            <a:avLst/>
          </a:prstGeom>
          <a:noFill/>
        </p:spPr>
        <p:txBody>
          <a:bodyPr wrap="square" rtlCol="0">
            <a:spAutoFit/>
          </a:bodyPr>
          <a:lstStyle/>
          <a:p>
            <a:pPr marL="342900" indent="-342900">
              <a:lnSpc>
                <a:spcPct val="150000"/>
              </a:lnSpc>
              <a:buFont typeface="+mj-lt"/>
              <a:buAutoNum type="arabicPeriod"/>
            </a:pPr>
            <a:r>
              <a:rPr lang="zh-CN" altLang="en-US" sz="2400"/>
              <a:t>完成论文主体部分后再撰写摘要；</a:t>
            </a:r>
            <a:endParaRPr lang="zh-CN" altLang="en-US" sz="2400"/>
          </a:p>
          <a:p>
            <a:pPr marL="342900" indent="-342900">
              <a:lnSpc>
                <a:spcPct val="150000"/>
              </a:lnSpc>
              <a:buFont typeface="+mj-lt"/>
              <a:buAutoNum type="arabicPeriod"/>
            </a:pPr>
            <a:r>
              <a:rPr lang="zh-CN" altLang="en-US" sz="2400"/>
              <a:t>摘要本身具有自明性，必须包含所有关键信息，缩写需给出全称；</a:t>
            </a:r>
            <a:endParaRPr lang="zh-CN" altLang="en-US" sz="2400"/>
          </a:p>
          <a:p>
            <a:pPr marL="342900" indent="-342900">
              <a:lnSpc>
                <a:spcPct val="150000"/>
              </a:lnSpc>
              <a:buFont typeface="+mj-lt"/>
              <a:buAutoNum type="arabicPeriod"/>
            </a:pPr>
            <a:r>
              <a:rPr lang="zh-CN" altLang="en-US" sz="2400"/>
              <a:t>研究目的明确；</a:t>
            </a:r>
            <a:endParaRPr lang="zh-CN" altLang="en-US" sz="2400"/>
          </a:p>
          <a:p>
            <a:pPr marL="342900" indent="-342900">
              <a:lnSpc>
                <a:spcPct val="150000"/>
              </a:lnSpc>
              <a:buFont typeface="+mj-lt"/>
              <a:buAutoNum type="arabicPeriod"/>
            </a:pPr>
            <a:r>
              <a:rPr lang="zh-CN" altLang="en-US" sz="2400"/>
              <a:t>研究方法具体，能用来探索研究目的；</a:t>
            </a:r>
            <a:endParaRPr lang="zh-CN" altLang="en-US" sz="2400"/>
          </a:p>
          <a:p>
            <a:pPr marL="342900" indent="-342900">
              <a:lnSpc>
                <a:spcPct val="150000"/>
              </a:lnSpc>
              <a:buFont typeface="+mj-lt"/>
              <a:buAutoNum type="arabicPeriod"/>
            </a:pPr>
            <a:r>
              <a:rPr lang="zh-CN" altLang="zh-CN" sz="2400"/>
              <a:t>研究结果翔实，与研究方法相对应；</a:t>
            </a:r>
            <a:endParaRPr lang="zh-CN" altLang="zh-CN" sz="2400"/>
          </a:p>
          <a:p>
            <a:pPr marL="342900" indent="-342900">
              <a:lnSpc>
                <a:spcPct val="150000"/>
              </a:lnSpc>
              <a:buFont typeface="+mj-lt"/>
              <a:buAutoNum type="arabicPeriod"/>
            </a:pPr>
            <a:r>
              <a:rPr lang="zh-CN" altLang="zh-CN" sz="2400"/>
              <a:t>研究结论准确，达到研究目的。</a:t>
            </a:r>
            <a:endParaRPr lang="zh-CN" altLang="zh-CN" sz="2400"/>
          </a:p>
          <a:p>
            <a:pPr indent="0">
              <a:lnSpc>
                <a:spcPct val="150000"/>
              </a:lnSpc>
              <a:buFont typeface="+mj-lt"/>
              <a:buNone/>
            </a:pPr>
            <a:endParaRPr lang="zh-CN" altLang="zh-CN" sz="2400"/>
          </a:p>
        </p:txBody>
      </p:sp>
      <p:sp>
        <p:nvSpPr>
          <p:cNvPr id="119" name="圆角矩形 118"/>
          <p:cNvSpPr/>
          <p:nvPr/>
        </p:nvSpPr>
        <p:spPr>
          <a:xfrm>
            <a:off x="3192463" y="499110"/>
            <a:ext cx="5807075" cy="49466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rgbClr val="3B68A1"/>
                </a:solidFill>
                <a:latin typeface="微软雅黑" panose="020B0503020204020204" pitchFamily="34" charset="-122"/>
                <a:ea typeface="微软雅黑" panose="020B0503020204020204" pitchFamily="34" charset="-122"/>
              </a:rPr>
              <a:t>论文撰写 </a:t>
            </a:r>
            <a:r>
              <a:rPr lang="en-US" altLang="zh-CN" sz="2400" b="1" dirty="0">
                <a:solidFill>
                  <a:srgbClr val="3B68A1"/>
                </a:solidFill>
                <a:latin typeface="微软雅黑" panose="020B0503020204020204" pitchFamily="34" charset="-122"/>
                <a:ea typeface="微软雅黑" panose="020B0503020204020204" pitchFamily="34" charset="-122"/>
              </a:rPr>
              <a:t>4 —</a:t>
            </a:r>
            <a:r>
              <a:rPr sz="2400" b="1" dirty="0">
                <a:solidFill>
                  <a:srgbClr val="3B68A1"/>
                </a:solidFill>
                <a:latin typeface="微软雅黑" panose="020B0503020204020204" pitchFamily="34" charset="-122"/>
                <a:ea typeface="微软雅黑" panose="020B0503020204020204" pitchFamily="34" charset="-122"/>
              </a:rPr>
              <a:t>摘要写作要点</a:t>
            </a:r>
            <a:endParaRPr sz="2400" b="1" dirty="0">
              <a:solidFill>
                <a:srgbClr val="3B68A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1"/>
          <p:cNvSpPr>
            <a:spLocks noChangeArrowheads="1"/>
          </p:cNvSpPr>
          <p:nvPr/>
        </p:nvSpPr>
        <p:spPr bwMode="auto">
          <a:xfrm>
            <a:off x="1771365" y="480481"/>
            <a:ext cx="309880" cy="604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lvl="0" fontAlgn="base">
              <a:spcBef>
                <a:spcPct val="0"/>
              </a:spcBef>
              <a:spcAft>
                <a:spcPct val="0"/>
              </a:spcAft>
            </a:pPr>
            <a:endParaRPr lang="zh-CN" altLang="zh-CN" sz="3335" b="1" dirty="0">
              <a:solidFill>
                <a:schemeClr val="accent1">
                  <a:lumMod val="50000"/>
                </a:schemeClr>
              </a:solidFill>
              <a:cs typeface="+mn-ea"/>
              <a:sym typeface="+mn-lt"/>
            </a:endParaRPr>
          </a:p>
        </p:txBody>
      </p:sp>
      <p:sp>
        <p:nvSpPr>
          <p:cNvPr id="5" name="文本框 4"/>
          <p:cNvSpPr txBox="1"/>
          <p:nvPr/>
        </p:nvSpPr>
        <p:spPr>
          <a:xfrm>
            <a:off x="1540933" y="1133687"/>
            <a:ext cx="9635067" cy="4523105"/>
          </a:xfrm>
          <a:prstGeom prst="rect">
            <a:avLst/>
          </a:prstGeom>
          <a:noFill/>
        </p:spPr>
        <p:txBody>
          <a:bodyPr wrap="square" rtlCol="0">
            <a:spAutoFit/>
          </a:bodyPr>
          <a:lstStyle/>
          <a:p>
            <a:pPr marL="342900" indent="-342900">
              <a:lnSpc>
                <a:spcPct val="150000"/>
              </a:lnSpc>
              <a:buFont typeface="+mj-lt"/>
              <a:buAutoNum type="arabicPeriod"/>
            </a:pPr>
            <a:r>
              <a:rPr lang="zh-CN" altLang="en-US" sz="2400"/>
              <a:t>要给出合理的选题依据：已知什么，未知什么，有待解决什么，本研究想解决什么。</a:t>
            </a:r>
            <a:endParaRPr lang="zh-CN" altLang="en-US" sz="2400"/>
          </a:p>
          <a:p>
            <a:pPr marL="342900" indent="-342900">
              <a:lnSpc>
                <a:spcPct val="150000"/>
              </a:lnSpc>
              <a:buFont typeface="+mj-lt"/>
              <a:buAutoNum type="arabicPeriod"/>
            </a:pPr>
            <a:r>
              <a:rPr lang="zh-CN" altLang="en-US" sz="2400"/>
              <a:t>背景介绍要全面：介绍本研究中所有重要概念及其相互关系。</a:t>
            </a:r>
            <a:endParaRPr lang="zh-CN" altLang="en-US" sz="2400"/>
          </a:p>
          <a:p>
            <a:pPr marL="342900" indent="-342900">
              <a:lnSpc>
                <a:spcPct val="150000"/>
              </a:lnSpc>
              <a:buFont typeface="+mj-lt"/>
              <a:buAutoNum type="arabicPeriod"/>
            </a:pPr>
            <a:r>
              <a:rPr lang="zh-CN" altLang="en-US" sz="2400"/>
              <a:t>引用最新或经典的相关参考文献。</a:t>
            </a:r>
            <a:endParaRPr lang="zh-CN" altLang="en-US" sz="2400"/>
          </a:p>
          <a:p>
            <a:pPr marL="342900" indent="-342900">
              <a:lnSpc>
                <a:spcPct val="150000"/>
              </a:lnSpc>
              <a:buFont typeface="+mj-lt"/>
              <a:buAutoNum type="arabicPeriod"/>
            </a:pPr>
            <a:r>
              <a:rPr lang="zh-CN" altLang="en-US" sz="2400"/>
              <a:t>整体布局应具有逻辑性。</a:t>
            </a:r>
            <a:endParaRPr lang="zh-CN" altLang="en-US" sz="2400"/>
          </a:p>
          <a:p>
            <a:pPr marL="342900" indent="-342900">
              <a:lnSpc>
                <a:spcPct val="150000"/>
              </a:lnSpc>
              <a:buFont typeface="+mj-lt"/>
              <a:buAutoNum type="arabicPeriod"/>
            </a:pPr>
            <a:r>
              <a:rPr lang="zh-CN" altLang="en-US" sz="2400"/>
              <a:t>提出问题要直接、具体。</a:t>
            </a:r>
            <a:endParaRPr lang="zh-CN" altLang="en-US" sz="2400"/>
          </a:p>
          <a:p>
            <a:pPr marL="342900" indent="-342900">
              <a:lnSpc>
                <a:spcPct val="150000"/>
              </a:lnSpc>
              <a:buFont typeface="+mj-lt"/>
              <a:buAutoNum type="arabicPeriod"/>
            </a:pPr>
            <a:r>
              <a:rPr lang="zh-CN" altLang="en-US" sz="2400"/>
              <a:t>不呈现研究结果。</a:t>
            </a:r>
            <a:endParaRPr lang="zh-CN" altLang="en-US" sz="2400"/>
          </a:p>
          <a:p>
            <a:pPr marL="342900" indent="-342900">
              <a:lnSpc>
                <a:spcPct val="150000"/>
              </a:lnSpc>
              <a:buFont typeface="+mj-lt"/>
              <a:buAutoNum type="arabicPeriod"/>
            </a:pPr>
            <a:r>
              <a:rPr lang="zh-CN" altLang="en-US" sz="2400"/>
              <a:t>不要故意回避类似的研究报道，以企图提高本研究的新颖性。</a:t>
            </a:r>
            <a:endParaRPr lang="zh-CN" altLang="en-US" sz="2400"/>
          </a:p>
        </p:txBody>
      </p:sp>
      <p:sp>
        <p:nvSpPr>
          <p:cNvPr id="119" name="圆角矩形 118"/>
          <p:cNvSpPr/>
          <p:nvPr/>
        </p:nvSpPr>
        <p:spPr>
          <a:xfrm>
            <a:off x="3192463" y="499110"/>
            <a:ext cx="5807075" cy="49466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rgbClr val="3B68A1"/>
                </a:solidFill>
                <a:latin typeface="微软雅黑" panose="020B0503020204020204" pitchFamily="34" charset="-122"/>
                <a:ea typeface="微软雅黑" panose="020B0503020204020204" pitchFamily="34" charset="-122"/>
              </a:rPr>
              <a:t>论文撰写 </a:t>
            </a:r>
            <a:r>
              <a:rPr lang="en-US" altLang="zh-CN" sz="2400" b="1" dirty="0">
                <a:solidFill>
                  <a:srgbClr val="3B68A1"/>
                </a:solidFill>
                <a:latin typeface="微软雅黑" panose="020B0503020204020204" pitchFamily="34" charset="-122"/>
                <a:ea typeface="微软雅黑" panose="020B0503020204020204" pitchFamily="34" charset="-122"/>
              </a:rPr>
              <a:t>5 —</a:t>
            </a:r>
            <a:r>
              <a:rPr sz="2400" b="1" dirty="0">
                <a:solidFill>
                  <a:srgbClr val="3B68A1"/>
                </a:solidFill>
                <a:latin typeface="微软雅黑" panose="020B0503020204020204" pitchFamily="34" charset="-122"/>
                <a:ea typeface="微软雅黑" panose="020B0503020204020204" pitchFamily="34" charset="-122"/>
              </a:rPr>
              <a:t>引言写作要点</a:t>
            </a:r>
            <a:endParaRPr sz="2400" b="1" dirty="0">
              <a:solidFill>
                <a:srgbClr val="3B68A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1"/>
          <p:cNvSpPr>
            <a:spLocks noChangeArrowheads="1"/>
          </p:cNvSpPr>
          <p:nvPr/>
        </p:nvSpPr>
        <p:spPr bwMode="auto">
          <a:xfrm>
            <a:off x="1771365" y="480481"/>
            <a:ext cx="309880" cy="604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lvl="0" fontAlgn="base">
              <a:spcBef>
                <a:spcPct val="0"/>
              </a:spcBef>
              <a:spcAft>
                <a:spcPct val="0"/>
              </a:spcAft>
            </a:pPr>
            <a:endParaRPr lang="zh-CN" altLang="zh-CN" sz="3335" b="1" dirty="0">
              <a:solidFill>
                <a:schemeClr val="accent1">
                  <a:lumMod val="50000"/>
                </a:schemeClr>
              </a:solidFill>
              <a:cs typeface="+mn-ea"/>
              <a:sym typeface="+mn-lt"/>
            </a:endParaRPr>
          </a:p>
        </p:txBody>
      </p:sp>
      <p:sp>
        <p:nvSpPr>
          <p:cNvPr id="5" name="文本框 4"/>
          <p:cNvSpPr txBox="1"/>
          <p:nvPr/>
        </p:nvSpPr>
        <p:spPr>
          <a:xfrm>
            <a:off x="1540933" y="1133687"/>
            <a:ext cx="9635067" cy="5077460"/>
          </a:xfrm>
          <a:prstGeom prst="rect">
            <a:avLst/>
          </a:prstGeom>
          <a:noFill/>
        </p:spPr>
        <p:txBody>
          <a:bodyPr wrap="square" rtlCol="0">
            <a:spAutoFit/>
          </a:bodyPr>
          <a:lstStyle/>
          <a:p>
            <a:pPr marL="342900" indent="-342900">
              <a:lnSpc>
                <a:spcPct val="150000"/>
              </a:lnSpc>
              <a:buFont typeface="+mj-lt"/>
              <a:buAutoNum type="arabicPeriod"/>
            </a:pPr>
            <a:r>
              <a:rPr lang="zh-CN" altLang="en-US" sz="2400"/>
              <a:t>要通过合适的图表展示所有重要结果；</a:t>
            </a:r>
            <a:endParaRPr lang="zh-CN" altLang="en-US" sz="2400"/>
          </a:p>
          <a:p>
            <a:pPr marL="342900" indent="-342900">
              <a:lnSpc>
                <a:spcPct val="150000"/>
              </a:lnSpc>
              <a:buFont typeface="+mj-lt"/>
              <a:buAutoNum type="arabicPeriod"/>
            </a:pPr>
            <a:r>
              <a:rPr lang="zh-CN" altLang="en-US" sz="2400"/>
              <a:t>要使用合适的小标题；</a:t>
            </a:r>
            <a:endParaRPr lang="zh-CN" altLang="en-US" sz="2400"/>
          </a:p>
          <a:p>
            <a:pPr marL="342900" indent="-342900">
              <a:lnSpc>
                <a:spcPct val="150000"/>
              </a:lnSpc>
              <a:buFont typeface="+mj-lt"/>
              <a:buAutoNum type="arabicPeriod"/>
            </a:pPr>
            <a:r>
              <a:rPr lang="zh-CN" altLang="en-US" sz="2400"/>
              <a:t>要与方法部分相呼应；</a:t>
            </a:r>
            <a:endParaRPr lang="zh-CN" altLang="en-US" sz="2400"/>
          </a:p>
          <a:p>
            <a:pPr marL="342900" indent="-342900">
              <a:lnSpc>
                <a:spcPct val="150000"/>
              </a:lnSpc>
              <a:buFont typeface="+mj-lt"/>
              <a:buAutoNum type="arabicPeriod"/>
            </a:pPr>
            <a:r>
              <a:rPr lang="zh-CN" altLang="en-US" sz="2400"/>
              <a:t>要准确描述研究结果；</a:t>
            </a:r>
            <a:endParaRPr lang="zh-CN" altLang="en-US" sz="2400"/>
          </a:p>
          <a:p>
            <a:pPr marL="342900" indent="-342900">
              <a:lnSpc>
                <a:spcPct val="150000"/>
              </a:lnSpc>
              <a:buFont typeface="+mj-lt"/>
              <a:buAutoNum type="arabicPeriod"/>
            </a:pPr>
            <a:r>
              <a:rPr lang="zh-CN" altLang="en-US" sz="2400"/>
              <a:t>要展示详细、具体的统计量；</a:t>
            </a:r>
            <a:endParaRPr lang="zh-CN" altLang="en-US" sz="2400"/>
          </a:p>
          <a:p>
            <a:pPr marL="342900" indent="-342900">
              <a:lnSpc>
                <a:spcPct val="150000"/>
              </a:lnSpc>
              <a:buFont typeface="+mj-lt"/>
              <a:buAutoNum type="arabicPeriod"/>
            </a:pPr>
            <a:r>
              <a:rPr lang="zh-CN" altLang="en-US" sz="2400"/>
              <a:t>不要重复描述研究方法；</a:t>
            </a:r>
            <a:endParaRPr lang="zh-CN" altLang="en-US" sz="2400"/>
          </a:p>
          <a:p>
            <a:pPr marL="342900" indent="-342900">
              <a:lnSpc>
                <a:spcPct val="150000"/>
              </a:lnSpc>
              <a:buFont typeface="+mj-lt"/>
              <a:buAutoNum type="arabicPeriod"/>
            </a:pPr>
            <a:r>
              <a:rPr lang="zh-CN" altLang="en-US" sz="2400"/>
              <a:t>不要解释、分析、讨论结果；</a:t>
            </a:r>
            <a:endParaRPr lang="zh-CN" altLang="en-US" sz="2400"/>
          </a:p>
          <a:p>
            <a:pPr marL="342900" indent="-342900">
              <a:lnSpc>
                <a:spcPct val="150000"/>
              </a:lnSpc>
              <a:buFont typeface="+mj-lt"/>
              <a:buAutoNum type="arabicPeriod"/>
            </a:pPr>
            <a:r>
              <a:rPr lang="zh-CN" altLang="en-US" sz="2400"/>
              <a:t>不要在结果中描述图片说明；</a:t>
            </a:r>
            <a:endParaRPr lang="zh-CN" altLang="en-US" sz="2400"/>
          </a:p>
          <a:p>
            <a:pPr marL="342900" indent="-342900">
              <a:lnSpc>
                <a:spcPct val="150000"/>
              </a:lnSpc>
              <a:buFont typeface="+mj-lt"/>
              <a:buAutoNum type="arabicPeriod"/>
            </a:pPr>
            <a:r>
              <a:rPr lang="zh-CN" altLang="en-US" sz="2400"/>
              <a:t>图表不要太多，只展示重要结果的图表。</a:t>
            </a:r>
            <a:endParaRPr lang="zh-CN" altLang="en-US" sz="2400"/>
          </a:p>
        </p:txBody>
      </p:sp>
      <p:sp>
        <p:nvSpPr>
          <p:cNvPr id="119" name="圆角矩形 118"/>
          <p:cNvSpPr/>
          <p:nvPr/>
        </p:nvSpPr>
        <p:spPr>
          <a:xfrm>
            <a:off x="3192463" y="499110"/>
            <a:ext cx="5807075" cy="49466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rgbClr val="3B68A1"/>
                </a:solidFill>
                <a:latin typeface="微软雅黑" panose="020B0503020204020204" pitchFamily="34" charset="-122"/>
                <a:ea typeface="微软雅黑" panose="020B0503020204020204" pitchFamily="34" charset="-122"/>
              </a:rPr>
              <a:t>论文撰写 </a:t>
            </a:r>
            <a:r>
              <a:rPr lang="en-US" altLang="zh-CN" sz="2400" b="1" dirty="0">
                <a:solidFill>
                  <a:srgbClr val="3B68A1"/>
                </a:solidFill>
                <a:latin typeface="微软雅黑" panose="020B0503020204020204" pitchFamily="34" charset="-122"/>
                <a:ea typeface="微软雅黑" panose="020B0503020204020204" pitchFamily="34" charset="-122"/>
              </a:rPr>
              <a:t>6 —</a:t>
            </a:r>
            <a:r>
              <a:rPr sz="2400" b="1" dirty="0">
                <a:solidFill>
                  <a:srgbClr val="3B68A1"/>
                </a:solidFill>
                <a:latin typeface="微软雅黑" panose="020B0503020204020204" pitchFamily="34" charset="-122"/>
                <a:ea typeface="微软雅黑" panose="020B0503020204020204" pitchFamily="34" charset="-122"/>
              </a:rPr>
              <a:t>结果部分写作要点</a:t>
            </a:r>
            <a:endParaRPr sz="2400" b="1" dirty="0">
              <a:solidFill>
                <a:srgbClr val="3B68A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1"/>
          <p:cNvSpPr>
            <a:spLocks noChangeArrowheads="1"/>
          </p:cNvSpPr>
          <p:nvPr/>
        </p:nvSpPr>
        <p:spPr bwMode="auto">
          <a:xfrm>
            <a:off x="1771365" y="480481"/>
            <a:ext cx="309880" cy="604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lvl="0" fontAlgn="base">
              <a:spcBef>
                <a:spcPct val="0"/>
              </a:spcBef>
              <a:spcAft>
                <a:spcPct val="0"/>
              </a:spcAft>
            </a:pPr>
            <a:endParaRPr lang="zh-CN" altLang="zh-CN" sz="3335" b="1" dirty="0">
              <a:solidFill>
                <a:schemeClr val="accent1">
                  <a:lumMod val="50000"/>
                </a:schemeClr>
              </a:solidFill>
              <a:cs typeface="+mn-ea"/>
              <a:sym typeface="+mn-lt"/>
            </a:endParaRPr>
          </a:p>
        </p:txBody>
      </p:sp>
      <p:sp>
        <p:nvSpPr>
          <p:cNvPr id="5" name="文本框 4"/>
          <p:cNvSpPr txBox="1"/>
          <p:nvPr/>
        </p:nvSpPr>
        <p:spPr>
          <a:xfrm>
            <a:off x="1540933" y="1336887"/>
            <a:ext cx="9635067" cy="3969385"/>
          </a:xfrm>
          <a:prstGeom prst="rect">
            <a:avLst/>
          </a:prstGeom>
          <a:noFill/>
        </p:spPr>
        <p:txBody>
          <a:bodyPr wrap="square" rtlCol="0">
            <a:spAutoFit/>
          </a:bodyPr>
          <a:lstStyle/>
          <a:p>
            <a:pPr marL="342900" indent="-342900">
              <a:lnSpc>
                <a:spcPct val="150000"/>
              </a:lnSpc>
              <a:buFont typeface="+mj-lt"/>
              <a:buAutoNum type="arabicPeriod"/>
            </a:pPr>
            <a:r>
              <a:rPr lang="zh-CN" altLang="en-US" sz="2400"/>
              <a:t>总结本研究的结果和发现；</a:t>
            </a:r>
            <a:endParaRPr lang="zh-CN" altLang="en-US" sz="2400"/>
          </a:p>
          <a:p>
            <a:pPr marL="342900" indent="-342900">
              <a:lnSpc>
                <a:spcPct val="150000"/>
              </a:lnSpc>
              <a:buFont typeface="+mj-lt"/>
              <a:buAutoNum type="arabicPeriod"/>
            </a:pPr>
            <a:r>
              <a:rPr lang="zh-CN" altLang="en-US" sz="2400"/>
              <a:t>本研究与以往研究相比，有什么异同点，要对不同点进行必要的分析和解释；</a:t>
            </a:r>
            <a:endParaRPr lang="zh-CN" altLang="en-US" sz="2400"/>
          </a:p>
          <a:p>
            <a:pPr marL="342900" indent="-342900">
              <a:lnSpc>
                <a:spcPct val="150000"/>
              </a:lnSpc>
              <a:buFont typeface="+mj-lt"/>
              <a:buAutoNum type="arabicPeriod"/>
            </a:pPr>
            <a:r>
              <a:rPr lang="zh-CN" altLang="en-US" sz="2400"/>
              <a:t>阐明本研究的新颖之处，能否支持或提出假说，对以后研究是否具有指导意义；</a:t>
            </a:r>
            <a:endParaRPr lang="zh-CN" altLang="en-US" sz="2400"/>
          </a:p>
          <a:p>
            <a:pPr marL="342900" indent="-342900">
              <a:lnSpc>
                <a:spcPct val="150000"/>
              </a:lnSpc>
              <a:buFont typeface="+mj-lt"/>
              <a:buAutoNum type="arabicPeriod"/>
            </a:pPr>
            <a:r>
              <a:rPr lang="zh-CN" altLang="en-US" sz="2400"/>
              <a:t>讨论重点与研究目的要一致；</a:t>
            </a:r>
            <a:endParaRPr lang="zh-CN" altLang="en-US" sz="2400"/>
          </a:p>
          <a:p>
            <a:pPr marL="342900" indent="-342900">
              <a:lnSpc>
                <a:spcPct val="150000"/>
              </a:lnSpc>
              <a:buFont typeface="+mj-lt"/>
              <a:buAutoNum type="arabicPeriod"/>
            </a:pPr>
            <a:r>
              <a:rPr lang="zh-CN" altLang="en-US" sz="2400"/>
              <a:t>阐明研究结论的合理性。</a:t>
            </a:r>
            <a:endParaRPr lang="zh-CN" altLang="en-US" sz="2400"/>
          </a:p>
        </p:txBody>
      </p:sp>
      <p:sp>
        <p:nvSpPr>
          <p:cNvPr id="119" name="圆角矩形 118"/>
          <p:cNvSpPr/>
          <p:nvPr/>
        </p:nvSpPr>
        <p:spPr>
          <a:xfrm>
            <a:off x="3192463" y="499110"/>
            <a:ext cx="5807075" cy="49466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rgbClr val="3B68A1"/>
                </a:solidFill>
                <a:latin typeface="微软雅黑" panose="020B0503020204020204" pitchFamily="34" charset="-122"/>
                <a:ea typeface="微软雅黑" panose="020B0503020204020204" pitchFamily="34" charset="-122"/>
              </a:rPr>
              <a:t>论文撰写 </a:t>
            </a:r>
            <a:r>
              <a:rPr lang="en-US" altLang="zh-CN" sz="2400" b="1" dirty="0">
                <a:solidFill>
                  <a:srgbClr val="3B68A1"/>
                </a:solidFill>
                <a:latin typeface="微软雅黑" panose="020B0503020204020204" pitchFamily="34" charset="-122"/>
                <a:ea typeface="微软雅黑" panose="020B0503020204020204" pitchFamily="34" charset="-122"/>
              </a:rPr>
              <a:t>7 —</a:t>
            </a:r>
            <a:r>
              <a:rPr sz="2400" b="1" dirty="0">
                <a:solidFill>
                  <a:srgbClr val="3B68A1"/>
                </a:solidFill>
                <a:latin typeface="微软雅黑" panose="020B0503020204020204" pitchFamily="34" charset="-122"/>
                <a:ea typeface="微软雅黑" panose="020B0503020204020204" pitchFamily="34" charset="-122"/>
              </a:rPr>
              <a:t>讨论写作要点</a:t>
            </a:r>
            <a:endParaRPr sz="2400" b="1" dirty="0">
              <a:solidFill>
                <a:srgbClr val="3B68A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圆角矩形 118"/>
          <p:cNvSpPr/>
          <p:nvPr/>
        </p:nvSpPr>
        <p:spPr>
          <a:xfrm>
            <a:off x="3192463" y="335280"/>
            <a:ext cx="5807075" cy="49466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rgbClr val="3B68A1"/>
                </a:solidFill>
                <a:latin typeface="微软雅黑" panose="020B0503020204020204" pitchFamily="34" charset="-122"/>
                <a:ea typeface="微软雅黑" panose="020B0503020204020204" pitchFamily="34" charset="-122"/>
              </a:rPr>
              <a:t>论文撰写 </a:t>
            </a:r>
            <a:r>
              <a:rPr lang="en-US" altLang="zh-CN" sz="2400" b="1" dirty="0">
                <a:solidFill>
                  <a:srgbClr val="3B68A1"/>
                </a:solidFill>
                <a:latin typeface="微软雅黑" panose="020B0503020204020204" pitchFamily="34" charset="-122"/>
                <a:ea typeface="微软雅黑" panose="020B0503020204020204" pitchFamily="34" charset="-122"/>
              </a:rPr>
              <a:t>8— </a:t>
            </a:r>
            <a:r>
              <a:rPr lang="zh-CN" altLang="en-US" sz="2400" b="1" dirty="0">
                <a:solidFill>
                  <a:srgbClr val="3B68A1"/>
                </a:solidFill>
                <a:latin typeface="微软雅黑" panose="020B0503020204020204" pitchFamily="34" charset="-122"/>
                <a:ea typeface="微软雅黑" panose="020B0503020204020204" pitchFamily="34" charset="-122"/>
                <a:cs typeface="+mj-cs"/>
                <a:sym typeface="+mn-ea"/>
              </a:rPr>
              <a:t>忽略行为解析 引用不当</a:t>
            </a:r>
            <a:endParaRPr lang="zh-CN" altLang="en-US" sz="2400" b="1" dirty="0">
              <a:solidFill>
                <a:srgbClr val="3B68A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4334096" y="1913762"/>
            <a:ext cx="3513805" cy="3515983"/>
            <a:chOff x="3250572" y="1618201"/>
            <a:chExt cx="2635354" cy="2636987"/>
          </a:xfrm>
        </p:grpSpPr>
        <p:sp>
          <p:nvSpPr>
            <p:cNvPr id="6" name="Freeform 29"/>
            <p:cNvSpPr/>
            <p:nvPr/>
          </p:nvSpPr>
          <p:spPr bwMode="auto">
            <a:xfrm>
              <a:off x="3250572" y="2935993"/>
              <a:ext cx="1319188" cy="1319195"/>
            </a:xfrm>
            <a:custGeom>
              <a:avLst/>
              <a:gdLst>
                <a:gd name="T0" fmla="*/ 168 w 1187"/>
                <a:gd name="T1" fmla="*/ 0 h 1187"/>
                <a:gd name="T2" fmla="*/ 0 w 1187"/>
                <a:gd name="T3" fmla="*/ 0 h 1187"/>
                <a:gd name="T4" fmla="*/ 1187 w 1187"/>
                <a:gd name="T5" fmla="*/ 1187 h 1187"/>
                <a:gd name="T6" fmla="*/ 1187 w 1187"/>
                <a:gd name="T7" fmla="*/ 1019 h 1187"/>
                <a:gd name="T8" fmla="*/ 168 w 1187"/>
                <a:gd name="T9" fmla="*/ 0 h 1187"/>
              </a:gdLst>
              <a:ahLst/>
              <a:cxnLst>
                <a:cxn ang="0">
                  <a:pos x="T0" y="T1"/>
                </a:cxn>
                <a:cxn ang="0">
                  <a:pos x="T2" y="T3"/>
                </a:cxn>
                <a:cxn ang="0">
                  <a:pos x="T4" y="T5"/>
                </a:cxn>
                <a:cxn ang="0">
                  <a:pos x="T6" y="T7"/>
                </a:cxn>
                <a:cxn ang="0">
                  <a:pos x="T8" y="T9"/>
                </a:cxn>
              </a:cxnLst>
              <a:rect l="0" t="0" r="r" b="b"/>
              <a:pathLst>
                <a:path w="1187" h="1187">
                  <a:moveTo>
                    <a:pt x="168" y="0"/>
                  </a:moveTo>
                  <a:cubicBezTo>
                    <a:pt x="0" y="0"/>
                    <a:pt x="0" y="0"/>
                    <a:pt x="0" y="0"/>
                  </a:cubicBezTo>
                  <a:cubicBezTo>
                    <a:pt x="0" y="656"/>
                    <a:pt x="531" y="1187"/>
                    <a:pt x="1187" y="1187"/>
                  </a:cubicBezTo>
                  <a:cubicBezTo>
                    <a:pt x="1187" y="1019"/>
                    <a:pt x="1187" y="1019"/>
                    <a:pt x="1187" y="1019"/>
                  </a:cubicBezTo>
                  <a:cubicBezTo>
                    <a:pt x="624" y="1019"/>
                    <a:pt x="168" y="563"/>
                    <a:pt x="168" y="0"/>
                  </a:cubicBezTo>
                  <a:close/>
                </a:path>
              </a:pathLst>
            </a:custGeom>
            <a:solidFill>
              <a:schemeClr val="accent6"/>
            </a:solidFill>
            <a:ln>
              <a:noFill/>
            </a:ln>
            <a:effectLst>
              <a:innerShdw blurRad="165100" dist="114300" dir="10800000">
                <a:prstClr val="black">
                  <a:alpha val="50000"/>
                </a:prstClr>
              </a:innerShdw>
            </a:effectLst>
          </p:spPr>
          <p:txBody>
            <a:bodyPr vert="horz" wrap="square" lIns="91440" tIns="45720" rIns="91440" bIns="45720" numCol="1" anchor="t" anchorCtr="0" compatLnSpc="1"/>
            <a:lstStyle/>
            <a:p>
              <a:endParaRPr lang="zh-CN" altLang="en-US" sz="1350"/>
            </a:p>
          </p:txBody>
        </p:sp>
        <p:sp>
          <p:nvSpPr>
            <p:cNvPr id="7" name="Freeform 30"/>
            <p:cNvSpPr/>
            <p:nvPr/>
          </p:nvSpPr>
          <p:spPr bwMode="auto">
            <a:xfrm>
              <a:off x="4566738" y="1618201"/>
              <a:ext cx="1319188" cy="1319195"/>
            </a:xfrm>
            <a:custGeom>
              <a:avLst/>
              <a:gdLst>
                <a:gd name="T0" fmla="*/ 1019 w 1187"/>
                <a:gd name="T1" fmla="*/ 1187 h 1187"/>
                <a:gd name="T2" fmla="*/ 1187 w 1187"/>
                <a:gd name="T3" fmla="*/ 1187 h 1187"/>
                <a:gd name="T4" fmla="*/ 0 w 1187"/>
                <a:gd name="T5" fmla="*/ 0 h 1187"/>
                <a:gd name="T6" fmla="*/ 0 w 1187"/>
                <a:gd name="T7" fmla="*/ 168 h 1187"/>
                <a:gd name="T8" fmla="*/ 1019 w 1187"/>
                <a:gd name="T9" fmla="*/ 1187 h 1187"/>
              </a:gdLst>
              <a:ahLst/>
              <a:cxnLst>
                <a:cxn ang="0">
                  <a:pos x="T0" y="T1"/>
                </a:cxn>
                <a:cxn ang="0">
                  <a:pos x="T2" y="T3"/>
                </a:cxn>
                <a:cxn ang="0">
                  <a:pos x="T4" y="T5"/>
                </a:cxn>
                <a:cxn ang="0">
                  <a:pos x="T6" y="T7"/>
                </a:cxn>
                <a:cxn ang="0">
                  <a:pos x="T8" y="T9"/>
                </a:cxn>
              </a:cxnLst>
              <a:rect l="0" t="0" r="r" b="b"/>
              <a:pathLst>
                <a:path w="1187" h="1187">
                  <a:moveTo>
                    <a:pt x="1019" y="1187"/>
                  </a:moveTo>
                  <a:cubicBezTo>
                    <a:pt x="1187" y="1187"/>
                    <a:pt x="1187" y="1187"/>
                    <a:pt x="1187" y="1187"/>
                  </a:cubicBezTo>
                  <a:cubicBezTo>
                    <a:pt x="1187" y="531"/>
                    <a:pt x="656" y="0"/>
                    <a:pt x="0" y="0"/>
                  </a:cubicBezTo>
                  <a:cubicBezTo>
                    <a:pt x="0" y="168"/>
                    <a:pt x="0" y="168"/>
                    <a:pt x="0" y="168"/>
                  </a:cubicBezTo>
                  <a:cubicBezTo>
                    <a:pt x="563" y="168"/>
                    <a:pt x="1019" y="624"/>
                    <a:pt x="1019" y="1187"/>
                  </a:cubicBezTo>
                  <a:close/>
                </a:path>
              </a:pathLst>
            </a:custGeom>
            <a:solidFill>
              <a:schemeClr val="accent3"/>
            </a:solidFill>
            <a:ln>
              <a:noFill/>
            </a:ln>
            <a:effectLst>
              <a:innerShdw blurRad="165100" dist="114300" dir="6600000">
                <a:prstClr val="black">
                  <a:alpha val="50000"/>
                </a:prstClr>
              </a:innerShdw>
            </a:effectLst>
          </p:spPr>
          <p:txBody>
            <a:bodyPr vert="horz" wrap="square" lIns="91440" tIns="45720" rIns="91440" bIns="45720" numCol="1" anchor="t" anchorCtr="0" compatLnSpc="1"/>
            <a:lstStyle/>
            <a:p>
              <a:endParaRPr lang="zh-CN" altLang="en-US" sz="1350"/>
            </a:p>
          </p:txBody>
        </p:sp>
        <p:sp>
          <p:nvSpPr>
            <p:cNvPr id="18" name="Freeform 40"/>
            <p:cNvSpPr/>
            <p:nvPr/>
          </p:nvSpPr>
          <p:spPr bwMode="auto">
            <a:xfrm>
              <a:off x="3250572" y="1618201"/>
              <a:ext cx="1319188" cy="1319195"/>
            </a:xfrm>
            <a:custGeom>
              <a:avLst/>
              <a:gdLst>
                <a:gd name="T0" fmla="*/ 1187 w 1187"/>
                <a:gd name="T1" fmla="*/ 168 h 1187"/>
                <a:gd name="T2" fmla="*/ 1187 w 1187"/>
                <a:gd name="T3" fmla="*/ 0 h 1187"/>
                <a:gd name="T4" fmla="*/ 0 w 1187"/>
                <a:gd name="T5" fmla="*/ 1187 h 1187"/>
                <a:gd name="T6" fmla="*/ 168 w 1187"/>
                <a:gd name="T7" fmla="*/ 1187 h 1187"/>
                <a:gd name="T8" fmla="*/ 1187 w 1187"/>
                <a:gd name="T9" fmla="*/ 168 h 1187"/>
              </a:gdLst>
              <a:ahLst/>
              <a:cxnLst>
                <a:cxn ang="0">
                  <a:pos x="T0" y="T1"/>
                </a:cxn>
                <a:cxn ang="0">
                  <a:pos x="T2" y="T3"/>
                </a:cxn>
                <a:cxn ang="0">
                  <a:pos x="T4" y="T5"/>
                </a:cxn>
                <a:cxn ang="0">
                  <a:pos x="T6" y="T7"/>
                </a:cxn>
                <a:cxn ang="0">
                  <a:pos x="T8" y="T9"/>
                </a:cxn>
              </a:cxnLst>
              <a:rect l="0" t="0" r="r" b="b"/>
              <a:pathLst>
                <a:path w="1187" h="1187">
                  <a:moveTo>
                    <a:pt x="1187" y="168"/>
                  </a:moveTo>
                  <a:cubicBezTo>
                    <a:pt x="1187" y="0"/>
                    <a:pt x="1187" y="0"/>
                    <a:pt x="1187" y="0"/>
                  </a:cubicBezTo>
                  <a:cubicBezTo>
                    <a:pt x="531" y="0"/>
                    <a:pt x="0" y="531"/>
                    <a:pt x="0" y="1187"/>
                  </a:cubicBezTo>
                  <a:cubicBezTo>
                    <a:pt x="168" y="1187"/>
                    <a:pt x="168" y="1187"/>
                    <a:pt x="168" y="1187"/>
                  </a:cubicBezTo>
                  <a:cubicBezTo>
                    <a:pt x="168" y="624"/>
                    <a:pt x="624" y="168"/>
                    <a:pt x="1187" y="168"/>
                  </a:cubicBezTo>
                  <a:close/>
                </a:path>
              </a:pathLst>
            </a:custGeom>
            <a:solidFill>
              <a:schemeClr val="accent2"/>
            </a:solidFill>
            <a:ln>
              <a:noFill/>
            </a:ln>
            <a:effectLst>
              <a:innerShdw blurRad="165100" dist="114300" dir="13500000">
                <a:prstClr val="black">
                  <a:alpha val="50000"/>
                </a:prstClr>
              </a:innerShdw>
            </a:effectLst>
          </p:spPr>
          <p:txBody>
            <a:bodyPr vert="horz" wrap="square" lIns="91440" tIns="45720" rIns="91440" bIns="45720" numCol="1" anchor="t" anchorCtr="0" compatLnSpc="1"/>
            <a:lstStyle/>
            <a:p>
              <a:endParaRPr lang="zh-CN" altLang="en-US" sz="1350"/>
            </a:p>
          </p:txBody>
        </p:sp>
        <p:sp>
          <p:nvSpPr>
            <p:cNvPr id="8" name="Freeform 43"/>
            <p:cNvSpPr/>
            <p:nvPr/>
          </p:nvSpPr>
          <p:spPr bwMode="auto">
            <a:xfrm>
              <a:off x="4566738" y="2935993"/>
              <a:ext cx="1319188" cy="1319195"/>
            </a:xfrm>
            <a:custGeom>
              <a:avLst/>
              <a:gdLst>
                <a:gd name="T0" fmla="*/ 1187 w 1187"/>
                <a:gd name="T1" fmla="*/ 0 h 1187"/>
                <a:gd name="T2" fmla="*/ 1019 w 1187"/>
                <a:gd name="T3" fmla="*/ 0 h 1187"/>
                <a:gd name="T4" fmla="*/ 0 w 1187"/>
                <a:gd name="T5" fmla="*/ 1019 h 1187"/>
                <a:gd name="T6" fmla="*/ 0 w 1187"/>
                <a:gd name="T7" fmla="*/ 1187 h 1187"/>
                <a:gd name="T8" fmla="*/ 1187 w 1187"/>
                <a:gd name="T9" fmla="*/ 0 h 1187"/>
              </a:gdLst>
              <a:ahLst/>
              <a:cxnLst>
                <a:cxn ang="0">
                  <a:pos x="T0" y="T1"/>
                </a:cxn>
                <a:cxn ang="0">
                  <a:pos x="T2" y="T3"/>
                </a:cxn>
                <a:cxn ang="0">
                  <a:pos x="T4" y="T5"/>
                </a:cxn>
                <a:cxn ang="0">
                  <a:pos x="T6" y="T7"/>
                </a:cxn>
                <a:cxn ang="0">
                  <a:pos x="T8" y="T9"/>
                </a:cxn>
              </a:cxnLst>
              <a:rect l="0" t="0" r="r" b="b"/>
              <a:pathLst>
                <a:path w="1187" h="1187">
                  <a:moveTo>
                    <a:pt x="1187" y="0"/>
                  </a:moveTo>
                  <a:cubicBezTo>
                    <a:pt x="1019" y="0"/>
                    <a:pt x="1019" y="0"/>
                    <a:pt x="1019" y="0"/>
                  </a:cubicBezTo>
                  <a:cubicBezTo>
                    <a:pt x="1019" y="563"/>
                    <a:pt x="563" y="1019"/>
                    <a:pt x="0" y="1019"/>
                  </a:cubicBezTo>
                  <a:cubicBezTo>
                    <a:pt x="0" y="1187"/>
                    <a:pt x="0" y="1187"/>
                    <a:pt x="0" y="1187"/>
                  </a:cubicBezTo>
                  <a:cubicBezTo>
                    <a:pt x="656" y="1187"/>
                    <a:pt x="1187" y="656"/>
                    <a:pt x="1187" y="0"/>
                  </a:cubicBezTo>
                  <a:close/>
                </a:path>
              </a:pathLst>
            </a:custGeom>
            <a:solidFill>
              <a:schemeClr val="accent5"/>
            </a:solidFill>
            <a:ln>
              <a:noFill/>
            </a:ln>
            <a:effectLst>
              <a:innerShdw blurRad="165100" dist="114300" dir="13500000">
                <a:prstClr val="black">
                  <a:alpha val="50000"/>
                </a:prstClr>
              </a:innerShdw>
            </a:effectLst>
          </p:spPr>
          <p:txBody>
            <a:bodyPr vert="horz" wrap="square" lIns="91440" tIns="45720" rIns="91440" bIns="45720" numCol="1" anchor="t" anchorCtr="0" compatLnSpc="1"/>
            <a:lstStyle/>
            <a:p>
              <a:endParaRPr lang="zh-CN" altLang="en-US" sz="1350"/>
            </a:p>
          </p:txBody>
        </p:sp>
      </p:grpSp>
      <p:sp>
        <p:nvSpPr>
          <p:cNvPr id="24" name="Freeform 50"/>
          <p:cNvSpPr/>
          <p:nvPr/>
        </p:nvSpPr>
        <p:spPr bwMode="auto">
          <a:xfrm>
            <a:off x="6097188" y="1909946"/>
            <a:ext cx="1758917" cy="1758927"/>
          </a:xfrm>
          <a:custGeom>
            <a:avLst/>
            <a:gdLst>
              <a:gd name="T0" fmla="*/ 1019 w 1187"/>
              <a:gd name="T1" fmla="*/ 1187 h 1187"/>
              <a:gd name="T2" fmla="*/ 1187 w 1187"/>
              <a:gd name="T3" fmla="*/ 1187 h 1187"/>
              <a:gd name="T4" fmla="*/ 0 w 1187"/>
              <a:gd name="T5" fmla="*/ 0 h 1187"/>
              <a:gd name="T6" fmla="*/ 0 w 1187"/>
              <a:gd name="T7" fmla="*/ 168 h 1187"/>
              <a:gd name="T8" fmla="*/ 1019 w 1187"/>
              <a:gd name="T9" fmla="*/ 1187 h 1187"/>
            </a:gdLst>
            <a:ahLst/>
            <a:cxnLst>
              <a:cxn ang="0">
                <a:pos x="T0" y="T1"/>
              </a:cxn>
              <a:cxn ang="0">
                <a:pos x="T2" y="T3"/>
              </a:cxn>
              <a:cxn ang="0">
                <a:pos x="T4" y="T5"/>
              </a:cxn>
              <a:cxn ang="0">
                <a:pos x="T6" y="T7"/>
              </a:cxn>
              <a:cxn ang="0">
                <a:pos x="T8" y="T9"/>
              </a:cxn>
            </a:cxnLst>
            <a:rect l="0" t="0" r="r" b="b"/>
            <a:pathLst>
              <a:path w="1187" h="1187">
                <a:moveTo>
                  <a:pt x="1019" y="1187"/>
                </a:moveTo>
                <a:cubicBezTo>
                  <a:pt x="1187" y="1187"/>
                  <a:pt x="1187" y="1187"/>
                  <a:pt x="1187" y="1187"/>
                </a:cubicBezTo>
                <a:cubicBezTo>
                  <a:pt x="1187" y="531"/>
                  <a:pt x="656" y="0"/>
                  <a:pt x="0" y="0"/>
                </a:cubicBezTo>
                <a:cubicBezTo>
                  <a:pt x="0" y="168"/>
                  <a:pt x="0" y="168"/>
                  <a:pt x="0" y="168"/>
                </a:cubicBezTo>
                <a:cubicBezTo>
                  <a:pt x="563" y="168"/>
                  <a:pt x="1019" y="624"/>
                  <a:pt x="1019" y="1187"/>
                </a:cubicBezTo>
                <a:close/>
              </a:path>
            </a:pathLst>
          </a:custGeom>
          <a:noFill/>
          <a:ln w="15875"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1350"/>
          </a:p>
        </p:txBody>
      </p:sp>
      <p:sp>
        <p:nvSpPr>
          <p:cNvPr id="23" name="文本框 22"/>
          <p:cNvSpPr txBox="1"/>
          <p:nvPr/>
        </p:nvSpPr>
        <p:spPr>
          <a:xfrm>
            <a:off x="6708391" y="1515133"/>
            <a:ext cx="3992880" cy="398780"/>
          </a:xfrm>
          <a:prstGeom prst="rect">
            <a:avLst/>
          </a:prstGeom>
          <a:noFill/>
        </p:spPr>
        <p:txBody>
          <a:bodyPr wrap="none" rtlCol="0">
            <a:spAutoFit/>
          </a:bodyPr>
          <a:lstStyle/>
          <a:p>
            <a:pPr lvl="0" algn="l"/>
            <a:r>
              <a:rPr lang="zh-CN" altLang="en-US" sz="2000" b="1">
                <a:ln>
                  <a:noFill/>
                </a:ln>
                <a:solidFill>
                  <a:srgbClr val="E86F70"/>
                </a:solidFill>
                <a:latin typeface="微软雅黑" panose="020B0503020204020204" pitchFamily="34" charset="-122"/>
                <a:ea typeface="微软雅黑" panose="020B0503020204020204" pitchFamily="34" charset="-122"/>
                <a:sym typeface="+mn-ea"/>
              </a:rPr>
              <a:t>有“零散痕迹”，无“整体呈现”</a:t>
            </a:r>
            <a:endParaRPr lang="zh-CN" altLang="en-US" sz="2000" b="1">
              <a:ln>
                <a:noFill/>
              </a:ln>
              <a:solidFill>
                <a:srgbClr val="E86F70"/>
              </a:solidFill>
              <a:latin typeface="微软雅黑" panose="020B0503020204020204" pitchFamily="34" charset="-122"/>
              <a:ea typeface="微软雅黑" panose="020B0503020204020204" pitchFamily="34" charset="-122"/>
              <a:sym typeface="+mn-ea"/>
            </a:endParaRPr>
          </a:p>
        </p:txBody>
      </p:sp>
      <p:sp>
        <p:nvSpPr>
          <p:cNvPr id="26" name="文本框 25"/>
          <p:cNvSpPr txBox="1"/>
          <p:nvPr/>
        </p:nvSpPr>
        <p:spPr>
          <a:xfrm>
            <a:off x="8225155" y="3851275"/>
            <a:ext cx="3759835" cy="398780"/>
          </a:xfrm>
          <a:prstGeom prst="rect">
            <a:avLst/>
          </a:prstGeom>
          <a:noFill/>
        </p:spPr>
        <p:txBody>
          <a:bodyPr wrap="square" rtlCol="0">
            <a:spAutoFit/>
          </a:bodyPr>
          <a:lstStyle/>
          <a:p>
            <a:pPr lvl="0" algn="l"/>
            <a:r>
              <a:rPr lang="zh-CN" altLang="en-US" sz="2000" b="1">
                <a:ln>
                  <a:noFill/>
                </a:ln>
                <a:solidFill>
                  <a:srgbClr val="BF5480"/>
                </a:solidFill>
                <a:latin typeface="微软雅黑" panose="020B0503020204020204" pitchFamily="34" charset="-122"/>
                <a:ea typeface="微软雅黑" panose="020B0503020204020204" pitchFamily="34" charset="-122"/>
                <a:sym typeface="+mn-ea"/>
              </a:rPr>
              <a:t>有“引用意识”，无“学术素养”</a:t>
            </a:r>
            <a:endParaRPr lang="zh-CN" altLang="en-US" sz="2000" b="1">
              <a:ln>
                <a:noFill/>
              </a:ln>
              <a:solidFill>
                <a:srgbClr val="BF5480"/>
              </a:solidFill>
              <a:latin typeface="微软雅黑" panose="020B0503020204020204" pitchFamily="34" charset="-122"/>
              <a:ea typeface="微软雅黑" panose="020B0503020204020204" pitchFamily="34" charset="-122"/>
              <a:sym typeface="+mn-ea"/>
            </a:endParaRPr>
          </a:p>
        </p:txBody>
      </p:sp>
      <p:sp>
        <p:nvSpPr>
          <p:cNvPr id="27" name="文本框 26"/>
          <p:cNvSpPr txBox="1"/>
          <p:nvPr/>
        </p:nvSpPr>
        <p:spPr>
          <a:xfrm>
            <a:off x="1870815" y="5323218"/>
            <a:ext cx="3992880" cy="398780"/>
          </a:xfrm>
          <a:prstGeom prst="rect">
            <a:avLst/>
          </a:prstGeom>
          <a:noFill/>
        </p:spPr>
        <p:txBody>
          <a:bodyPr wrap="none" rtlCol="0">
            <a:spAutoFit/>
          </a:bodyPr>
          <a:lstStyle/>
          <a:p>
            <a:pPr algn="l"/>
            <a:r>
              <a:rPr lang="zh-CN" altLang="en-US" sz="2000" b="1">
                <a:ln>
                  <a:noFill/>
                </a:ln>
                <a:solidFill>
                  <a:srgbClr val="00AE91"/>
                </a:solidFill>
                <a:latin typeface="微软雅黑" panose="020B0503020204020204" pitchFamily="34" charset="-122"/>
                <a:ea typeface="微软雅黑" panose="020B0503020204020204" pitchFamily="34" charset="-122"/>
                <a:sym typeface="+mn-ea"/>
              </a:rPr>
              <a:t>有“形式罗列”，无“内容考证”</a:t>
            </a:r>
            <a:endParaRPr lang="zh-CN" altLang="en-US" sz="2000" b="1" dirty="0">
              <a:ln>
                <a:noFill/>
              </a:ln>
              <a:solidFill>
                <a:srgbClr val="00AE91"/>
              </a:solidFill>
              <a:latin typeface="微软雅黑" panose="020B0503020204020204" pitchFamily="34" charset="-122"/>
              <a:ea typeface="微软雅黑" panose="020B0503020204020204" pitchFamily="34" charset="-122"/>
              <a:sym typeface="+mn-ea"/>
            </a:endParaRPr>
          </a:p>
        </p:txBody>
      </p:sp>
      <p:sp>
        <p:nvSpPr>
          <p:cNvPr id="28" name="文本框 27"/>
          <p:cNvSpPr txBox="1"/>
          <p:nvPr/>
        </p:nvSpPr>
        <p:spPr>
          <a:xfrm>
            <a:off x="4899025" y="3204210"/>
            <a:ext cx="2331085" cy="829945"/>
          </a:xfrm>
          <a:prstGeom prst="rect">
            <a:avLst/>
          </a:prstGeom>
          <a:noFill/>
        </p:spPr>
        <p:txBody>
          <a:bodyPr wrap="square" rtlCol="0">
            <a:spAutoFit/>
          </a:bodyPr>
          <a:lstStyle/>
          <a:p>
            <a:pPr algn="ctr" fontAlgn="auto">
              <a:lnSpc>
                <a:spcPct val="150000"/>
              </a:lnSpc>
            </a:pPr>
            <a:r>
              <a:rPr lang="zh-CN" altLang="en-US" sz="3200" b="1" dirty="0">
                <a:solidFill>
                  <a:schemeClr val="tx2"/>
                </a:solidFill>
                <a:latin typeface="微软雅黑" panose="020B0503020204020204" pitchFamily="34" charset="-122"/>
                <a:ea typeface="微软雅黑" panose="020B0503020204020204" pitchFamily="34" charset="-122"/>
              </a:rPr>
              <a:t>引用不当</a:t>
            </a:r>
            <a:endParaRPr lang="zh-CN" altLang="en-US" sz="3200" b="1" dirty="0">
              <a:solidFill>
                <a:schemeClr val="tx2"/>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5680453" y="1600350"/>
            <a:ext cx="821095" cy="821095"/>
            <a:chOff x="4260338" y="1383141"/>
            <a:chExt cx="615821" cy="615821"/>
          </a:xfrm>
        </p:grpSpPr>
        <p:sp>
          <p:nvSpPr>
            <p:cNvPr id="30" name="椭圆 29"/>
            <p:cNvSpPr/>
            <p:nvPr/>
          </p:nvSpPr>
          <p:spPr>
            <a:xfrm>
              <a:off x="4260338" y="1383141"/>
              <a:ext cx="615821" cy="615821"/>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7" name="文本框 56"/>
            <p:cNvSpPr txBox="1"/>
            <p:nvPr/>
          </p:nvSpPr>
          <p:spPr>
            <a:xfrm>
              <a:off x="4306639" y="1425594"/>
              <a:ext cx="523220" cy="530915"/>
            </a:xfrm>
            <a:prstGeom prst="rect">
              <a:avLst/>
            </a:prstGeom>
            <a:noFill/>
          </p:spPr>
          <p:txBody>
            <a:bodyPr wrap="none" rtlCol="0">
              <a:spAutoFit/>
            </a:bodyPr>
            <a:lstStyle/>
            <a:p>
              <a:r>
                <a:rPr lang="en-US" altLang="zh-CN" sz="4000" dirty="0">
                  <a:solidFill>
                    <a:schemeClr val="accent2"/>
                  </a:solidFill>
                  <a:latin typeface="时尚中黑简体" panose="01010104010101010101" pitchFamily="2" charset="-122"/>
                  <a:ea typeface="时尚中黑简体" panose="01010104010101010101" pitchFamily="2" charset="-122"/>
                </a:rPr>
                <a:t>01</a:t>
              </a:r>
              <a:endParaRPr lang="zh-CN" altLang="en-US" sz="4000" dirty="0">
                <a:solidFill>
                  <a:schemeClr val="accent2"/>
                </a:solidFill>
                <a:latin typeface="时尚中黑简体" panose="01010104010101010101" pitchFamily="2" charset="-122"/>
                <a:ea typeface="时尚中黑简体" panose="01010104010101010101" pitchFamily="2" charset="-122"/>
              </a:endParaRPr>
            </a:p>
          </p:txBody>
        </p:sp>
      </p:grpSp>
      <p:grpSp>
        <p:nvGrpSpPr>
          <p:cNvPr id="31" name="组合 30"/>
          <p:cNvGrpSpPr/>
          <p:nvPr/>
        </p:nvGrpSpPr>
        <p:grpSpPr>
          <a:xfrm>
            <a:off x="7403962" y="3298668"/>
            <a:ext cx="821095" cy="821095"/>
            <a:chOff x="5552969" y="2656880"/>
            <a:chExt cx="615821" cy="615821"/>
          </a:xfrm>
        </p:grpSpPr>
        <p:sp>
          <p:nvSpPr>
            <p:cNvPr id="56" name="椭圆 55"/>
            <p:cNvSpPr/>
            <p:nvPr/>
          </p:nvSpPr>
          <p:spPr>
            <a:xfrm>
              <a:off x="5552969" y="2656880"/>
              <a:ext cx="615821" cy="615821"/>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8" name="文本框 57"/>
            <p:cNvSpPr txBox="1"/>
            <p:nvPr/>
          </p:nvSpPr>
          <p:spPr>
            <a:xfrm>
              <a:off x="5599270" y="2699333"/>
              <a:ext cx="518160" cy="530066"/>
            </a:xfrm>
            <a:prstGeom prst="rect">
              <a:avLst/>
            </a:prstGeom>
            <a:noFill/>
          </p:spPr>
          <p:txBody>
            <a:bodyPr wrap="none" rtlCol="0">
              <a:spAutoFit/>
            </a:bodyPr>
            <a:lstStyle/>
            <a:p>
              <a:r>
                <a:rPr lang="en-US" altLang="zh-CN" sz="4000" dirty="0">
                  <a:solidFill>
                    <a:schemeClr val="accent3"/>
                  </a:solidFill>
                  <a:latin typeface="时尚中黑简体" panose="01010104010101010101" pitchFamily="2" charset="-122"/>
                  <a:ea typeface="时尚中黑简体" panose="01010104010101010101" pitchFamily="2" charset="-122"/>
                </a:rPr>
                <a:t>04</a:t>
              </a:r>
              <a:endParaRPr lang="zh-CN" altLang="en-US" sz="4000" dirty="0">
                <a:solidFill>
                  <a:schemeClr val="accent3"/>
                </a:solidFill>
                <a:latin typeface="时尚中黑简体" panose="01010104010101010101" pitchFamily="2" charset="-122"/>
                <a:ea typeface="时尚中黑简体" panose="01010104010101010101" pitchFamily="2" charset="-122"/>
              </a:endParaRPr>
            </a:p>
          </p:txBody>
        </p:sp>
      </p:grpSp>
      <p:grpSp>
        <p:nvGrpSpPr>
          <p:cNvPr id="32" name="组合 31"/>
          <p:cNvGrpSpPr/>
          <p:nvPr/>
        </p:nvGrpSpPr>
        <p:grpSpPr>
          <a:xfrm>
            <a:off x="5680453" y="4859892"/>
            <a:ext cx="821095" cy="821095"/>
            <a:chOff x="4260338" y="3827797"/>
            <a:chExt cx="615821" cy="615821"/>
          </a:xfrm>
        </p:grpSpPr>
        <p:sp>
          <p:nvSpPr>
            <p:cNvPr id="54" name="椭圆 53"/>
            <p:cNvSpPr/>
            <p:nvPr/>
          </p:nvSpPr>
          <p:spPr>
            <a:xfrm>
              <a:off x="4260338" y="3827797"/>
              <a:ext cx="615821" cy="615821"/>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9" name="文本框 58"/>
            <p:cNvSpPr txBox="1"/>
            <p:nvPr/>
          </p:nvSpPr>
          <p:spPr>
            <a:xfrm>
              <a:off x="4306639" y="3870250"/>
              <a:ext cx="523220" cy="530915"/>
            </a:xfrm>
            <a:prstGeom prst="rect">
              <a:avLst/>
            </a:prstGeom>
            <a:noFill/>
          </p:spPr>
          <p:txBody>
            <a:bodyPr wrap="none" rtlCol="0">
              <a:spAutoFit/>
            </a:bodyPr>
            <a:lstStyle/>
            <a:p>
              <a:r>
                <a:rPr lang="en-US" altLang="zh-CN" sz="4000" dirty="0">
                  <a:solidFill>
                    <a:schemeClr val="accent5"/>
                  </a:solidFill>
                  <a:latin typeface="时尚中黑简体" panose="01010104010101010101" pitchFamily="2" charset="-122"/>
                  <a:ea typeface="时尚中黑简体" panose="01010104010101010101" pitchFamily="2" charset="-122"/>
                </a:rPr>
                <a:t>03</a:t>
              </a:r>
              <a:endParaRPr lang="zh-CN" altLang="en-US" sz="4000" dirty="0">
                <a:solidFill>
                  <a:schemeClr val="accent5"/>
                </a:solidFill>
                <a:latin typeface="时尚中黑简体" panose="01010104010101010101" pitchFamily="2" charset="-122"/>
                <a:ea typeface="时尚中黑简体" panose="01010104010101010101" pitchFamily="2" charset="-122"/>
              </a:endParaRPr>
            </a:p>
          </p:txBody>
        </p:sp>
      </p:grpSp>
      <p:grpSp>
        <p:nvGrpSpPr>
          <p:cNvPr id="33" name="组合 32"/>
          <p:cNvGrpSpPr/>
          <p:nvPr/>
        </p:nvGrpSpPr>
        <p:grpSpPr>
          <a:xfrm>
            <a:off x="3979901" y="3298668"/>
            <a:ext cx="821095" cy="821095"/>
            <a:chOff x="2984924" y="2656880"/>
            <a:chExt cx="615821" cy="615821"/>
          </a:xfrm>
        </p:grpSpPr>
        <p:sp>
          <p:nvSpPr>
            <p:cNvPr id="55" name="椭圆 54"/>
            <p:cNvSpPr/>
            <p:nvPr/>
          </p:nvSpPr>
          <p:spPr>
            <a:xfrm>
              <a:off x="2984924" y="2656880"/>
              <a:ext cx="615821" cy="615821"/>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0" name="文本框 59"/>
            <p:cNvSpPr txBox="1"/>
            <p:nvPr/>
          </p:nvSpPr>
          <p:spPr>
            <a:xfrm>
              <a:off x="3031225" y="2699333"/>
              <a:ext cx="518160" cy="530066"/>
            </a:xfrm>
            <a:prstGeom prst="rect">
              <a:avLst/>
            </a:prstGeom>
            <a:noFill/>
          </p:spPr>
          <p:txBody>
            <a:bodyPr wrap="none" rtlCol="0">
              <a:spAutoFit/>
            </a:bodyPr>
            <a:lstStyle/>
            <a:p>
              <a:pPr algn="l"/>
              <a:r>
                <a:rPr lang="en-US" altLang="zh-CN" sz="4000" dirty="0">
                  <a:solidFill>
                    <a:schemeClr val="accent6"/>
                  </a:solidFill>
                  <a:latin typeface="时尚中黑简体" panose="01010104010101010101" pitchFamily="2" charset="-122"/>
                  <a:ea typeface="时尚中黑简体" panose="01010104010101010101" pitchFamily="2" charset="-122"/>
                </a:rPr>
                <a:t>02</a:t>
              </a:r>
              <a:endParaRPr lang="en-US" altLang="zh-CN" sz="4000" dirty="0">
                <a:solidFill>
                  <a:schemeClr val="accent6"/>
                </a:solidFill>
                <a:latin typeface="时尚中黑简体" panose="01010104010101010101" pitchFamily="2" charset="-122"/>
                <a:ea typeface="时尚中黑简体" panose="01010104010101010101" pitchFamily="2" charset="-122"/>
              </a:endParaRPr>
            </a:p>
          </p:txBody>
        </p:sp>
      </p:grpSp>
      <p:sp>
        <p:nvSpPr>
          <p:cNvPr id="34" name="文本框 33"/>
          <p:cNvSpPr txBox="1"/>
          <p:nvPr/>
        </p:nvSpPr>
        <p:spPr>
          <a:xfrm>
            <a:off x="7720965" y="1943100"/>
            <a:ext cx="3964305" cy="922020"/>
          </a:xfrm>
          <a:prstGeom prst="rect">
            <a:avLst/>
          </a:prstGeom>
          <a:noFill/>
        </p:spPr>
        <p:txBody>
          <a:bodyPr wrap="square" rtlCol="0">
            <a:spAutoFit/>
          </a:bodyPr>
          <a:lstStyle/>
          <a:p>
            <a:pPr fontAlgn="auto">
              <a:lnSpc>
                <a:spcPct val="100000"/>
              </a:lnSpc>
            </a:pPr>
            <a:r>
              <a:rPr lang="zh-CN" altLang="en-US">
                <a:latin typeface="黑体" panose="02010609060101010101" charset="-122"/>
                <a:ea typeface="黑体" panose="02010609060101010101" charset="-122"/>
              </a:rPr>
              <a:t>在正文中有引用标识，在参考文献列表中却无体现</a:t>
            </a:r>
            <a:r>
              <a:rPr lang="zh-CN" altLang="en-US">
                <a:latin typeface="黑体" panose="02010609060101010101" charset="-122"/>
                <a:ea typeface="黑体" panose="02010609060101010101" charset="-122"/>
                <a:sym typeface="+mn-ea"/>
              </a:rPr>
              <a:t>。</a:t>
            </a:r>
            <a:endParaRPr lang="zh-CN" altLang="en-US">
              <a:latin typeface="黑体" panose="02010609060101010101" charset="-122"/>
              <a:ea typeface="黑体" panose="02010609060101010101" charset="-122"/>
            </a:endParaRPr>
          </a:p>
          <a:p>
            <a:pPr fontAlgn="auto">
              <a:lnSpc>
                <a:spcPct val="100000"/>
              </a:lnSpc>
            </a:pPr>
            <a:endParaRPr lang="zh-CN" altLang="en-US">
              <a:latin typeface="黑体" panose="02010609060101010101" charset="-122"/>
              <a:ea typeface="黑体" panose="02010609060101010101" charset="-122"/>
            </a:endParaRPr>
          </a:p>
        </p:txBody>
      </p:sp>
      <p:sp>
        <p:nvSpPr>
          <p:cNvPr id="36" name="文本框 35"/>
          <p:cNvSpPr txBox="1"/>
          <p:nvPr/>
        </p:nvSpPr>
        <p:spPr>
          <a:xfrm>
            <a:off x="911860" y="4859655"/>
            <a:ext cx="3889375" cy="645160"/>
          </a:xfrm>
          <a:prstGeom prst="rect">
            <a:avLst/>
          </a:prstGeom>
          <a:noFill/>
        </p:spPr>
        <p:txBody>
          <a:bodyPr wrap="square" rtlCol="0" anchor="t">
            <a:spAutoFit/>
          </a:bodyPr>
          <a:lstStyle/>
          <a:p>
            <a:r>
              <a:rPr lang="zh-CN" altLang="en-US">
                <a:latin typeface="黑体" panose="02010609060101010101" charset="-122"/>
                <a:ea typeface="黑体" panose="02010609060101010101" charset="-122"/>
              </a:rPr>
              <a:t>将转引标注为直引；引用未参考过的文献。</a:t>
            </a:r>
            <a:endParaRPr lang="zh-CN" altLang="en-US">
              <a:latin typeface="黑体" panose="02010609060101010101" charset="-122"/>
              <a:ea typeface="黑体" panose="02010609060101010101" charset="-122"/>
            </a:endParaRPr>
          </a:p>
        </p:txBody>
      </p:sp>
      <p:sp>
        <p:nvSpPr>
          <p:cNvPr id="37" name="文本框 36"/>
          <p:cNvSpPr txBox="1"/>
          <p:nvPr/>
        </p:nvSpPr>
        <p:spPr>
          <a:xfrm>
            <a:off x="8225155" y="3141980"/>
            <a:ext cx="3922395" cy="645160"/>
          </a:xfrm>
          <a:prstGeom prst="rect">
            <a:avLst/>
          </a:prstGeom>
          <a:noFill/>
        </p:spPr>
        <p:txBody>
          <a:bodyPr wrap="square" rtlCol="0" anchor="t">
            <a:spAutoFit/>
          </a:bodyPr>
          <a:lstStyle/>
          <a:p>
            <a:r>
              <a:rPr lang="zh-CN" altLang="en-US">
                <a:latin typeface="黑体" panose="02010609060101010101" charset="-122"/>
                <a:ea typeface="黑体" panose="02010609060101010101" charset="-122"/>
              </a:rPr>
              <a:t>缺乏严谨的学术态度，正文的引文格式与文后参考文献表格式不规范</a:t>
            </a:r>
            <a:endParaRPr lang="zh-CN" altLang="en-US">
              <a:latin typeface="黑体" panose="02010609060101010101" charset="-122"/>
              <a:ea typeface="黑体" panose="02010609060101010101" charset="-122"/>
            </a:endParaRPr>
          </a:p>
        </p:txBody>
      </p:sp>
      <p:sp>
        <p:nvSpPr>
          <p:cNvPr id="3" name="文本框 2"/>
          <p:cNvSpPr txBox="1"/>
          <p:nvPr/>
        </p:nvSpPr>
        <p:spPr>
          <a:xfrm>
            <a:off x="48820" y="2899875"/>
            <a:ext cx="3992880" cy="398780"/>
          </a:xfrm>
          <a:prstGeom prst="rect">
            <a:avLst/>
          </a:prstGeom>
          <a:noFill/>
        </p:spPr>
        <p:txBody>
          <a:bodyPr wrap="none" rtlCol="0">
            <a:spAutoFit/>
          </a:bodyPr>
          <a:lstStyle/>
          <a:p>
            <a:pPr lvl="0" algn="l"/>
            <a:r>
              <a:rPr lang="zh-CN" altLang="en-US" sz="2000" b="1">
                <a:ln>
                  <a:noFill/>
                </a:ln>
                <a:solidFill>
                  <a:srgbClr val="00A2B3"/>
                </a:solidFill>
                <a:latin typeface="微软雅黑" panose="020B0503020204020204" pitchFamily="34" charset="-122"/>
                <a:ea typeface="微软雅黑" panose="020B0503020204020204" pitchFamily="34" charset="-122"/>
                <a:sym typeface="+mn-ea"/>
              </a:rPr>
              <a:t>有“参考书目”，无“引用痕迹”</a:t>
            </a:r>
            <a:endParaRPr lang="zh-CN" altLang="en-US" sz="2000" b="1">
              <a:ln>
                <a:noFill/>
              </a:ln>
              <a:solidFill>
                <a:srgbClr val="00A2B3"/>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48895" y="3107690"/>
            <a:ext cx="3964305" cy="1198880"/>
          </a:xfrm>
          <a:prstGeom prst="rect">
            <a:avLst/>
          </a:prstGeom>
          <a:noFill/>
        </p:spPr>
        <p:txBody>
          <a:bodyPr wrap="square" rtlCol="0">
            <a:spAutoFit/>
          </a:bodyPr>
          <a:lstStyle/>
          <a:p>
            <a:pPr fontAlgn="auto">
              <a:lnSpc>
                <a:spcPct val="100000"/>
              </a:lnSpc>
            </a:pPr>
            <a:endParaRPr lang="zh-CN" altLang="en-US">
              <a:latin typeface="黑体" panose="02010609060101010101" charset="-122"/>
              <a:ea typeface="黑体" panose="02010609060101010101" charset="-122"/>
            </a:endParaRPr>
          </a:p>
          <a:p>
            <a:pPr fontAlgn="auto">
              <a:lnSpc>
                <a:spcPct val="100000"/>
              </a:lnSpc>
            </a:pPr>
            <a:r>
              <a:rPr lang="zh-CN" altLang="en-US">
                <a:latin typeface="黑体" panose="02010609060101010101" charset="-122"/>
                <a:ea typeface="黑体" panose="02010609060101010101" charset="-122"/>
                <a:sym typeface="+mn-ea"/>
              </a:rPr>
              <a:t>在正文后列出了一大堆参考书目，却未能在正文中看到相应的引用痕迹。</a:t>
            </a:r>
            <a:endParaRPr lang="zh-CN" altLang="en-US">
              <a:latin typeface="黑体" panose="02010609060101010101" charset="-122"/>
              <a:ea typeface="黑体" panose="02010609060101010101" charset="-122"/>
            </a:endParaRPr>
          </a:p>
          <a:p>
            <a:pPr fontAlgn="auto">
              <a:lnSpc>
                <a:spcPct val="100000"/>
              </a:lnSpc>
            </a:pPr>
            <a:endParaRPr lang="zh-CN" altLang="en-US">
              <a:latin typeface="黑体" panose="02010609060101010101" charset="-122"/>
              <a:ea typeface="黑体" panose="02010609060101010101"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6" name="组合 195"/>
          <p:cNvGrpSpPr/>
          <p:nvPr/>
        </p:nvGrpSpPr>
        <p:grpSpPr>
          <a:xfrm>
            <a:off x="139065" y="1947545"/>
            <a:ext cx="12118340" cy="4740911"/>
            <a:chOff x="219" y="3067"/>
            <a:chExt cx="19084" cy="7466"/>
          </a:xfrm>
        </p:grpSpPr>
        <p:grpSp>
          <p:nvGrpSpPr>
            <p:cNvPr id="183" name="组合 182"/>
            <p:cNvGrpSpPr/>
            <p:nvPr/>
          </p:nvGrpSpPr>
          <p:grpSpPr>
            <a:xfrm>
              <a:off x="4303" y="3067"/>
              <a:ext cx="10444" cy="6212"/>
              <a:chOff x="5191" y="3811"/>
              <a:chExt cx="8739" cy="5355"/>
            </a:xfrm>
          </p:grpSpPr>
          <p:cxnSp>
            <p:nvCxnSpPr>
              <p:cNvPr id="168" name="直接连接符 167"/>
              <p:cNvCxnSpPr/>
              <p:nvPr/>
            </p:nvCxnSpPr>
            <p:spPr>
              <a:xfrm>
                <a:off x="10497" y="4951"/>
                <a:ext cx="3144" cy="0"/>
              </a:xfrm>
              <a:prstGeom prst="line">
                <a:avLst/>
              </a:prstGeom>
              <a:ln w="38100" cmpd="sng">
                <a:solidFill>
                  <a:srgbClr val="0E6298"/>
                </a:solidFill>
                <a:prstDash val="solid"/>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rot="16200000">
                <a:off x="8028" y="7211"/>
                <a:ext cx="3144" cy="0"/>
              </a:xfrm>
              <a:prstGeom prst="line">
                <a:avLst/>
              </a:prstGeom>
              <a:ln w="38100" cmpd="sng">
                <a:solidFill>
                  <a:srgbClr val="B95F95"/>
                </a:solidFill>
                <a:prstDash val="solid"/>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a:off x="10004" y="5477"/>
                <a:ext cx="1496" cy="2642"/>
              </a:xfrm>
              <a:prstGeom prst="line">
                <a:avLst/>
              </a:prstGeom>
              <a:ln w="38100" cmpd="sng">
                <a:solidFill>
                  <a:srgbClr val="4DCEB8"/>
                </a:solidFill>
                <a:prstDash val="solid"/>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7942" y="5652"/>
                <a:ext cx="1112" cy="2028"/>
              </a:xfrm>
              <a:prstGeom prst="line">
                <a:avLst/>
              </a:prstGeom>
              <a:ln w="38100" cmpd="sng">
                <a:solidFill>
                  <a:srgbClr val="4DCEB8"/>
                </a:solidFill>
                <a:prstDash val="solid"/>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flipV="1">
                <a:off x="6462" y="5244"/>
                <a:ext cx="2317" cy="1524"/>
              </a:xfrm>
              <a:prstGeom prst="line">
                <a:avLst/>
              </a:prstGeom>
              <a:ln w="38100" cmpd="sng">
                <a:solidFill>
                  <a:srgbClr val="F79E5A"/>
                </a:solidFill>
                <a:prstDash val="solid"/>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10497" y="5184"/>
                <a:ext cx="2435" cy="1591"/>
              </a:xfrm>
              <a:prstGeom prst="line">
                <a:avLst/>
              </a:prstGeom>
              <a:ln w="38100" cmpd="sng">
                <a:solidFill>
                  <a:srgbClr val="F79E5A"/>
                </a:solidFill>
                <a:prstDash val="solid"/>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5527" y="4951"/>
                <a:ext cx="3144" cy="0"/>
              </a:xfrm>
              <a:prstGeom prst="line">
                <a:avLst/>
              </a:prstGeom>
              <a:ln w="38100" cmpd="sng">
                <a:solidFill>
                  <a:srgbClr val="0E6298"/>
                </a:solidFill>
                <a:prstDash val="solid"/>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8460" y="3811"/>
                <a:ext cx="2279" cy="2279"/>
                <a:chOff x="304800" y="673100"/>
                <a:chExt cx="4000500" cy="4000500"/>
              </a:xfrm>
              <a:effectLst>
                <a:outerShdw blurRad="444500" dist="254000" dir="8100000" algn="tr" rotWithShape="0">
                  <a:prstClr val="black">
                    <a:alpha val="50000"/>
                  </a:prstClr>
                </a:outerShdw>
              </a:effectLst>
            </p:grpSpPr>
            <p:sp>
              <p:nvSpPr>
                <p:cNvPr id="166" name="同心圆 1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tx1"/>
                    </a:solidFill>
                    <a:latin typeface="黑体" panose="02010609060101010101" charset="-122"/>
                    <a:ea typeface="黑体" panose="02010609060101010101" charset="-122"/>
                  </a:endParaRPr>
                </a:p>
              </p:txBody>
            </p:sp>
            <p:sp>
              <p:nvSpPr>
                <p:cNvPr id="167" name="椭圆 16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lumMod val="95000"/>
                          <a:lumOff val="5000"/>
                        </a:schemeClr>
                      </a:solidFill>
                      <a:latin typeface="黑体" panose="02010609060101010101" charset="-122"/>
                      <a:ea typeface="黑体" panose="02010609060101010101" charset="-122"/>
                    </a:rPr>
                    <a:t>引用不当</a:t>
                  </a:r>
                  <a:endParaRPr lang="zh-CN" altLang="en-US" sz="3200" b="1">
                    <a:solidFill>
                      <a:schemeClr val="tx1">
                        <a:lumMod val="95000"/>
                        <a:lumOff val="5000"/>
                      </a:schemeClr>
                    </a:solidFill>
                    <a:latin typeface="黑体" panose="02010609060101010101" charset="-122"/>
                    <a:ea typeface="黑体" panose="02010609060101010101" charset="-122"/>
                  </a:endParaRPr>
                </a:p>
              </p:txBody>
            </p:sp>
          </p:grpSp>
          <p:sp>
            <p:nvSpPr>
              <p:cNvPr id="176" name="椭圆 175"/>
              <p:cNvSpPr/>
              <p:nvPr/>
            </p:nvSpPr>
            <p:spPr>
              <a:xfrm>
                <a:off x="5191" y="4243"/>
                <a:ext cx="1417" cy="1417"/>
              </a:xfrm>
              <a:prstGeom prst="ellipse">
                <a:avLst/>
              </a:prstGeom>
              <a:solidFill>
                <a:srgbClr val="0D61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bg1"/>
                    </a:solidFill>
                    <a:latin typeface="黑体" panose="02010609060101010101" charset="-122"/>
                    <a:ea typeface="黑体" panose="02010609060101010101" charset="-122"/>
                  </a:rPr>
                  <a:t>过度引用</a:t>
                </a:r>
                <a:endParaRPr lang="zh-CN" altLang="en-US" sz="2000" b="1">
                  <a:solidFill>
                    <a:schemeClr val="bg1"/>
                  </a:solidFill>
                  <a:latin typeface="黑体" panose="02010609060101010101" charset="-122"/>
                  <a:ea typeface="黑体" panose="02010609060101010101" charset="-122"/>
                </a:endParaRPr>
              </a:p>
            </p:txBody>
          </p:sp>
          <p:sp>
            <p:nvSpPr>
              <p:cNvPr id="177" name="椭圆 176"/>
              <p:cNvSpPr/>
              <p:nvPr/>
            </p:nvSpPr>
            <p:spPr>
              <a:xfrm>
                <a:off x="5883" y="6090"/>
                <a:ext cx="1417" cy="1417"/>
              </a:xfrm>
              <a:prstGeom prst="ellipse">
                <a:avLst/>
              </a:prstGeom>
              <a:solidFill>
                <a:srgbClr val="F79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lumMod val="95000"/>
                        <a:lumOff val="5000"/>
                      </a:schemeClr>
                    </a:solidFill>
                    <a:latin typeface="黑体" panose="02010609060101010101" charset="-122"/>
                    <a:ea typeface="黑体" panose="02010609060101010101" charset="-122"/>
                  </a:rPr>
                  <a:t>引而不注</a:t>
                </a:r>
                <a:endParaRPr lang="zh-CN" altLang="en-US" sz="2000" b="1">
                  <a:solidFill>
                    <a:schemeClr val="tx1">
                      <a:lumMod val="95000"/>
                      <a:lumOff val="5000"/>
                    </a:schemeClr>
                  </a:solidFill>
                  <a:latin typeface="黑体" panose="02010609060101010101" charset="-122"/>
                  <a:ea typeface="黑体" panose="02010609060101010101" charset="-122"/>
                </a:endParaRPr>
              </a:p>
            </p:txBody>
          </p:sp>
          <p:sp>
            <p:nvSpPr>
              <p:cNvPr id="178" name="椭圆 177"/>
              <p:cNvSpPr/>
              <p:nvPr/>
            </p:nvSpPr>
            <p:spPr>
              <a:xfrm>
                <a:off x="7093" y="7366"/>
                <a:ext cx="1417" cy="1417"/>
              </a:xfrm>
              <a:prstGeom prst="ellipse">
                <a:avLst/>
              </a:prstGeom>
              <a:solidFill>
                <a:srgbClr val="4DC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黑体" panose="02010609060101010101" charset="-122"/>
                  <a:ea typeface="黑体" panose="02010609060101010101" charset="-122"/>
                </a:endParaRPr>
              </a:p>
            </p:txBody>
          </p:sp>
          <p:sp>
            <p:nvSpPr>
              <p:cNvPr id="179" name="椭圆 178"/>
              <p:cNvSpPr/>
              <p:nvPr/>
            </p:nvSpPr>
            <p:spPr>
              <a:xfrm>
                <a:off x="8892" y="7749"/>
                <a:ext cx="1417" cy="1417"/>
              </a:xfrm>
              <a:prstGeom prst="ellipse">
                <a:avLst/>
              </a:prstGeom>
              <a:solidFill>
                <a:srgbClr val="B95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黑体" panose="02010609060101010101" charset="-122"/>
                    <a:ea typeface="黑体" panose="02010609060101010101" charset="-122"/>
                  </a:rPr>
                  <a:t>有意漏引</a:t>
                </a:r>
                <a:endParaRPr lang="zh-CN" altLang="en-US" sz="2000" b="1">
                  <a:latin typeface="黑体" panose="02010609060101010101" charset="-122"/>
                  <a:ea typeface="黑体" panose="02010609060101010101" charset="-122"/>
                </a:endParaRPr>
              </a:p>
            </p:txBody>
          </p:sp>
          <p:sp>
            <p:nvSpPr>
              <p:cNvPr id="180" name="椭圆 179"/>
              <p:cNvSpPr/>
              <p:nvPr/>
            </p:nvSpPr>
            <p:spPr>
              <a:xfrm>
                <a:off x="10690" y="7366"/>
                <a:ext cx="1417" cy="1417"/>
              </a:xfrm>
              <a:prstGeom prst="ellipse">
                <a:avLst/>
              </a:prstGeom>
              <a:solidFill>
                <a:srgbClr val="4DC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C00000"/>
                    </a:solidFill>
                    <a:latin typeface="黑体" panose="02010609060101010101" charset="-122"/>
                    <a:ea typeface="黑体" panose="02010609060101010101" charset="-122"/>
                  </a:rPr>
                  <a:t>无效引用</a:t>
                </a:r>
                <a:endParaRPr lang="zh-CN" altLang="en-US" sz="2000" b="1">
                  <a:solidFill>
                    <a:srgbClr val="C00000"/>
                  </a:solidFill>
                  <a:latin typeface="黑体" panose="02010609060101010101" charset="-122"/>
                  <a:ea typeface="黑体" panose="02010609060101010101" charset="-122"/>
                </a:endParaRPr>
              </a:p>
            </p:txBody>
          </p:sp>
          <p:sp>
            <p:nvSpPr>
              <p:cNvPr id="181" name="椭圆 180"/>
              <p:cNvSpPr/>
              <p:nvPr/>
            </p:nvSpPr>
            <p:spPr>
              <a:xfrm>
                <a:off x="11894" y="6090"/>
                <a:ext cx="1417" cy="1417"/>
              </a:xfrm>
              <a:prstGeom prst="ellipse">
                <a:avLst/>
              </a:prstGeom>
              <a:solidFill>
                <a:srgbClr val="F79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lumMod val="95000"/>
                        <a:lumOff val="5000"/>
                      </a:schemeClr>
                    </a:solidFill>
                    <a:latin typeface="黑体" panose="02010609060101010101" charset="-122"/>
                    <a:ea typeface="黑体" panose="02010609060101010101" charset="-122"/>
                  </a:rPr>
                  <a:t>自引不当</a:t>
                </a:r>
                <a:endParaRPr lang="zh-CN" altLang="en-US" sz="2000" b="1">
                  <a:solidFill>
                    <a:schemeClr val="tx1">
                      <a:lumMod val="95000"/>
                      <a:lumOff val="5000"/>
                    </a:schemeClr>
                  </a:solidFill>
                  <a:latin typeface="黑体" panose="02010609060101010101" charset="-122"/>
                  <a:ea typeface="黑体" panose="02010609060101010101" charset="-122"/>
                </a:endParaRPr>
              </a:p>
            </p:txBody>
          </p:sp>
          <p:sp>
            <p:nvSpPr>
              <p:cNvPr id="182" name="椭圆 181"/>
              <p:cNvSpPr/>
              <p:nvPr/>
            </p:nvSpPr>
            <p:spPr>
              <a:xfrm>
                <a:off x="12513" y="4177"/>
                <a:ext cx="1417" cy="1417"/>
              </a:xfrm>
              <a:prstGeom prst="ellipse">
                <a:avLst/>
              </a:prstGeom>
              <a:solidFill>
                <a:srgbClr val="0D61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黑体" panose="02010609060101010101" charset="-122"/>
                    <a:ea typeface="黑体" panose="02010609060101010101" charset="-122"/>
                  </a:rPr>
                  <a:t>故意互引</a:t>
                </a:r>
                <a:endParaRPr lang="zh-CN" altLang="en-US" sz="2000" b="1">
                  <a:latin typeface="黑体" panose="02010609060101010101" charset="-122"/>
                  <a:ea typeface="黑体" panose="02010609060101010101" charset="-122"/>
                </a:endParaRPr>
              </a:p>
            </p:txBody>
          </p:sp>
        </p:grpSp>
        <p:sp>
          <p:nvSpPr>
            <p:cNvPr id="184" name="文本框 183"/>
            <p:cNvSpPr txBox="1"/>
            <p:nvPr/>
          </p:nvSpPr>
          <p:spPr>
            <a:xfrm>
              <a:off x="6521" y="7456"/>
              <a:ext cx="1804" cy="1113"/>
            </a:xfrm>
            <a:prstGeom prst="rect">
              <a:avLst/>
            </a:prstGeom>
            <a:noFill/>
          </p:spPr>
          <p:txBody>
            <a:bodyPr wrap="square" rtlCol="0">
              <a:spAutoFit/>
            </a:bodyPr>
            <a:lstStyle/>
            <a:p>
              <a:pPr algn="ctr"/>
              <a:r>
                <a:rPr lang="zh-CN" altLang="en-US" sz="2000" b="1">
                  <a:solidFill>
                    <a:srgbClr val="C00000"/>
                  </a:solidFill>
                  <a:latin typeface="黑体" panose="02010609060101010101" charset="-122"/>
                  <a:ea typeface="黑体" panose="02010609060101010101" charset="-122"/>
                </a:rPr>
                <a:t>引用</a:t>
              </a:r>
              <a:endParaRPr lang="zh-CN" altLang="en-US" sz="2000" b="1">
                <a:solidFill>
                  <a:srgbClr val="C00000"/>
                </a:solidFill>
                <a:latin typeface="黑体" panose="02010609060101010101" charset="-122"/>
                <a:ea typeface="黑体" panose="02010609060101010101" charset="-122"/>
              </a:endParaRPr>
            </a:p>
            <a:p>
              <a:pPr algn="ctr"/>
              <a:r>
                <a:rPr lang="zh-CN" altLang="en-US" sz="2000" b="1">
                  <a:solidFill>
                    <a:srgbClr val="C00000"/>
                  </a:solidFill>
                  <a:latin typeface="黑体" panose="02010609060101010101" charset="-122"/>
                  <a:ea typeface="黑体" panose="02010609060101010101" charset="-122"/>
                </a:rPr>
                <a:t>未溯源</a:t>
              </a:r>
              <a:endParaRPr lang="zh-CN" altLang="en-US" sz="2000" b="1">
                <a:solidFill>
                  <a:srgbClr val="C00000"/>
                </a:solidFill>
                <a:latin typeface="黑体" panose="02010609060101010101" charset="-122"/>
                <a:ea typeface="黑体" panose="02010609060101010101" charset="-122"/>
              </a:endParaRPr>
            </a:p>
          </p:txBody>
        </p:sp>
        <p:grpSp>
          <p:nvGrpSpPr>
            <p:cNvPr id="194" name="组合 193"/>
            <p:cNvGrpSpPr/>
            <p:nvPr/>
          </p:nvGrpSpPr>
          <p:grpSpPr>
            <a:xfrm>
              <a:off x="219" y="3663"/>
              <a:ext cx="19084" cy="6870"/>
              <a:chOff x="1828" y="3603"/>
              <a:chExt cx="19084" cy="6870"/>
            </a:xfrm>
          </p:grpSpPr>
          <p:sp>
            <p:nvSpPr>
              <p:cNvPr id="186" name="文本框 185"/>
              <p:cNvSpPr txBox="1"/>
              <p:nvPr/>
            </p:nvSpPr>
            <p:spPr>
              <a:xfrm>
                <a:off x="1828" y="3603"/>
                <a:ext cx="4102" cy="1016"/>
              </a:xfrm>
              <a:prstGeom prst="rect">
                <a:avLst/>
              </a:prstGeom>
              <a:noFill/>
            </p:spPr>
            <p:txBody>
              <a:bodyPr wrap="square" rtlCol="0">
                <a:spAutoFit/>
              </a:bodyPr>
              <a:lstStyle/>
              <a:p>
                <a:r>
                  <a:rPr lang="zh-CN" altLang="en-US" b="1">
                    <a:solidFill>
                      <a:schemeClr val="accent3">
                        <a:lumMod val="50000"/>
                      </a:schemeClr>
                    </a:solidFill>
                    <a:latin typeface="黑体" panose="02010609060101010101" charset="-122"/>
                    <a:ea typeface="黑体" panose="02010609060101010101" charset="-122"/>
                  </a:rPr>
                  <a:t>所引用部分构成了论文的主体或实质部分</a:t>
                </a:r>
                <a:endParaRPr lang="zh-CN" altLang="en-US" b="1">
                  <a:solidFill>
                    <a:schemeClr val="accent3">
                      <a:lumMod val="50000"/>
                    </a:schemeClr>
                  </a:solidFill>
                  <a:latin typeface="黑体" panose="02010609060101010101" charset="-122"/>
                  <a:ea typeface="黑体" panose="02010609060101010101" charset="-122"/>
                </a:endParaRPr>
              </a:p>
            </p:txBody>
          </p:sp>
          <p:sp>
            <p:nvSpPr>
              <p:cNvPr id="187" name="文本框 186"/>
              <p:cNvSpPr txBox="1"/>
              <p:nvPr/>
            </p:nvSpPr>
            <p:spPr>
              <a:xfrm>
                <a:off x="1882" y="5965"/>
                <a:ext cx="4857" cy="1016"/>
              </a:xfrm>
              <a:prstGeom prst="rect">
                <a:avLst/>
              </a:prstGeom>
              <a:noFill/>
            </p:spPr>
            <p:txBody>
              <a:bodyPr wrap="square" rtlCol="0">
                <a:spAutoFit/>
              </a:bodyPr>
              <a:lstStyle/>
              <a:p>
                <a:r>
                  <a:rPr lang="zh-CN" altLang="en-US" b="1">
                    <a:solidFill>
                      <a:schemeClr val="accent3">
                        <a:lumMod val="50000"/>
                      </a:schemeClr>
                    </a:solidFill>
                    <a:latin typeface="黑体" panose="02010609060101010101" charset="-122"/>
                    <a:ea typeface="黑体" panose="02010609060101010101" charset="-122"/>
                  </a:rPr>
                  <a:t>将原作者的研究改头换面作为自己的论点而未注明出处</a:t>
                </a:r>
                <a:endParaRPr lang="zh-CN" altLang="en-US" b="1">
                  <a:solidFill>
                    <a:schemeClr val="accent3">
                      <a:lumMod val="50000"/>
                    </a:schemeClr>
                  </a:solidFill>
                  <a:latin typeface="黑体" panose="02010609060101010101" charset="-122"/>
                  <a:ea typeface="黑体" panose="02010609060101010101" charset="-122"/>
                </a:endParaRPr>
              </a:p>
            </p:txBody>
          </p:sp>
          <p:sp>
            <p:nvSpPr>
              <p:cNvPr id="188" name="文本框 187"/>
              <p:cNvSpPr txBox="1"/>
              <p:nvPr/>
            </p:nvSpPr>
            <p:spPr>
              <a:xfrm>
                <a:off x="3449" y="8005"/>
                <a:ext cx="4656" cy="1016"/>
              </a:xfrm>
              <a:prstGeom prst="rect">
                <a:avLst/>
              </a:prstGeom>
              <a:noFill/>
            </p:spPr>
            <p:txBody>
              <a:bodyPr wrap="square" rtlCol="0">
                <a:spAutoFit/>
              </a:bodyPr>
              <a:lstStyle/>
              <a:p>
                <a:r>
                  <a:rPr lang="zh-CN" altLang="en-US" b="1">
                    <a:solidFill>
                      <a:schemeClr val="accent3">
                        <a:lumMod val="50000"/>
                      </a:schemeClr>
                    </a:solidFill>
                    <a:latin typeface="黑体" panose="02010609060101010101" charset="-122"/>
                    <a:ea typeface="黑体" panose="02010609060101010101" charset="-122"/>
                  </a:rPr>
                  <a:t>将转引标注为直引或将引自译著标为引自原著</a:t>
                </a:r>
                <a:endParaRPr lang="zh-CN" altLang="en-US" b="1">
                  <a:solidFill>
                    <a:schemeClr val="accent3">
                      <a:lumMod val="50000"/>
                    </a:schemeClr>
                  </a:solidFill>
                  <a:latin typeface="黑体" panose="02010609060101010101" charset="-122"/>
                  <a:ea typeface="黑体" panose="02010609060101010101" charset="-122"/>
                </a:endParaRPr>
              </a:p>
            </p:txBody>
          </p:sp>
          <p:sp>
            <p:nvSpPr>
              <p:cNvPr id="189" name="文本框 188"/>
              <p:cNvSpPr txBox="1"/>
              <p:nvPr/>
            </p:nvSpPr>
            <p:spPr>
              <a:xfrm>
                <a:off x="8871" y="9457"/>
                <a:ext cx="4677" cy="1016"/>
              </a:xfrm>
              <a:prstGeom prst="rect">
                <a:avLst/>
              </a:prstGeom>
              <a:noFill/>
            </p:spPr>
            <p:txBody>
              <a:bodyPr wrap="square" rtlCol="0">
                <a:spAutoFit/>
              </a:bodyPr>
              <a:lstStyle/>
              <a:p>
                <a:pPr algn="ctr"/>
                <a:r>
                  <a:rPr lang="zh-CN" altLang="en-US" b="1">
                    <a:solidFill>
                      <a:schemeClr val="accent3">
                        <a:lumMod val="50000"/>
                      </a:schemeClr>
                    </a:solidFill>
                    <a:latin typeface="黑体" panose="02010609060101010101" charset="-122"/>
                    <a:ea typeface="黑体" panose="02010609060101010101" charset="-122"/>
                  </a:rPr>
                  <a:t>为突出自己研究的意义而不提及某些已有的研究</a:t>
                </a:r>
                <a:endParaRPr lang="zh-CN" altLang="en-US" b="1">
                  <a:solidFill>
                    <a:schemeClr val="accent3">
                      <a:lumMod val="50000"/>
                    </a:schemeClr>
                  </a:solidFill>
                  <a:latin typeface="黑体" panose="02010609060101010101" charset="-122"/>
                  <a:ea typeface="黑体" panose="02010609060101010101" charset="-122"/>
                </a:endParaRPr>
              </a:p>
            </p:txBody>
          </p:sp>
          <p:sp>
            <p:nvSpPr>
              <p:cNvPr id="190" name="文本框 189"/>
              <p:cNvSpPr txBox="1"/>
              <p:nvPr/>
            </p:nvSpPr>
            <p:spPr>
              <a:xfrm>
                <a:off x="14177" y="8005"/>
                <a:ext cx="5341" cy="1452"/>
              </a:xfrm>
              <a:prstGeom prst="rect">
                <a:avLst/>
              </a:prstGeom>
              <a:noFill/>
            </p:spPr>
            <p:txBody>
              <a:bodyPr wrap="square" rtlCol="0">
                <a:spAutoFit/>
              </a:bodyPr>
              <a:lstStyle/>
              <a:p>
                <a:r>
                  <a:rPr lang="zh-CN" altLang="en-US" b="1">
                    <a:solidFill>
                      <a:schemeClr val="accent3">
                        <a:lumMod val="50000"/>
                      </a:schemeClr>
                    </a:solidFill>
                    <a:latin typeface="黑体" panose="02010609060101010101" charset="-122"/>
                    <a:ea typeface="黑体" panose="02010609060101010101" charset="-122"/>
                  </a:rPr>
                  <a:t>为显示研究基础扎实，在论文中加入未引用、或与本文论题不相关的文献</a:t>
                </a:r>
                <a:endParaRPr lang="zh-CN" altLang="en-US" b="1">
                  <a:solidFill>
                    <a:schemeClr val="accent3">
                      <a:lumMod val="50000"/>
                    </a:schemeClr>
                  </a:solidFill>
                  <a:latin typeface="黑体" panose="02010609060101010101" charset="-122"/>
                  <a:ea typeface="黑体" panose="02010609060101010101" charset="-122"/>
                </a:endParaRPr>
              </a:p>
            </p:txBody>
          </p:sp>
          <p:sp>
            <p:nvSpPr>
              <p:cNvPr id="191" name="文本框 190"/>
              <p:cNvSpPr txBox="1"/>
              <p:nvPr/>
            </p:nvSpPr>
            <p:spPr>
              <a:xfrm>
                <a:off x="15694" y="5964"/>
                <a:ext cx="5218" cy="1016"/>
              </a:xfrm>
              <a:prstGeom prst="rect">
                <a:avLst/>
              </a:prstGeom>
              <a:noFill/>
            </p:spPr>
            <p:txBody>
              <a:bodyPr wrap="square" rtlCol="0">
                <a:spAutoFit/>
              </a:bodyPr>
              <a:lstStyle/>
              <a:p>
                <a:r>
                  <a:rPr lang="zh-CN" altLang="en-US" b="1" dirty="0">
                    <a:solidFill>
                      <a:schemeClr val="accent3">
                        <a:lumMod val="50000"/>
                      </a:schemeClr>
                    </a:solidFill>
                    <a:latin typeface="黑体" panose="02010609060101010101" charset="-122"/>
                    <a:ea typeface="黑体" panose="02010609060101010101" charset="-122"/>
                  </a:rPr>
                  <a:t>出</a:t>
                </a:r>
                <a:r>
                  <a:rPr lang="zh-CN" altLang="en-US" b="1" dirty="0" smtClean="0">
                    <a:solidFill>
                      <a:schemeClr val="accent3">
                        <a:lumMod val="50000"/>
                      </a:schemeClr>
                    </a:solidFill>
                    <a:latin typeface="黑体" panose="02010609060101010101" charset="-122"/>
                    <a:ea typeface="黑体" panose="02010609060101010101" charset="-122"/>
                  </a:rPr>
                  <a:t>于</a:t>
                </a:r>
                <a:r>
                  <a:rPr lang="zh-CN" altLang="en-US" b="1" dirty="0">
                    <a:solidFill>
                      <a:schemeClr val="accent3">
                        <a:lumMod val="50000"/>
                      </a:schemeClr>
                    </a:solidFill>
                    <a:latin typeface="黑体" panose="02010609060101010101" charset="-122"/>
                    <a:ea typeface="黑体" panose="02010609060101010101" charset="-122"/>
                  </a:rPr>
                  <a:t>提高引用率或扩大影响等目的，进行不必要的过度自引</a:t>
                </a:r>
                <a:endParaRPr lang="zh-CN" altLang="en-US" b="1" dirty="0">
                  <a:solidFill>
                    <a:schemeClr val="accent3">
                      <a:lumMod val="50000"/>
                    </a:schemeClr>
                  </a:solidFill>
                  <a:latin typeface="黑体" panose="02010609060101010101" charset="-122"/>
                  <a:ea typeface="黑体" panose="02010609060101010101" charset="-122"/>
                </a:endParaRPr>
              </a:p>
            </p:txBody>
          </p:sp>
          <p:sp>
            <p:nvSpPr>
              <p:cNvPr id="192" name="文本框 191"/>
              <p:cNvSpPr txBox="1"/>
              <p:nvPr/>
            </p:nvSpPr>
            <p:spPr>
              <a:xfrm>
                <a:off x="16356" y="3604"/>
                <a:ext cx="4556" cy="1452"/>
              </a:xfrm>
              <a:prstGeom prst="rect">
                <a:avLst/>
              </a:prstGeom>
              <a:noFill/>
            </p:spPr>
            <p:txBody>
              <a:bodyPr wrap="square" rtlCol="0">
                <a:spAutoFit/>
              </a:bodyPr>
              <a:lstStyle/>
              <a:p>
                <a:r>
                  <a:rPr lang="zh-CN" altLang="en-US" b="1">
                    <a:solidFill>
                      <a:schemeClr val="accent3">
                        <a:lumMod val="50000"/>
                      </a:schemeClr>
                    </a:solidFill>
                    <a:latin typeface="黑体" panose="02010609060101010101" charset="-122"/>
                    <a:ea typeface="黑体" panose="02010609060101010101" charset="-122"/>
                    <a:cs typeface="黑体" panose="02010609060101010101" charset="-122"/>
                  </a:rPr>
                  <a:t>为提高批次引用率，作者间采取</a:t>
                </a:r>
                <a:r>
                  <a:rPr lang="en-US" altLang="zh-CN" b="1">
                    <a:solidFill>
                      <a:schemeClr val="accent3">
                        <a:lumMod val="50000"/>
                      </a:schemeClr>
                    </a:solidFill>
                    <a:latin typeface="黑体" panose="02010609060101010101" charset="-122"/>
                    <a:ea typeface="黑体" panose="02010609060101010101" charset="-122"/>
                    <a:cs typeface="黑体" panose="02010609060101010101" charset="-122"/>
                  </a:rPr>
                  <a:t>“</a:t>
                </a:r>
                <a:r>
                  <a:rPr lang="zh-CN" altLang="en-US" b="1">
                    <a:solidFill>
                      <a:schemeClr val="accent3">
                        <a:lumMod val="50000"/>
                      </a:schemeClr>
                    </a:solidFill>
                    <a:latin typeface="黑体" panose="02010609060101010101" charset="-122"/>
                    <a:ea typeface="黑体" panose="02010609060101010101" charset="-122"/>
                    <a:cs typeface="黑体" panose="02010609060101010101" charset="-122"/>
                  </a:rPr>
                  <a:t>团体作战</a:t>
                </a:r>
                <a:r>
                  <a:rPr lang="en-US" altLang="zh-CN" b="1">
                    <a:solidFill>
                      <a:schemeClr val="accent3">
                        <a:lumMod val="50000"/>
                      </a:schemeClr>
                    </a:solidFill>
                    <a:latin typeface="黑体" panose="02010609060101010101" charset="-122"/>
                    <a:ea typeface="黑体" panose="02010609060101010101" charset="-122"/>
                    <a:cs typeface="黑体" panose="02010609060101010101" charset="-122"/>
                  </a:rPr>
                  <a:t>”</a:t>
                </a:r>
                <a:r>
                  <a:rPr lang="zh-CN" altLang="en-US" b="1">
                    <a:solidFill>
                      <a:schemeClr val="accent3">
                        <a:lumMod val="50000"/>
                      </a:schemeClr>
                    </a:solidFill>
                    <a:latin typeface="黑体" panose="02010609060101010101" charset="-122"/>
                    <a:ea typeface="黑体" panose="02010609060101010101" charset="-122"/>
                    <a:cs typeface="黑体" panose="02010609060101010101" charset="-122"/>
                  </a:rPr>
                  <a:t>相互引用的形式</a:t>
                </a:r>
                <a:endParaRPr lang="zh-CN" altLang="en-US" b="1">
                  <a:solidFill>
                    <a:schemeClr val="accent3">
                      <a:lumMod val="50000"/>
                    </a:schemeClr>
                  </a:solidFill>
                  <a:latin typeface="黑体" panose="02010609060101010101" charset="-122"/>
                  <a:ea typeface="黑体" panose="02010609060101010101" charset="-122"/>
                  <a:cs typeface="黑体" panose="02010609060101010101" charset="-122"/>
                </a:endParaRPr>
              </a:p>
            </p:txBody>
          </p:sp>
        </p:grpSp>
      </p:grpSp>
      <p:sp>
        <p:nvSpPr>
          <p:cNvPr id="119" name="圆角矩形 118"/>
          <p:cNvSpPr/>
          <p:nvPr/>
        </p:nvSpPr>
        <p:spPr>
          <a:xfrm>
            <a:off x="3192463" y="335280"/>
            <a:ext cx="5807075" cy="49466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rgbClr val="3B68A1"/>
                </a:solidFill>
                <a:latin typeface="微软雅黑" panose="020B0503020204020204" pitchFamily="34" charset="-122"/>
                <a:ea typeface="微软雅黑" panose="020B0503020204020204" pitchFamily="34" charset="-122"/>
              </a:rPr>
              <a:t>论文撰写 </a:t>
            </a:r>
            <a:r>
              <a:rPr lang="en-US" altLang="zh-CN" sz="2400" b="1" dirty="0">
                <a:solidFill>
                  <a:srgbClr val="3B68A1"/>
                </a:solidFill>
                <a:latin typeface="微软雅黑" panose="020B0503020204020204" pitchFamily="34" charset="-122"/>
                <a:ea typeface="微软雅黑" panose="020B0503020204020204" pitchFamily="34" charset="-122"/>
              </a:rPr>
              <a:t>8 — </a:t>
            </a:r>
            <a:r>
              <a:rPr lang="zh-CN" altLang="en-US" sz="2400" b="1" dirty="0">
                <a:solidFill>
                  <a:srgbClr val="3B68A1"/>
                </a:solidFill>
                <a:latin typeface="微软雅黑" panose="020B0503020204020204" pitchFamily="34" charset="-122"/>
                <a:ea typeface="微软雅黑" panose="020B0503020204020204" pitchFamily="34" charset="-122"/>
                <a:cs typeface="+mj-cs"/>
                <a:sym typeface="+mn-ea"/>
              </a:rPr>
              <a:t>忽略行为解析 引用不当</a:t>
            </a:r>
            <a:endParaRPr lang="zh-CN" altLang="en-US" sz="2400" b="1" dirty="0">
              <a:solidFill>
                <a:srgbClr val="3A669E"/>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圆角矩形 118"/>
          <p:cNvSpPr/>
          <p:nvPr/>
        </p:nvSpPr>
        <p:spPr>
          <a:xfrm>
            <a:off x="3192463" y="335280"/>
            <a:ext cx="5807075" cy="49466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rgbClr val="3B68A1"/>
                </a:solidFill>
                <a:latin typeface="微软雅黑" panose="020B0503020204020204" pitchFamily="34" charset="-122"/>
                <a:ea typeface="微软雅黑" panose="020B0503020204020204" pitchFamily="34" charset="-122"/>
              </a:rPr>
              <a:t>论文撰写 </a:t>
            </a:r>
            <a:r>
              <a:rPr lang="en-US" altLang="zh-CN" sz="2400" b="1" dirty="0">
                <a:solidFill>
                  <a:srgbClr val="3B68A1"/>
                </a:solidFill>
                <a:latin typeface="微软雅黑" panose="020B0503020204020204" pitchFamily="34" charset="-122"/>
                <a:ea typeface="微软雅黑" panose="020B0503020204020204" pitchFamily="34" charset="-122"/>
              </a:rPr>
              <a:t>9 — </a:t>
            </a:r>
            <a:r>
              <a:rPr lang="zh-CN" altLang="en-US" sz="2400" b="1" dirty="0">
                <a:solidFill>
                  <a:srgbClr val="3B68A1"/>
                </a:solidFill>
                <a:latin typeface="微软雅黑" panose="020B0503020204020204" pitchFamily="34" charset="-122"/>
                <a:ea typeface="微软雅黑" panose="020B0503020204020204" pitchFamily="34" charset="-122"/>
                <a:sym typeface="+mn-ea"/>
              </a:rPr>
              <a:t>规范引用 严谨撰文</a:t>
            </a:r>
            <a:endParaRPr lang="zh-CN" altLang="en-US" sz="2400" b="1" dirty="0">
              <a:solidFill>
                <a:srgbClr val="3A669E"/>
              </a:solidFill>
              <a:latin typeface="微软雅黑" panose="020B0503020204020204" pitchFamily="34" charset="-122"/>
              <a:ea typeface="微软雅黑" panose="020B0503020204020204" pitchFamily="34" charset="-122"/>
              <a:sym typeface="+mn-ea"/>
            </a:endParaRPr>
          </a:p>
        </p:txBody>
      </p:sp>
      <p:grpSp>
        <p:nvGrpSpPr>
          <p:cNvPr id="22" name="组合 21"/>
          <p:cNvGrpSpPr/>
          <p:nvPr/>
        </p:nvGrpSpPr>
        <p:grpSpPr>
          <a:xfrm>
            <a:off x="7379183" y="3877072"/>
            <a:ext cx="1296000" cy="1296000"/>
            <a:chOff x="5194345" y="3033534"/>
            <a:chExt cx="972000" cy="972000"/>
          </a:xfrm>
        </p:grpSpPr>
        <p:sp>
          <p:nvSpPr>
            <p:cNvPr id="5" name="椭圆 4"/>
            <p:cNvSpPr>
              <a:spLocks noChangeAspect="1"/>
            </p:cNvSpPr>
            <p:nvPr/>
          </p:nvSpPr>
          <p:spPr>
            <a:xfrm>
              <a:off x="5194345" y="3033534"/>
              <a:ext cx="972000" cy="972000"/>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椭圆 8"/>
            <p:cNvSpPr>
              <a:spLocks noChangeAspect="1"/>
            </p:cNvSpPr>
            <p:nvPr/>
          </p:nvSpPr>
          <p:spPr>
            <a:xfrm>
              <a:off x="5329345" y="3168534"/>
              <a:ext cx="702000" cy="702000"/>
            </a:xfrm>
            <a:prstGeom prst="ellipse">
              <a:avLst/>
            </a:prstGeom>
            <a:solidFill>
              <a:schemeClr val="accent6"/>
            </a:solidFill>
            <a:ln>
              <a:noFill/>
            </a:ln>
            <a:effectLst>
              <a:innerShdw blurRad="1143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Freeform 27"/>
            <p:cNvSpPr>
              <a:spLocks noChangeAspect="1" noEditPoints="1"/>
            </p:cNvSpPr>
            <p:nvPr/>
          </p:nvSpPr>
          <p:spPr bwMode="auto">
            <a:xfrm>
              <a:off x="5493613" y="3330534"/>
              <a:ext cx="373465" cy="378000"/>
            </a:xfrm>
            <a:custGeom>
              <a:avLst/>
              <a:gdLst>
                <a:gd name="T0" fmla="*/ 59 w 104"/>
                <a:gd name="T1" fmla="*/ 46 h 105"/>
                <a:gd name="T2" fmla="*/ 59 w 104"/>
                <a:gd name="T3" fmla="*/ 23 h 105"/>
                <a:gd name="T4" fmla="*/ 46 w 104"/>
                <a:gd name="T5" fmla="*/ 23 h 105"/>
                <a:gd name="T6" fmla="*/ 46 w 104"/>
                <a:gd name="T7" fmla="*/ 46 h 105"/>
                <a:gd name="T8" fmla="*/ 24 w 104"/>
                <a:gd name="T9" fmla="*/ 46 h 105"/>
                <a:gd name="T10" fmla="*/ 24 w 104"/>
                <a:gd name="T11" fmla="*/ 59 h 105"/>
                <a:gd name="T12" fmla="*/ 46 w 104"/>
                <a:gd name="T13" fmla="*/ 59 h 105"/>
                <a:gd name="T14" fmla="*/ 46 w 104"/>
                <a:gd name="T15" fmla="*/ 82 h 105"/>
                <a:gd name="T16" fmla="*/ 59 w 104"/>
                <a:gd name="T17" fmla="*/ 82 h 105"/>
                <a:gd name="T18" fmla="*/ 59 w 104"/>
                <a:gd name="T19" fmla="*/ 59 h 105"/>
                <a:gd name="T20" fmla="*/ 81 w 104"/>
                <a:gd name="T21" fmla="*/ 59 h 105"/>
                <a:gd name="T22" fmla="*/ 81 w 104"/>
                <a:gd name="T23" fmla="*/ 46 h 105"/>
                <a:gd name="T24" fmla="*/ 59 w 104"/>
                <a:gd name="T25" fmla="*/ 46 h 105"/>
                <a:gd name="T26" fmla="*/ 52 w 104"/>
                <a:gd name="T27" fmla="*/ 0 h 105"/>
                <a:gd name="T28" fmla="*/ 0 w 104"/>
                <a:gd name="T29" fmla="*/ 53 h 105"/>
                <a:gd name="T30" fmla="*/ 52 w 104"/>
                <a:gd name="T31" fmla="*/ 105 h 105"/>
                <a:gd name="T32" fmla="*/ 104 w 104"/>
                <a:gd name="T33" fmla="*/ 53 h 105"/>
                <a:gd name="T34" fmla="*/ 52 w 104"/>
                <a:gd name="T35" fmla="*/ 0 h 105"/>
                <a:gd name="T36" fmla="*/ 52 w 104"/>
                <a:gd name="T37" fmla="*/ 93 h 105"/>
                <a:gd name="T38" fmla="*/ 12 w 104"/>
                <a:gd name="T39" fmla="*/ 53 h 105"/>
                <a:gd name="T40" fmla="*/ 52 w 104"/>
                <a:gd name="T41" fmla="*/ 12 h 105"/>
                <a:gd name="T42" fmla="*/ 93 w 104"/>
                <a:gd name="T43" fmla="*/ 53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chemeClr val="bg1">
                <a:alpha val="88000"/>
              </a:schemeClr>
            </a:solidFill>
            <a:ln>
              <a:noFill/>
            </a:ln>
          </p:spPr>
          <p:txBody>
            <a:bodyPr vert="horz" wrap="square" lIns="91440" tIns="45720" rIns="91440" bIns="45720" numCol="1" anchor="t" anchorCtr="0" compatLnSpc="1"/>
            <a:lstStyle/>
            <a:p>
              <a:endParaRPr lang="zh-CN" altLang="en-US" sz="1350"/>
            </a:p>
          </p:txBody>
        </p:sp>
      </p:grpSp>
      <p:grpSp>
        <p:nvGrpSpPr>
          <p:cNvPr id="23" name="组合 22"/>
          <p:cNvGrpSpPr/>
          <p:nvPr/>
        </p:nvGrpSpPr>
        <p:grpSpPr>
          <a:xfrm>
            <a:off x="6096359" y="3152453"/>
            <a:ext cx="1584000" cy="1584000"/>
            <a:chOff x="4232227" y="2490070"/>
            <a:chExt cx="1188000" cy="1188000"/>
          </a:xfrm>
        </p:grpSpPr>
        <p:sp>
          <p:nvSpPr>
            <p:cNvPr id="4" name="椭圆 3"/>
            <p:cNvSpPr>
              <a:spLocks noChangeAspect="1"/>
            </p:cNvSpPr>
            <p:nvPr/>
          </p:nvSpPr>
          <p:spPr>
            <a:xfrm>
              <a:off x="4232227" y="2490070"/>
              <a:ext cx="1188000" cy="1188000"/>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椭圆 7"/>
            <p:cNvSpPr>
              <a:spLocks noChangeAspect="1"/>
            </p:cNvSpPr>
            <p:nvPr/>
          </p:nvSpPr>
          <p:spPr>
            <a:xfrm>
              <a:off x="4394227" y="2652070"/>
              <a:ext cx="864000" cy="864000"/>
            </a:xfrm>
            <a:prstGeom prst="ellipse">
              <a:avLst/>
            </a:prstGeom>
            <a:solidFill>
              <a:schemeClr val="accent5"/>
            </a:solidFill>
            <a:ln>
              <a:noFill/>
            </a:ln>
            <a:effectLst>
              <a:innerShdw blurRad="1143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Freeform 13"/>
            <p:cNvSpPr>
              <a:spLocks noChangeAspect="1" noEditPoints="1"/>
            </p:cNvSpPr>
            <p:nvPr/>
          </p:nvSpPr>
          <p:spPr bwMode="auto">
            <a:xfrm>
              <a:off x="4616860" y="2895070"/>
              <a:ext cx="418733" cy="378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1">
                <a:alpha val="89000"/>
              </a:schemeClr>
            </a:solidFill>
            <a:ln>
              <a:noFill/>
            </a:ln>
          </p:spPr>
          <p:txBody>
            <a:bodyPr vert="horz" wrap="square" lIns="91440" tIns="45720" rIns="91440" bIns="45720" numCol="1" anchor="t" anchorCtr="0" compatLnSpc="1"/>
            <a:lstStyle/>
            <a:p>
              <a:endParaRPr lang="zh-CN" altLang="en-US" sz="1350"/>
            </a:p>
          </p:txBody>
        </p:sp>
      </p:grpSp>
      <p:grpSp>
        <p:nvGrpSpPr>
          <p:cNvPr id="24" name="组合 23"/>
          <p:cNvGrpSpPr/>
          <p:nvPr/>
        </p:nvGrpSpPr>
        <p:grpSpPr>
          <a:xfrm>
            <a:off x="4551685" y="2394405"/>
            <a:ext cx="1872000" cy="1872000"/>
            <a:chOff x="3073721" y="1921534"/>
            <a:chExt cx="1404000" cy="1404000"/>
          </a:xfrm>
        </p:grpSpPr>
        <p:sp>
          <p:nvSpPr>
            <p:cNvPr id="3" name="椭圆 2"/>
            <p:cNvSpPr>
              <a:spLocks noChangeAspect="1"/>
            </p:cNvSpPr>
            <p:nvPr/>
          </p:nvSpPr>
          <p:spPr>
            <a:xfrm>
              <a:off x="3073721" y="1921534"/>
              <a:ext cx="1404000" cy="1404000"/>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椭圆 6"/>
            <p:cNvSpPr>
              <a:spLocks noChangeAspect="1"/>
            </p:cNvSpPr>
            <p:nvPr/>
          </p:nvSpPr>
          <p:spPr>
            <a:xfrm>
              <a:off x="3208721" y="2056534"/>
              <a:ext cx="1134000" cy="1134000"/>
            </a:xfrm>
            <a:prstGeom prst="ellipse">
              <a:avLst/>
            </a:prstGeom>
            <a:solidFill>
              <a:schemeClr val="accent3"/>
            </a:solidFill>
            <a:ln>
              <a:noFill/>
            </a:ln>
            <a:effectLst>
              <a:innerShdw blurRad="1143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Freeform 9"/>
            <p:cNvSpPr>
              <a:spLocks noChangeAspect="1" noEditPoints="1"/>
            </p:cNvSpPr>
            <p:nvPr/>
          </p:nvSpPr>
          <p:spPr bwMode="auto">
            <a:xfrm>
              <a:off x="3462522" y="2441875"/>
              <a:ext cx="626399" cy="363317"/>
            </a:xfrm>
            <a:custGeom>
              <a:avLst/>
              <a:gdLst>
                <a:gd name="T0" fmla="*/ 114 w 132"/>
                <a:gd name="T1" fmla="*/ 26 h 67"/>
                <a:gd name="T2" fmla="*/ 108 w 132"/>
                <a:gd name="T3" fmla="*/ 32 h 67"/>
                <a:gd name="T4" fmla="*/ 110 w 132"/>
                <a:gd name="T5" fmla="*/ 37 h 67"/>
                <a:gd name="T6" fmla="*/ 99 w 132"/>
                <a:gd name="T7" fmla="*/ 55 h 67"/>
                <a:gd name="T8" fmla="*/ 100 w 132"/>
                <a:gd name="T9" fmla="*/ 55 h 67"/>
                <a:gd name="T10" fmla="*/ 107 w 132"/>
                <a:gd name="T11" fmla="*/ 49 h 67"/>
                <a:gd name="T12" fmla="*/ 104 w 132"/>
                <a:gd name="T13" fmla="*/ 67 h 67"/>
                <a:gd name="T14" fmla="*/ 110 w 132"/>
                <a:gd name="T15" fmla="*/ 67 h 67"/>
                <a:gd name="T16" fmla="*/ 114 w 132"/>
                <a:gd name="T17" fmla="*/ 60 h 67"/>
                <a:gd name="T18" fmla="*/ 119 w 132"/>
                <a:gd name="T19" fmla="*/ 67 h 67"/>
                <a:gd name="T20" fmla="*/ 124 w 132"/>
                <a:gd name="T21" fmla="*/ 67 h 67"/>
                <a:gd name="T22" fmla="*/ 121 w 132"/>
                <a:gd name="T23" fmla="*/ 49 h 67"/>
                <a:gd name="T24" fmla="*/ 128 w 132"/>
                <a:gd name="T25" fmla="*/ 55 h 67"/>
                <a:gd name="T26" fmla="*/ 130 w 132"/>
                <a:gd name="T27" fmla="*/ 55 h 67"/>
                <a:gd name="T28" fmla="*/ 118 w 132"/>
                <a:gd name="T29" fmla="*/ 37 h 67"/>
                <a:gd name="T30" fmla="*/ 121 w 132"/>
                <a:gd name="T31" fmla="*/ 32 h 67"/>
                <a:gd name="T32" fmla="*/ 114 w 132"/>
                <a:gd name="T33" fmla="*/ 26 h 67"/>
                <a:gd name="T34" fmla="*/ 18 w 132"/>
                <a:gd name="T35" fmla="*/ 26 h 67"/>
                <a:gd name="T36" fmla="*/ 11 w 132"/>
                <a:gd name="T37" fmla="*/ 32 h 67"/>
                <a:gd name="T38" fmla="*/ 13 w 132"/>
                <a:gd name="T39" fmla="*/ 37 h 67"/>
                <a:gd name="T40" fmla="*/ 2 w 132"/>
                <a:gd name="T41" fmla="*/ 55 h 67"/>
                <a:gd name="T42" fmla="*/ 3 w 132"/>
                <a:gd name="T43" fmla="*/ 55 h 67"/>
                <a:gd name="T44" fmla="*/ 11 w 132"/>
                <a:gd name="T45" fmla="*/ 49 h 67"/>
                <a:gd name="T46" fmla="*/ 7 w 132"/>
                <a:gd name="T47" fmla="*/ 67 h 67"/>
                <a:gd name="T48" fmla="*/ 13 w 132"/>
                <a:gd name="T49" fmla="*/ 67 h 67"/>
                <a:gd name="T50" fmla="*/ 18 w 132"/>
                <a:gd name="T51" fmla="*/ 60 h 67"/>
                <a:gd name="T52" fmla="*/ 22 w 132"/>
                <a:gd name="T53" fmla="*/ 67 h 67"/>
                <a:gd name="T54" fmla="*/ 28 w 132"/>
                <a:gd name="T55" fmla="*/ 67 h 67"/>
                <a:gd name="T56" fmla="*/ 24 w 132"/>
                <a:gd name="T57" fmla="*/ 49 h 67"/>
                <a:gd name="T58" fmla="*/ 32 w 132"/>
                <a:gd name="T59" fmla="*/ 55 h 67"/>
                <a:gd name="T60" fmla="*/ 33 w 132"/>
                <a:gd name="T61" fmla="*/ 55 h 67"/>
                <a:gd name="T62" fmla="*/ 22 w 132"/>
                <a:gd name="T63" fmla="*/ 37 h 67"/>
                <a:gd name="T64" fmla="*/ 24 w 132"/>
                <a:gd name="T65" fmla="*/ 32 h 67"/>
                <a:gd name="T66" fmla="*/ 18 w 132"/>
                <a:gd name="T67" fmla="*/ 26 h 67"/>
                <a:gd name="T68" fmla="*/ 67 w 132"/>
                <a:gd name="T69" fmla="*/ 0 h 67"/>
                <a:gd name="T70" fmla="*/ 57 w 132"/>
                <a:gd name="T71" fmla="*/ 10 h 67"/>
                <a:gd name="T72" fmla="*/ 60 w 132"/>
                <a:gd name="T73" fmla="*/ 18 h 67"/>
                <a:gd name="T74" fmla="*/ 42 w 132"/>
                <a:gd name="T75" fmla="*/ 47 h 67"/>
                <a:gd name="T76" fmla="*/ 44 w 132"/>
                <a:gd name="T77" fmla="*/ 48 h 67"/>
                <a:gd name="T78" fmla="*/ 56 w 132"/>
                <a:gd name="T79" fmla="*/ 38 h 67"/>
                <a:gd name="T80" fmla="*/ 50 w 132"/>
                <a:gd name="T81" fmla="*/ 67 h 67"/>
                <a:gd name="T82" fmla="*/ 60 w 132"/>
                <a:gd name="T83" fmla="*/ 67 h 67"/>
                <a:gd name="T84" fmla="*/ 67 w 132"/>
                <a:gd name="T85" fmla="*/ 55 h 67"/>
                <a:gd name="T86" fmla="*/ 74 w 132"/>
                <a:gd name="T87" fmla="*/ 67 h 67"/>
                <a:gd name="T88" fmla="*/ 84 w 132"/>
                <a:gd name="T89" fmla="*/ 67 h 67"/>
                <a:gd name="T90" fmla="*/ 78 w 132"/>
                <a:gd name="T91" fmla="*/ 38 h 67"/>
                <a:gd name="T92" fmla="*/ 90 w 132"/>
                <a:gd name="T93" fmla="*/ 48 h 67"/>
                <a:gd name="T94" fmla="*/ 92 w 132"/>
                <a:gd name="T95" fmla="*/ 47 h 67"/>
                <a:gd name="T96" fmla="*/ 74 w 132"/>
                <a:gd name="T97" fmla="*/ 18 h 67"/>
                <a:gd name="T98" fmla="*/ 77 w 132"/>
                <a:gd name="T99" fmla="*/ 10 h 67"/>
                <a:gd name="T100" fmla="*/ 67 w 132"/>
                <a:gd name="T10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alpha val="88000"/>
              </a:schemeClr>
            </a:solidFill>
            <a:ln>
              <a:noFill/>
            </a:ln>
          </p:spPr>
          <p:txBody>
            <a:bodyPr vert="horz" wrap="square" lIns="91440" tIns="45720" rIns="91440" bIns="45720" numCol="1" anchor="t" anchorCtr="0" compatLnSpc="1"/>
            <a:lstStyle/>
            <a:p>
              <a:endParaRPr lang="zh-CN" altLang="en-US" sz="1350"/>
            </a:p>
          </p:txBody>
        </p:sp>
      </p:grpSp>
      <p:grpSp>
        <p:nvGrpSpPr>
          <p:cNvPr id="25" name="组合 24"/>
          <p:cNvGrpSpPr/>
          <p:nvPr/>
        </p:nvGrpSpPr>
        <p:grpSpPr>
          <a:xfrm>
            <a:off x="2805705" y="1477309"/>
            <a:ext cx="2087592" cy="2087592"/>
            <a:chOff x="1764236" y="1233712"/>
            <a:chExt cx="1565694" cy="1565694"/>
          </a:xfrm>
        </p:grpSpPr>
        <p:sp>
          <p:nvSpPr>
            <p:cNvPr id="6" name="椭圆 5"/>
            <p:cNvSpPr/>
            <p:nvPr/>
          </p:nvSpPr>
          <p:spPr>
            <a:xfrm>
              <a:off x="1764236" y="1233712"/>
              <a:ext cx="1565694" cy="1565694"/>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椭圆 12"/>
            <p:cNvSpPr/>
            <p:nvPr/>
          </p:nvSpPr>
          <p:spPr>
            <a:xfrm>
              <a:off x="1903058" y="1372534"/>
              <a:ext cx="1288052" cy="1288052"/>
            </a:xfrm>
            <a:prstGeom prst="ellipse">
              <a:avLst/>
            </a:prstGeom>
            <a:solidFill>
              <a:schemeClr val="accent2"/>
            </a:solidFill>
            <a:ln>
              <a:noFill/>
            </a:ln>
            <a:effectLst>
              <a:innerShdw blurRad="1143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Freeform 29"/>
            <p:cNvSpPr>
              <a:spLocks noChangeAspect="1" noEditPoints="1"/>
            </p:cNvSpPr>
            <p:nvPr/>
          </p:nvSpPr>
          <p:spPr bwMode="auto">
            <a:xfrm>
              <a:off x="2336532" y="1827559"/>
              <a:ext cx="421105" cy="378000"/>
            </a:xfrm>
            <a:custGeom>
              <a:avLst/>
              <a:gdLst>
                <a:gd name="T0" fmla="*/ 124 w 254"/>
                <a:gd name="T1" fmla="*/ 162 h 228"/>
                <a:gd name="T2" fmla="*/ 105 w 254"/>
                <a:gd name="T3" fmla="*/ 162 h 228"/>
                <a:gd name="T4" fmla="*/ 105 w 254"/>
                <a:gd name="T5" fmla="*/ 178 h 228"/>
                <a:gd name="T6" fmla="*/ 124 w 254"/>
                <a:gd name="T7" fmla="*/ 178 h 228"/>
                <a:gd name="T8" fmla="*/ 124 w 254"/>
                <a:gd name="T9" fmla="*/ 162 h 228"/>
                <a:gd name="T10" fmla="*/ 43 w 254"/>
                <a:gd name="T11" fmla="*/ 109 h 228"/>
                <a:gd name="T12" fmla="*/ 129 w 254"/>
                <a:gd name="T13" fmla="*/ 26 h 228"/>
                <a:gd name="T14" fmla="*/ 212 w 254"/>
                <a:gd name="T15" fmla="*/ 109 h 228"/>
                <a:gd name="T16" fmla="*/ 55 w 254"/>
                <a:gd name="T17" fmla="*/ 109 h 228"/>
                <a:gd name="T18" fmla="*/ 43 w 254"/>
                <a:gd name="T19" fmla="*/ 109 h 228"/>
                <a:gd name="T20" fmla="*/ 129 w 254"/>
                <a:gd name="T21" fmla="*/ 0 h 228"/>
                <a:gd name="T22" fmla="*/ 121 w 254"/>
                <a:gd name="T23" fmla="*/ 7 h 228"/>
                <a:gd name="T24" fmla="*/ 15 w 254"/>
                <a:gd name="T25" fmla="*/ 112 h 228"/>
                <a:gd name="T26" fmla="*/ 0 w 254"/>
                <a:gd name="T27" fmla="*/ 128 h 228"/>
                <a:gd name="T28" fmla="*/ 53 w 254"/>
                <a:gd name="T29" fmla="*/ 128 h 228"/>
                <a:gd name="T30" fmla="*/ 53 w 254"/>
                <a:gd name="T31" fmla="*/ 228 h 228"/>
                <a:gd name="T32" fmla="*/ 69 w 254"/>
                <a:gd name="T33" fmla="*/ 228 h 228"/>
                <a:gd name="T34" fmla="*/ 69 w 254"/>
                <a:gd name="T35" fmla="*/ 128 h 228"/>
                <a:gd name="T36" fmla="*/ 181 w 254"/>
                <a:gd name="T37" fmla="*/ 128 h 228"/>
                <a:gd name="T38" fmla="*/ 181 w 254"/>
                <a:gd name="T39" fmla="*/ 228 h 228"/>
                <a:gd name="T40" fmla="*/ 197 w 254"/>
                <a:gd name="T41" fmla="*/ 228 h 228"/>
                <a:gd name="T42" fmla="*/ 197 w 254"/>
                <a:gd name="T43" fmla="*/ 128 h 228"/>
                <a:gd name="T44" fmla="*/ 254 w 254"/>
                <a:gd name="T45" fmla="*/ 128 h 228"/>
                <a:gd name="T46" fmla="*/ 240 w 254"/>
                <a:gd name="T47" fmla="*/ 112 h 228"/>
                <a:gd name="T48" fmla="*/ 242 w 254"/>
                <a:gd name="T49" fmla="*/ 109 h 228"/>
                <a:gd name="T50" fmla="*/ 240 w 254"/>
                <a:gd name="T51" fmla="*/ 112 h 228"/>
                <a:gd name="T52" fmla="*/ 133 w 254"/>
                <a:gd name="T53" fmla="*/ 7 h 228"/>
                <a:gd name="T54" fmla="*/ 129 w 254"/>
                <a:gd name="T55"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chemeClr val="bg1"/>
            </a:solidFill>
            <a:ln>
              <a:solidFill>
                <a:schemeClr val="bg1"/>
              </a:solidFill>
            </a:ln>
          </p:spPr>
          <p:txBody>
            <a:bodyPr vert="horz" wrap="square" lIns="91440" tIns="45720" rIns="91440" bIns="45720" numCol="1" anchor="t" anchorCtr="0" compatLnSpc="1"/>
            <a:lstStyle/>
            <a:p>
              <a:endParaRPr lang="zh-CN" altLang="en-US" sz="1350"/>
            </a:p>
          </p:txBody>
        </p:sp>
      </p:grpSp>
      <p:sp>
        <p:nvSpPr>
          <p:cNvPr id="15" name="文本框 14"/>
          <p:cNvSpPr txBox="1"/>
          <p:nvPr/>
        </p:nvSpPr>
        <p:spPr>
          <a:xfrm>
            <a:off x="5550535" y="1163320"/>
            <a:ext cx="4443095" cy="645160"/>
          </a:xfrm>
          <a:prstGeom prst="rect">
            <a:avLst/>
          </a:prstGeom>
          <a:noFill/>
        </p:spPr>
        <p:txBody>
          <a:bodyPr wrap="square" rtlCol="0">
            <a:spAutoFit/>
          </a:bodyPr>
          <a:lstStyle/>
          <a:p>
            <a:pPr algn="l"/>
            <a:r>
              <a:rPr lang="zh-CN" altLang="en-US" sz="2000" b="1" dirty="0">
                <a:solidFill>
                  <a:srgbClr val="F17475"/>
                </a:solidFill>
                <a:latin typeface="微软雅黑" panose="020B0503020204020204" pitchFamily="34" charset="-122"/>
                <a:ea typeface="微软雅黑" panose="020B0503020204020204" pitchFamily="34" charset="-122"/>
              </a:rPr>
              <a:t>端正引用动机</a:t>
            </a:r>
            <a:endParaRPr lang="zh-CN" altLang="en-US" sz="2000" b="1" dirty="0">
              <a:solidFill>
                <a:srgbClr val="F17475"/>
              </a:solidFill>
              <a:latin typeface="微软雅黑" panose="020B0503020204020204" pitchFamily="34" charset="-122"/>
              <a:ea typeface="微软雅黑" panose="020B0503020204020204" pitchFamily="34" charset="-122"/>
            </a:endParaRPr>
          </a:p>
          <a:p>
            <a:pPr algn="l"/>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753627" y="986876"/>
            <a:ext cx="697230" cy="706755"/>
          </a:xfrm>
          <a:prstGeom prst="rect">
            <a:avLst/>
          </a:prstGeom>
          <a:noFill/>
        </p:spPr>
        <p:txBody>
          <a:bodyPr wrap="none" rtlCol="0">
            <a:spAutoFit/>
          </a:bodyPr>
          <a:lstStyle/>
          <a:p>
            <a:r>
              <a:rPr lang="en-US" altLang="zh-CN" sz="4000" dirty="0">
                <a:solidFill>
                  <a:schemeClr val="accent2"/>
                </a:solidFill>
              </a:rPr>
              <a:t>01</a:t>
            </a:r>
            <a:endParaRPr lang="zh-CN" altLang="en-US" sz="4000" dirty="0">
              <a:solidFill>
                <a:schemeClr val="accent2"/>
              </a:solidFill>
            </a:endParaRPr>
          </a:p>
        </p:txBody>
      </p:sp>
      <p:sp>
        <p:nvSpPr>
          <p:cNvPr id="17" name="文本框 16"/>
          <p:cNvSpPr txBox="1"/>
          <p:nvPr/>
        </p:nvSpPr>
        <p:spPr>
          <a:xfrm>
            <a:off x="2046605" y="3691890"/>
            <a:ext cx="2473325" cy="645160"/>
          </a:xfrm>
          <a:prstGeom prst="rect">
            <a:avLst/>
          </a:prstGeom>
          <a:noFill/>
        </p:spPr>
        <p:txBody>
          <a:bodyPr wrap="square" rtlCol="0">
            <a:spAutoFit/>
          </a:bodyPr>
          <a:lstStyle/>
          <a:p>
            <a:r>
              <a:rPr lang="zh-CN" altLang="en-US" sz="2000" b="1" dirty="0">
                <a:solidFill>
                  <a:srgbClr val="01B3C5"/>
                </a:solidFill>
                <a:latin typeface="微软雅黑" panose="020B0503020204020204" pitchFamily="34" charset="-122"/>
                <a:ea typeface="微软雅黑" panose="020B0503020204020204" pitchFamily="34" charset="-122"/>
              </a:rPr>
              <a:t>认真选取参考文献</a:t>
            </a:r>
            <a:endParaRPr lang="zh-CN" altLang="en-US" sz="2000" b="1" dirty="0">
              <a:solidFill>
                <a:srgbClr val="01B3C5"/>
              </a:solidFill>
              <a:latin typeface="微软雅黑" panose="020B0503020204020204" pitchFamily="34" charset="-122"/>
              <a:ea typeface="微软雅黑" panose="020B0503020204020204" pitchFamily="34" charset="-122"/>
            </a:endParaRP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238394" y="3514456"/>
            <a:ext cx="913896" cy="706755"/>
          </a:xfrm>
          <a:prstGeom prst="rect">
            <a:avLst/>
          </a:prstGeom>
          <a:noFill/>
        </p:spPr>
        <p:txBody>
          <a:bodyPr wrap="square" rtlCol="0">
            <a:spAutoFit/>
          </a:bodyPr>
          <a:lstStyle/>
          <a:p>
            <a:r>
              <a:rPr lang="en-US" altLang="zh-CN" sz="4000" dirty="0">
                <a:solidFill>
                  <a:schemeClr val="accent3"/>
                </a:solidFill>
              </a:rPr>
              <a:t>02</a:t>
            </a:r>
            <a:endParaRPr lang="zh-CN" altLang="en-US" sz="4000" dirty="0">
              <a:solidFill>
                <a:schemeClr val="accent3"/>
              </a:solidFill>
            </a:endParaRPr>
          </a:p>
        </p:txBody>
      </p:sp>
      <p:sp>
        <p:nvSpPr>
          <p:cNvPr id="19" name="文本框 18"/>
          <p:cNvSpPr txBox="1"/>
          <p:nvPr/>
        </p:nvSpPr>
        <p:spPr>
          <a:xfrm>
            <a:off x="8407400" y="2835275"/>
            <a:ext cx="2801620" cy="645160"/>
          </a:xfrm>
          <a:prstGeom prst="rect">
            <a:avLst/>
          </a:prstGeom>
          <a:noFill/>
        </p:spPr>
        <p:txBody>
          <a:bodyPr wrap="square" rtlCol="0">
            <a:spAutoFit/>
          </a:bodyPr>
          <a:lstStyle/>
          <a:p>
            <a:r>
              <a:rPr lang="zh-CN" altLang="en-US" sz="2000" b="1" dirty="0">
                <a:solidFill>
                  <a:srgbClr val="00AE91"/>
                </a:solidFill>
                <a:latin typeface="微软雅黑" panose="020B0503020204020204" pitchFamily="34" charset="-122"/>
                <a:ea typeface="微软雅黑" panose="020B0503020204020204" pitchFamily="34" charset="-122"/>
              </a:rPr>
              <a:t>谨慎施加引用行为</a:t>
            </a:r>
            <a:endParaRPr lang="zh-CN" altLang="en-US" sz="2000" b="1" dirty="0">
              <a:solidFill>
                <a:srgbClr val="00AE91"/>
              </a:solidFill>
              <a:latin typeface="微软雅黑" panose="020B0503020204020204" pitchFamily="34" charset="-122"/>
              <a:ea typeface="微软雅黑" panose="020B0503020204020204" pitchFamily="34" charset="-122"/>
            </a:endParaRP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650429" y="2648465"/>
            <a:ext cx="697230" cy="706755"/>
          </a:xfrm>
          <a:prstGeom prst="rect">
            <a:avLst/>
          </a:prstGeom>
          <a:noFill/>
        </p:spPr>
        <p:txBody>
          <a:bodyPr wrap="none" rtlCol="0">
            <a:spAutoFit/>
          </a:bodyPr>
          <a:lstStyle/>
          <a:p>
            <a:r>
              <a:rPr lang="en-US" altLang="zh-CN" sz="4000" dirty="0">
                <a:solidFill>
                  <a:schemeClr val="accent5"/>
                </a:solidFill>
              </a:rPr>
              <a:t>03</a:t>
            </a:r>
            <a:endParaRPr lang="zh-CN" altLang="en-US" sz="4000" dirty="0">
              <a:solidFill>
                <a:schemeClr val="accent5"/>
              </a:solidFill>
            </a:endParaRPr>
          </a:p>
        </p:txBody>
      </p:sp>
      <p:sp>
        <p:nvSpPr>
          <p:cNvPr id="21" name="文本框 20"/>
          <p:cNvSpPr txBox="1"/>
          <p:nvPr/>
        </p:nvSpPr>
        <p:spPr>
          <a:xfrm>
            <a:off x="5580380" y="4994275"/>
            <a:ext cx="3556635" cy="645160"/>
          </a:xfrm>
          <a:prstGeom prst="rect">
            <a:avLst/>
          </a:prstGeom>
          <a:noFill/>
        </p:spPr>
        <p:txBody>
          <a:bodyPr wrap="square" rtlCol="0">
            <a:spAutoFit/>
          </a:bodyPr>
          <a:lstStyle/>
          <a:p>
            <a:pPr algn="l"/>
            <a:r>
              <a:rPr lang="zh-CN" altLang="en-US" sz="2000" b="1" dirty="0">
                <a:solidFill>
                  <a:srgbClr val="C65885"/>
                </a:solidFill>
                <a:latin typeface="微软雅黑" panose="020B0503020204020204" pitchFamily="34" charset="-122"/>
                <a:ea typeface="微软雅黑" panose="020B0503020204020204" pitchFamily="34" charset="-122"/>
              </a:rPr>
              <a:t>规范标注引用来源</a:t>
            </a:r>
            <a:endParaRPr lang="zh-CN" altLang="en-US" sz="2000" b="1" dirty="0">
              <a:solidFill>
                <a:srgbClr val="C65885"/>
              </a:solidFill>
              <a:latin typeface="微软雅黑" panose="020B0503020204020204" pitchFamily="34" charset="-122"/>
              <a:ea typeface="微软雅黑" panose="020B0503020204020204" pitchFamily="34" charset="-122"/>
            </a:endParaRPr>
          </a:p>
          <a:p>
            <a:pPr algn="l"/>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671225" y="4841405"/>
            <a:ext cx="697230" cy="706755"/>
          </a:xfrm>
          <a:prstGeom prst="rect">
            <a:avLst/>
          </a:prstGeom>
          <a:noFill/>
        </p:spPr>
        <p:txBody>
          <a:bodyPr wrap="none" rtlCol="0">
            <a:spAutoFit/>
          </a:bodyPr>
          <a:lstStyle/>
          <a:p>
            <a:r>
              <a:rPr lang="en-US" altLang="zh-CN" sz="4000" dirty="0">
                <a:solidFill>
                  <a:schemeClr val="accent6"/>
                </a:solidFill>
              </a:rPr>
              <a:t>04</a:t>
            </a:r>
            <a:endParaRPr lang="zh-CN" altLang="en-US" sz="4000" dirty="0">
              <a:solidFill>
                <a:schemeClr val="accent6"/>
              </a:solidFill>
            </a:endParaRPr>
          </a:p>
        </p:txBody>
      </p:sp>
      <p:sp>
        <p:nvSpPr>
          <p:cNvPr id="2" name="文本框 1"/>
          <p:cNvSpPr txBox="1"/>
          <p:nvPr/>
        </p:nvSpPr>
        <p:spPr>
          <a:xfrm>
            <a:off x="1238885" y="4196715"/>
            <a:ext cx="3935730" cy="645160"/>
          </a:xfrm>
          <a:prstGeom prst="rect">
            <a:avLst/>
          </a:prstGeom>
          <a:noFill/>
        </p:spPr>
        <p:txBody>
          <a:bodyPr wrap="square" rtlCol="0" anchor="t">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rPr>
              <a:t>选取相关度高、影响力大、最新发表、多语种、适当数量的参考文献。</a:t>
            </a:r>
            <a:endParaRPr lang="zh-CN" altLang="en-US"/>
          </a:p>
        </p:txBody>
      </p:sp>
      <p:sp>
        <p:nvSpPr>
          <p:cNvPr id="27" name="文本框 26"/>
          <p:cNvSpPr txBox="1"/>
          <p:nvPr/>
        </p:nvSpPr>
        <p:spPr>
          <a:xfrm>
            <a:off x="4731385" y="5462270"/>
            <a:ext cx="5261610" cy="645160"/>
          </a:xfrm>
          <a:prstGeom prst="rect">
            <a:avLst/>
          </a:prstGeom>
          <a:noFill/>
        </p:spPr>
        <p:txBody>
          <a:bodyPr wrap="square" rtlCol="0" anchor="t">
            <a:spAutoFit/>
          </a:bodyPr>
          <a:lstStyle/>
          <a:p>
            <a:pPr algn="l"/>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rPr>
              <a:t>现行的标注方法主要有两种，一是顺序编码制，二是著者-出版年制，在同一篇文章内不可混用。</a:t>
            </a:r>
            <a:endParaRPr lang="zh-CN" altLang="en-US"/>
          </a:p>
        </p:txBody>
      </p:sp>
      <p:sp>
        <p:nvSpPr>
          <p:cNvPr id="28" name="文本框 27"/>
          <p:cNvSpPr txBox="1"/>
          <p:nvPr/>
        </p:nvSpPr>
        <p:spPr>
          <a:xfrm>
            <a:off x="8164830" y="3274695"/>
            <a:ext cx="3598545" cy="645160"/>
          </a:xfrm>
          <a:prstGeom prst="rect">
            <a:avLst/>
          </a:prstGeom>
          <a:noFill/>
        </p:spPr>
        <p:txBody>
          <a:bodyPr wrap="square" rtlCol="0" anchor="t">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rPr>
              <a:t>恰当选取引用形式、确保引用内容的准确性、尽量避免无效引用。</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9" name="文本框 28"/>
          <p:cNvSpPr txBox="1"/>
          <p:nvPr/>
        </p:nvSpPr>
        <p:spPr>
          <a:xfrm>
            <a:off x="5558790" y="1574165"/>
            <a:ext cx="5650230" cy="922020"/>
          </a:xfrm>
          <a:prstGeom prst="rect">
            <a:avLst/>
          </a:prstGeom>
          <a:noFill/>
        </p:spPr>
        <p:txBody>
          <a:bodyPr wrap="square" rtlCol="0" anchor="t">
            <a:spAutoFit/>
          </a:bodyPr>
          <a:lstStyle/>
          <a:p>
            <a:pPr algn="l"/>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mn-ea"/>
              </a:rPr>
              <a:t>引用动机对引用行为和参考文献的选取起着指导和定向作用。因此在引用时，要明确引用动机，并据此选取恰当的引用内容。</a:t>
            </a:r>
            <a:endParaRPr lang="zh-CN" alt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矩形 94"/>
          <p:cNvSpPr>
            <a:spLocks noChangeArrowheads="1"/>
          </p:cNvSpPr>
          <p:nvPr/>
        </p:nvSpPr>
        <p:spPr bwMode="auto">
          <a:xfrm>
            <a:off x="1110451" y="1462180"/>
            <a:ext cx="9971097" cy="3973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nSpc>
                <a:spcPct val="150000"/>
              </a:lnSpc>
              <a:buFont typeface="Wingdings" panose="05000000000000000000" pitchFamily="2" charset="2"/>
              <a:buChar char="u"/>
            </a:pPr>
            <a:r>
              <a:rPr lang="zh-CN" altLang="en-US" sz="1865" b="1" dirty="0">
                <a:solidFill>
                  <a:schemeClr val="accent1">
                    <a:lumMod val="50000"/>
                  </a:schemeClr>
                </a:solidFill>
                <a:cs typeface="+mn-ea"/>
                <a:sym typeface="+mn-lt"/>
              </a:rPr>
              <a:t>引文</a:t>
            </a:r>
            <a:r>
              <a:rPr lang="en-US" altLang="zh-CN" sz="1865" b="1" dirty="0">
                <a:solidFill>
                  <a:schemeClr val="accent1">
                    <a:lumMod val="50000"/>
                  </a:schemeClr>
                </a:solidFill>
                <a:cs typeface="+mn-ea"/>
                <a:sym typeface="+mn-lt"/>
              </a:rPr>
              <a:t>——</a:t>
            </a:r>
            <a:endParaRPr lang="en-US" altLang="zh-CN" sz="1865" b="1" dirty="0">
              <a:solidFill>
                <a:schemeClr val="accent1">
                  <a:lumMod val="50000"/>
                </a:schemeClr>
              </a:solidFill>
              <a:cs typeface="+mn-ea"/>
              <a:sym typeface="+mn-lt"/>
            </a:endParaRPr>
          </a:p>
          <a:p>
            <a:pPr indent="0">
              <a:lnSpc>
                <a:spcPct val="200000"/>
              </a:lnSpc>
              <a:buFont typeface="Wingdings" panose="05000000000000000000" pitchFamily="2" charset="2"/>
              <a:buNone/>
            </a:pPr>
            <a:r>
              <a:rPr lang="zh-CN" altLang="en-US" sz="1865" b="1" dirty="0">
                <a:solidFill>
                  <a:schemeClr val="accent1">
                    <a:lumMod val="50000"/>
                  </a:schemeClr>
                </a:solidFill>
                <a:cs typeface="+mn-ea"/>
                <a:sym typeface="+mn-lt"/>
              </a:rPr>
              <a:t> </a:t>
            </a:r>
            <a:r>
              <a:rPr lang="zh-CN" altLang="en-US" sz="1865" b="1" dirty="0">
                <a:cs typeface="+mn-ea"/>
                <a:sym typeface="+mn-lt"/>
              </a:rPr>
              <a:t>  </a:t>
            </a:r>
            <a:r>
              <a:rPr lang="zh-CN" altLang="en-US" sz="1865" dirty="0">
                <a:cs typeface="+mn-ea"/>
                <a:sym typeface="+mn-lt"/>
              </a:rPr>
              <a:t>    引用他人作品的，应当指明作者姓名、作品名称、作品来源，当事人另有约定或者由于作品使用方式的特性无法指明的除外；学术论文中所使用的他人研究成果，包括观点、结论、数据、公示、表格、图件、程序等必须在正文中标明，并在注释或文后参考文中注明文献出处；</a:t>
            </a:r>
            <a:r>
              <a:rPr lang="zh-CN" altLang="en-US" sz="1865" dirty="0">
                <a:solidFill>
                  <a:schemeClr val="accent1">
                    <a:lumMod val="50000"/>
                  </a:schemeClr>
                </a:solidFill>
                <a:cs typeface="+mn-ea"/>
                <a:sym typeface="+mn-lt"/>
              </a:rPr>
              <a:t>引文原则上应使用原始文献和第一手资料，凡转引他人成果的，应注明转引出处；不得将未查阅过的文献转抄入自己的引文目录或参考文献目录中，不得为增加引证率而将自己（或他人）与本论题不相干的文献列入引文目录。</a:t>
            </a:r>
            <a:endParaRPr lang="en-US" altLang="zh-CN" sz="1865" dirty="0">
              <a:solidFill>
                <a:schemeClr val="accent1">
                  <a:lumMod val="50000"/>
                </a:schemeClr>
              </a:solidFill>
              <a:cs typeface="+mn-ea"/>
              <a:sym typeface="+mn-lt"/>
            </a:endParaRPr>
          </a:p>
        </p:txBody>
      </p:sp>
      <p:sp>
        <p:nvSpPr>
          <p:cNvPr id="119" name="圆角矩形 118"/>
          <p:cNvSpPr/>
          <p:nvPr/>
        </p:nvSpPr>
        <p:spPr>
          <a:xfrm>
            <a:off x="3192463" y="499110"/>
            <a:ext cx="5807075" cy="49466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rgbClr val="3B68A1"/>
                </a:solidFill>
                <a:latin typeface="微软雅黑" panose="020B0503020204020204" pitchFamily="34" charset="-122"/>
                <a:ea typeface="微软雅黑" panose="020B0503020204020204" pitchFamily="34" charset="-122"/>
              </a:rPr>
              <a:t>论文撰写 </a:t>
            </a:r>
            <a:r>
              <a:rPr lang="en-US" altLang="zh-CN" sz="2400" b="1" dirty="0">
                <a:solidFill>
                  <a:srgbClr val="3B68A1"/>
                </a:solidFill>
                <a:latin typeface="微软雅黑" panose="020B0503020204020204" pitchFamily="34" charset="-122"/>
                <a:ea typeface="微软雅黑" panose="020B0503020204020204" pitchFamily="34" charset="-122"/>
              </a:rPr>
              <a:t>9 — </a:t>
            </a:r>
            <a:r>
              <a:rPr lang="zh-CN" altLang="en-US" sz="2400" b="1" dirty="0">
                <a:solidFill>
                  <a:srgbClr val="3B68A1"/>
                </a:solidFill>
                <a:latin typeface="微软雅黑" panose="020B0503020204020204" pitchFamily="34" charset="-122"/>
                <a:ea typeface="微软雅黑" panose="020B0503020204020204" pitchFamily="34" charset="-122"/>
                <a:sym typeface="+mn-ea"/>
              </a:rPr>
              <a:t>规范引用 严谨撰文</a:t>
            </a:r>
            <a:endParaRPr lang="zh-CN" altLang="en-US" sz="2400" b="1" dirty="0">
              <a:solidFill>
                <a:srgbClr val="3A669E"/>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spd="slow" advClick="0" advTm="0">
    <p:pull/>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矩形 94"/>
          <p:cNvSpPr>
            <a:spLocks noChangeArrowheads="1"/>
          </p:cNvSpPr>
          <p:nvPr/>
        </p:nvSpPr>
        <p:spPr bwMode="auto">
          <a:xfrm>
            <a:off x="1110451" y="1665380"/>
            <a:ext cx="9971097" cy="3973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nSpc>
                <a:spcPct val="150000"/>
              </a:lnSpc>
              <a:buFont typeface="Wingdings" panose="05000000000000000000" pitchFamily="2" charset="2"/>
              <a:buChar char="u"/>
            </a:pPr>
            <a:r>
              <a:rPr lang="zh-CN" altLang="en-US" sz="1865" b="1" dirty="0">
                <a:solidFill>
                  <a:schemeClr val="accent1">
                    <a:lumMod val="50000"/>
                  </a:schemeClr>
                </a:solidFill>
                <a:cs typeface="+mn-ea"/>
                <a:sym typeface="+mn-lt"/>
              </a:rPr>
              <a:t>引文</a:t>
            </a:r>
            <a:r>
              <a:rPr lang="en-US" altLang="zh-CN" sz="1865" b="1" dirty="0">
                <a:solidFill>
                  <a:schemeClr val="accent1">
                    <a:lumMod val="50000"/>
                  </a:schemeClr>
                </a:solidFill>
                <a:cs typeface="+mn-ea"/>
                <a:sym typeface="+mn-lt"/>
              </a:rPr>
              <a:t>——</a:t>
            </a:r>
            <a:endParaRPr lang="en-US" altLang="zh-CN" sz="1865" b="1" dirty="0">
              <a:solidFill>
                <a:schemeClr val="accent1">
                  <a:lumMod val="50000"/>
                </a:schemeClr>
              </a:solidFill>
              <a:cs typeface="+mn-ea"/>
              <a:sym typeface="+mn-lt"/>
            </a:endParaRPr>
          </a:p>
          <a:p>
            <a:pPr indent="0">
              <a:lnSpc>
                <a:spcPct val="200000"/>
              </a:lnSpc>
              <a:buFont typeface="Wingdings" panose="05000000000000000000" pitchFamily="2" charset="2"/>
              <a:buNone/>
            </a:pPr>
            <a:r>
              <a:rPr lang="zh-CN" altLang="en-US" sz="1865" dirty="0">
                <a:cs typeface="+mn-ea"/>
                <a:sym typeface="+mn-lt"/>
              </a:rPr>
              <a:t>       在引用文献前应仔细阅读文献内容，了解清楚文献作者的研究方法、研究结果和结论以及这些结果结论与自己研究工作的关系，保证引用准确；引用时应尊重文献的原意，不可断章取义；直接引用需使用引号，间接引用应使用自己的语言来表达引文中的相关内容并加以标注；如果直接引用超过一定篇幅，可采用改变排版方式等办法来更为清晰地加以区分。</a:t>
            </a:r>
            <a:endParaRPr lang="zh-CN" altLang="en-US" sz="1865" dirty="0">
              <a:cs typeface="+mn-ea"/>
              <a:sym typeface="+mn-lt"/>
            </a:endParaRPr>
          </a:p>
          <a:p>
            <a:pPr indent="0">
              <a:lnSpc>
                <a:spcPct val="200000"/>
              </a:lnSpc>
              <a:buFont typeface="Wingdings" panose="05000000000000000000" pitchFamily="2" charset="2"/>
              <a:buNone/>
            </a:pPr>
            <a:r>
              <a:rPr lang="zh-CN" altLang="en-US" sz="1865" dirty="0">
                <a:cs typeface="+mn-ea"/>
                <a:sym typeface="+mn-lt"/>
              </a:rPr>
              <a:t>       引用他人成果应适度，引用的成果不应构成本人研究成果的主要部分或核心内容。不论以何种方式讲别人成果作为自己研究成果的组成部分，其行为均将构成抄袭或剽窃。</a:t>
            </a:r>
            <a:endParaRPr lang="en-US" altLang="zh-CN" sz="1865" dirty="0">
              <a:cs typeface="+mn-ea"/>
              <a:sym typeface="+mn-lt"/>
            </a:endParaRPr>
          </a:p>
        </p:txBody>
      </p:sp>
      <p:sp>
        <p:nvSpPr>
          <p:cNvPr id="119" name="圆角矩形 118"/>
          <p:cNvSpPr/>
          <p:nvPr/>
        </p:nvSpPr>
        <p:spPr>
          <a:xfrm>
            <a:off x="3192463" y="499110"/>
            <a:ext cx="5807075" cy="49466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rgbClr val="3B68A1"/>
                </a:solidFill>
                <a:latin typeface="微软雅黑" panose="020B0503020204020204" pitchFamily="34" charset="-122"/>
                <a:ea typeface="微软雅黑" panose="020B0503020204020204" pitchFamily="34" charset="-122"/>
              </a:rPr>
              <a:t>论文撰写 </a:t>
            </a:r>
            <a:r>
              <a:rPr lang="en-US" altLang="zh-CN" sz="2400" b="1" dirty="0">
                <a:solidFill>
                  <a:srgbClr val="3B68A1"/>
                </a:solidFill>
                <a:latin typeface="微软雅黑" panose="020B0503020204020204" pitchFamily="34" charset="-122"/>
                <a:ea typeface="微软雅黑" panose="020B0503020204020204" pitchFamily="34" charset="-122"/>
              </a:rPr>
              <a:t>9 — </a:t>
            </a:r>
            <a:r>
              <a:rPr lang="zh-CN" altLang="en-US" sz="2400" b="1" dirty="0">
                <a:solidFill>
                  <a:srgbClr val="3B68A1"/>
                </a:solidFill>
                <a:latin typeface="微软雅黑" panose="020B0503020204020204" pitchFamily="34" charset="-122"/>
                <a:ea typeface="微软雅黑" panose="020B0503020204020204" pitchFamily="34" charset="-122"/>
                <a:sym typeface="+mn-ea"/>
              </a:rPr>
              <a:t>规范引用 严谨撰文</a:t>
            </a:r>
            <a:endParaRPr lang="zh-CN" altLang="en-US" sz="2400" b="1" dirty="0">
              <a:solidFill>
                <a:srgbClr val="3A669E"/>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spd="slow" advClick="0" advTm="0">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1"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 name="组合 1"/>
          <p:cNvGrpSpPr/>
          <p:nvPr/>
        </p:nvGrpSpPr>
        <p:grpSpPr>
          <a:xfrm>
            <a:off x="111045" y="260314"/>
            <a:ext cx="2883535" cy="607060"/>
            <a:chOff x="184785" y="1067435"/>
            <a:chExt cx="2883535" cy="607060"/>
          </a:xfrm>
        </p:grpSpPr>
        <p:grpSp>
          <p:nvGrpSpPr>
            <p:cNvPr id="39" name="组合 38"/>
            <p:cNvGrpSpPr/>
            <p:nvPr/>
          </p:nvGrpSpPr>
          <p:grpSpPr>
            <a:xfrm>
              <a:off x="184785" y="1067435"/>
              <a:ext cx="2883535" cy="607060"/>
              <a:chOff x="903371" y="249943"/>
              <a:chExt cx="2831223" cy="679699"/>
            </a:xfrm>
          </p:grpSpPr>
          <p:sp>
            <p:nvSpPr>
              <p:cNvPr id="40" name="任意多边形 3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1" name="任意多边形 4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52" name="标题 1"/>
            <p:cNvSpPr txBox="1"/>
            <p:nvPr/>
          </p:nvSpPr>
          <p:spPr>
            <a:xfrm>
              <a:off x="984250" y="1173480"/>
              <a:ext cx="1596716" cy="501015"/>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rgbClr val="3B68A1"/>
                  </a:solidFill>
                  <a:latin typeface="微软雅黑" panose="020B0503020204020204" pitchFamily="34" charset="-122"/>
                  <a:ea typeface="微软雅黑" panose="020B0503020204020204" pitchFamily="34" charset="-122"/>
                </a:rPr>
                <a:t>剽  窃</a:t>
              </a:r>
              <a:endParaRPr lang="zh-CN" altLang="en-US" sz="2400" b="1" dirty="0">
                <a:solidFill>
                  <a:srgbClr val="3B68A1"/>
                </a:solidFill>
                <a:latin typeface="微软雅黑" panose="020B0503020204020204" pitchFamily="34" charset="-122"/>
                <a:ea typeface="微软雅黑" panose="020B0503020204020204" pitchFamily="34" charset="-122"/>
              </a:endParaRPr>
            </a:p>
          </p:txBody>
        </p:sp>
      </p:grpSp>
      <p:sp>
        <p:nvSpPr>
          <p:cNvPr id="10"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cxnSp>
        <p:nvCxnSpPr>
          <p:cNvPr id="172" name="直接连接符 171"/>
          <p:cNvCxnSpPr/>
          <p:nvPr/>
        </p:nvCxnSpPr>
        <p:spPr>
          <a:xfrm flipV="1">
            <a:off x="3716655" y="3002915"/>
            <a:ext cx="1738630" cy="742315"/>
          </a:xfrm>
          <a:prstGeom prst="line">
            <a:avLst/>
          </a:prstGeom>
          <a:ln w="38100" cmpd="sng">
            <a:solidFill>
              <a:srgbClr val="F79E5A"/>
            </a:solidFill>
            <a:prstDash val="solid"/>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2987412" y="2787296"/>
            <a:ext cx="2386139" cy="0"/>
          </a:xfrm>
          <a:prstGeom prst="line">
            <a:avLst/>
          </a:prstGeom>
          <a:ln w="38100" cmpd="sng">
            <a:solidFill>
              <a:srgbClr val="0E6298"/>
            </a:solidFill>
            <a:prstDash val="solid"/>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5213413" y="1947545"/>
            <a:ext cx="1729647" cy="1678765"/>
            <a:chOff x="304800" y="673100"/>
            <a:chExt cx="4000500" cy="4000500"/>
          </a:xfrm>
          <a:effectLst>
            <a:outerShdw blurRad="444500" dist="254000" dir="8100000" algn="tr" rotWithShape="0">
              <a:prstClr val="black">
                <a:alpha val="50000"/>
              </a:prstClr>
            </a:outerShdw>
          </a:effectLst>
        </p:grpSpPr>
        <p:sp>
          <p:nvSpPr>
            <p:cNvPr id="166" name="同心圆 1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tx1"/>
                </a:solidFill>
                <a:latin typeface="黑体" panose="02010609060101010101" charset="-122"/>
                <a:ea typeface="黑体" panose="02010609060101010101" charset="-122"/>
              </a:endParaRPr>
            </a:p>
          </p:txBody>
        </p:sp>
        <p:sp>
          <p:nvSpPr>
            <p:cNvPr id="167" name="椭圆 16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lumMod val="95000"/>
                      <a:lumOff val="5000"/>
                    </a:schemeClr>
                  </a:solidFill>
                  <a:latin typeface="黑体" panose="02010609060101010101" charset="-122"/>
                  <a:ea typeface="黑体" panose="02010609060101010101" charset="-122"/>
                </a:rPr>
                <a:t>剽窃</a:t>
              </a:r>
              <a:endParaRPr lang="zh-CN" altLang="en-US" sz="3200" b="1">
                <a:solidFill>
                  <a:schemeClr val="tx1">
                    <a:lumMod val="95000"/>
                    <a:lumOff val="5000"/>
                  </a:schemeClr>
                </a:solidFill>
                <a:latin typeface="黑体" panose="02010609060101010101" charset="-122"/>
                <a:ea typeface="黑体" panose="02010609060101010101" charset="-122"/>
              </a:endParaRPr>
            </a:p>
          </p:txBody>
        </p:sp>
      </p:grpSp>
      <p:sp>
        <p:nvSpPr>
          <p:cNvPr id="176" name="椭圆 175"/>
          <p:cNvSpPr/>
          <p:nvPr/>
        </p:nvSpPr>
        <p:spPr>
          <a:xfrm>
            <a:off x="2732405" y="2265766"/>
            <a:ext cx="1075432" cy="1043796"/>
          </a:xfrm>
          <a:prstGeom prst="ellipse">
            <a:avLst/>
          </a:prstGeom>
          <a:solidFill>
            <a:srgbClr val="0D61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bg1"/>
                </a:solidFill>
                <a:latin typeface="黑体" panose="02010609060101010101" charset="-122"/>
                <a:ea typeface="黑体" panose="02010609060101010101" charset="-122"/>
              </a:rPr>
              <a:t>观点剽窃</a:t>
            </a:r>
            <a:endParaRPr lang="zh-CN" altLang="en-US" sz="2000" b="1">
              <a:solidFill>
                <a:schemeClr val="bg1"/>
              </a:solidFill>
              <a:latin typeface="黑体" panose="02010609060101010101" charset="-122"/>
              <a:ea typeface="黑体" panose="02010609060101010101" charset="-122"/>
            </a:endParaRPr>
          </a:p>
        </p:txBody>
      </p:sp>
      <p:sp>
        <p:nvSpPr>
          <p:cNvPr id="177" name="椭圆 176"/>
          <p:cNvSpPr/>
          <p:nvPr/>
        </p:nvSpPr>
        <p:spPr>
          <a:xfrm>
            <a:off x="3044238" y="3458670"/>
            <a:ext cx="1075432" cy="1043796"/>
          </a:xfrm>
          <a:prstGeom prst="ellipse">
            <a:avLst/>
          </a:prstGeom>
          <a:solidFill>
            <a:srgbClr val="F79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lumMod val="95000"/>
                    <a:lumOff val="5000"/>
                  </a:schemeClr>
                </a:solidFill>
                <a:latin typeface="黑体" panose="02010609060101010101" charset="-122"/>
                <a:ea typeface="黑体" panose="02010609060101010101" charset="-122"/>
              </a:rPr>
              <a:t>数据剽窃</a:t>
            </a:r>
            <a:endParaRPr lang="zh-CN" altLang="en-US" sz="2000" b="1">
              <a:solidFill>
                <a:schemeClr val="tx1">
                  <a:lumMod val="95000"/>
                  <a:lumOff val="5000"/>
                </a:schemeClr>
              </a:solidFill>
              <a:latin typeface="黑体" panose="02010609060101010101" charset="-122"/>
              <a:ea typeface="黑体" panose="02010609060101010101" charset="-122"/>
            </a:endParaRPr>
          </a:p>
        </p:txBody>
      </p:sp>
      <p:sp>
        <p:nvSpPr>
          <p:cNvPr id="186" name="文本框 185"/>
          <p:cNvSpPr txBox="1"/>
          <p:nvPr/>
        </p:nvSpPr>
        <p:spPr>
          <a:xfrm>
            <a:off x="139065" y="2429241"/>
            <a:ext cx="2604770" cy="922020"/>
          </a:xfrm>
          <a:prstGeom prst="rect">
            <a:avLst/>
          </a:prstGeom>
          <a:noFill/>
        </p:spPr>
        <p:txBody>
          <a:bodyPr wrap="square" rtlCol="0">
            <a:spAutoFit/>
          </a:bodyPr>
          <a:lstStyle/>
          <a:p>
            <a:r>
              <a:rPr lang="zh-CN" altLang="en-US" b="1" dirty="0">
                <a:solidFill>
                  <a:schemeClr val="accent3">
                    <a:lumMod val="50000"/>
                  </a:schemeClr>
                </a:solidFill>
                <a:latin typeface="黑体" panose="02010609060101010101" charset="-122"/>
                <a:ea typeface="黑体" panose="02010609060101010101" charset="-122"/>
              </a:rPr>
              <a:t>不加引注或说明地使用他人的观点，并以自己的名义发表。</a:t>
            </a:r>
            <a:endParaRPr lang="zh-CN" altLang="en-US" b="1" dirty="0">
              <a:solidFill>
                <a:schemeClr val="accent3">
                  <a:lumMod val="50000"/>
                </a:schemeClr>
              </a:solidFill>
              <a:latin typeface="黑体" panose="02010609060101010101" charset="-122"/>
              <a:ea typeface="黑体" panose="02010609060101010101" charset="-122"/>
            </a:endParaRPr>
          </a:p>
        </p:txBody>
      </p:sp>
      <p:sp>
        <p:nvSpPr>
          <p:cNvPr id="187" name="文本框 186"/>
          <p:cNvSpPr txBox="1"/>
          <p:nvPr/>
        </p:nvSpPr>
        <p:spPr>
          <a:xfrm>
            <a:off x="173355" y="3929111"/>
            <a:ext cx="3084195" cy="922020"/>
          </a:xfrm>
          <a:prstGeom prst="rect">
            <a:avLst/>
          </a:prstGeom>
          <a:noFill/>
        </p:spPr>
        <p:txBody>
          <a:bodyPr wrap="square" rtlCol="0">
            <a:spAutoFit/>
          </a:bodyPr>
          <a:lstStyle/>
          <a:p>
            <a:r>
              <a:rPr lang="zh-CN" altLang="en-US" b="1" dirty="0">
                <a:solidFill>
                  <a:schemeClr val="accent3">
                    <a:lumMod val="50000"/>
                  </a:schemeClr>
                </a:solidFill>
                <a:latin typeface="黑体" panose="02010609060101010101" charset="-122"/>
                <a:ea typeface="黑体" panose="02010609060101010101" charset="-122"/>
                <a:sym typeface="+mn-ea"/>
              </a:rPr>
              <a:t>不加引注或说明地使用他人已发表文献的数据，并以自己的名义发表。</a:t>
            </a:r>
            <a:endParaRPr lang="zh-CN" altLang="en-US" b="1" dirty="0">
              <a:solidFill>
                <a:schemeClr val="accent3">
                  <a:lumMod val="50000"/>
                </a:schemeClr>
              </a:solidFill>
              <a:latin typeface="黑体" panose="02010609060101010101" charset="-122"/>
              <a:ea typeface="黑体" panose="02010609060101010101" charset="-122"/>
            </a:endParaRPr>
          </a:p>
        </p:txBody>
      </p:sp>
      <p:grpSp>
        <p:nvGrpSpPr>
          <p:cNvPr id="19" name="组合 18"/>
          <p:cNvGrpSpPr/>
          <p:nvPr/>
        </p:nvGrpSpPr>
        <p:grpSpPr>
          <a:xfrm>
            <a:off x="5588417" y="4769794"/>
            <a:ext cx="1111250" cy="1076325"/>
            <a:chOff x="4140520" y="4566242"/>
            <a:chExt cx="1111250" cy="1076325"/>
          </a:xfrm>
        </p:grpSpPr>
        <p:sp>
          <p:nvSpPr>
            <p:cNvPr id="178" name="椭圆 177"/>
            <p:cNvSpPr/>
            <p:nvPr/>
          </p:nvSpPr>
          <p:spPr>
            <a:xfrm>
              <a:off x="4175928" y="4566242"/>
              <a:ext cx="1075432" cy="1043796"/>
            </a:xfrm>
            <a:prstGeom prst="ellipse">
              <a:avLst/>
            </a:prstGeom>
            <a:solidFill>
              <a:srgbClr val="4DC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黑体" panose="02010609060101010101" charset="-122"/>
                <a:ea typeface="黑体" panose="02010609060101010101" charset="-122"/>
              </a:endParaRPr>
            </a:p>
          </p:txBody>
        </p:sp>
        <p:sp>
          <p:nvSpPr>
            <p:cNvPr id="184" name="文本框 183"/>
            <p:cNvSpPr txBox="1"/>
            <p:nvPr/>
          </p:nvSpPr>
          <p:spPr>
            <a:xfrm>
              <a:off x="4140520" y="4627837"/>
              <a:ext cx="1111250" cy="1014730"/>
            </a:xfrm>
            <a:prstGeom prst="rect">
              <a:avLst/>
            </a:prstGeom>
            <a:noFill/>
          </p:spPr>
          <p:txBody>
            <a:bodyPr wrap="square" rtlCol="0">
              <a:spAutoFit/>
            </a:bodyPr>
            <a:lstStyle/>
            <a:p>
              <a:pPr algn="ctr"/>
              <a:r>
                <a:rPr lang="zh-CN" altLang="en-US" sz="2000" b="1" dirty="0">
                  <a:solidFill>
                    <a:srgbClr val="C00000"/>
                  </a:solidFill>
                  <a:latin typeface="黑体" panose="02010609060101010101" charset="-122"/>
                  <a:ea typeface="黑体" panose="02010609060101010101" charset="-122"/>
                </a:rPr>
                <a:t>图片和音视频剽窃</a:t>
              </a:r>
              <a:endParaRPr lang="zh-CN" altLang="en-US" sz="2000" b="1" dirty="0">
                <a:solidFill>
                  <a:srgbClr val="C00000"/>
                </a:solidFill>
                <a:latin typeface="黑体" panose="02010609060101010101" charset="-122"/>
                <a:ea typeface="黑体" panose="02010609060101010101" charset="-122"/>
              </a:endParaRPr>
            </a:p>
          </p:txBody>
        </p:sp>
      </p:grpSp>
      <p:cxnSp>
        <p:nvCxnSpPr>
          <p:cNvPr id="169" name="直接连接符 168"/>
          <p:cNvCxnSpPr>
            <a:endCxn id="167" idx="5"/>
          </p:cNvCxnSpPr>
          <p:nvPr/>
        </p:nvCxnSpPr>
        <p:spPr>
          <a:xfrm flipH="1" flipV="1">
            <a:off x="6663055" y="3354070"/>
            <a:ext cx="691515" cy="1194435"/>
          </a:xfrm>
          <a:prstGeom prst="line">
            <a:avLst/>
          </a:prstGeom>
          <a:ln w="38100" cmpd="sng">
            <a:solidFill>
              <a:srgbClr val="B95F95"/>
            </a:solidFill>
            <a:prstDash val="solid"/>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6134100" y="3636645"/>
            <a:ext cx="0" cy="1221105"/>
          </a:xfrm>
          <a:prstGeom prst="line">
            <a:avLst/>
          </a:prstGeom>
          <a:ln w="38100" cmpd="sng">
            <a:solidFill>
              <a:srgbClr val="4DCEB8"/>
            </a:solidFill>
            <a:prstDash val="solid"/>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7022416" y="4441499"/>
            <a:ext cx="3994930" cy="1873293"/>
            <a:chOff x="6104139" y="4892613"/>
            <a:chExt cx="3994930" cy="1873293"/>
          </a:xfrm>
        </p:grpSpPr>
        <p:sp>
          <p:nvSpPr>
            <p:cNvPr id="179" name="椭圆 178"/>
            <p:cNvSpPr/>
            <p:nvPr/>
          </p:nvSpPr>
          <p:spPr>
            <a:xfrm>
              <a:off x="6104139" y="4892613"/>
              <a:ext cx="1209040" cy="1198880"/>
            </a:xfrm>
            <a:prstGeom prst="ellipse">
              <a:avLst/>
            </a:prstGeom>
            <a:solidFill>
              <a:srgbClr val="B95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黑体" panose="02010609060101010101" charset="-122"/>
                  <a:ea typeface="黑体" panose="02010609060101010101" charset="-122"/>
                </a:rPr>
                <a:t>研究（实验）方法剽窃</a:t>
              </a:r>
              <a:endParaRPr lang="zh-CN" altLang="en-US" sz="1600" b="1" dirty="0">
                <a:latin typeface="黑体" panose="02010609060101010101" charset="-122"/>
                <a:ea typeface="黑体" panose="02010609060101010101" charset="-122"/>
              </a:endParaRPr>
            </a:p>
          </p:txBody>
        </p:sp>
        <p:sp>
          <p:nvSpPr>
            <p:cNvPr id="189" name="文本框 188"/>
            <p:cNvSpPr txBox="1"/>
            <p:nvPr/>
          </p:nvSpPr>
          <p:spPr>
            <a:xfrm>
              <a:off x="7129174" y="5843886"/>
              <a:ext cx="2969895" cy="922020"/>
            </a:xfrm>
            <a:prstGeom prst="rect">
              <a:avLst/>
            </a:prstGeom>
            <a:noFill/>
          </p:spPr>
          <p:txBody>
            <a:bodyPr wrap="square" rtlCol="0">
              <a:spAutoFit/>
            </a:bodyPr>
            <a:lstStyle/>
            <a:p>
              <a:pPr algn="ctr"/>
              <a:r>
                <a:rPr lang="zh-CN" altLang="en-US" b="1" dirty="0">
                  <a:solidFill>
                    <a:schemeClr val="accent3">
                      <a:lumMod val="50000"/>
                    </a:schemeClr>
                  </a:solidFill>
                  <a:latin typeface="黑体" panose="02010609060101010101" charset="-122"/>
                  <a:ea typeface="黑体" panose="02010609060101010101" charset="-122"/>
                  <a:sym typeface="+mn-ea"/>
                </a:rPr>
                <a:t>不加引注或说明地使用他人，具有独创性的研究（实验）方法，并以自己的名义发表。</a:t>
              </a:r>
              <a:endParaRPr lang="zh-CN" altLang="en-US" b="1" dirty="0">
                <a:solidFill>
                  <a:schemeClr val="accent3">
                    <a:lumMod val="50000"/>
                  </a:schemeClr>
                </a:solidFill>
                <a:latin typeface="黑体" panose="02010609060101010101" charset="-122"/>
                <a:ea typeface="黑体" panose="02010609060101010101" charset="-122"/>
              </a:endParaRPr>
            </a:p>
          </p:txBody>
        </p:sp>
      </p:grpSp>
      <p:grpSp>
        <p:nvGrpSpPr>
          <p:cNvPr id="4" name="组合 3"/>
          <p:cNvGrpSpPr/>
          <p:nvPr/>
        </p:nvGrpSpPr>
        <p:grpSpPr>
          <a:xfrm>
            <a:off x="6943060" y="2235549"/>
            <a:ext cx="5076874" cy="1235582"/>
            <a:chOff x="6693959" y="3626310"/>
            <a:chExt cx="5076874" cy="1235582"/>
          </a:xfrm>
        </p:grpSpPr>
        <p:cxnSp>
          <p:nvCxnSpPr>
            <p:cNvPr id="173" name="直接连接符 172"/>
            <p:cNvCxnSpPr/>
            <p:nvPr/>
          </p:nvCxnSpPr>
          <p:spPr>
            <a:xfrm>
              <a:off x="6693959" y="4130897"/>
              <a:ext cx="1913479" cy="0"/>
            </a:xfrm>
            <a:prstGeom prst="line">
              <a:avLst/>
            </a:prstGeom>
            <a:ln w="38100" cmpd="sng">
              <a:solidFill>
                <a:srgbClr val="F79E5A"/>
              </a:solidFill>
              <a:prstDash val="solid"/>
            </a:ln>
          </p:spPr>
          <p:style>
            <a:lnRef idx="1">
              <a:schemeClr val="accent1"/>
            </a:lnRef>
            <a:fillRef idx="0">
              <a:schemeClr val="accent1"/>
            </a:fillRef>
            <a:effectRef idx="0">
              <a:schemeClr val="accent1"/>
            </a:effectRef>
            <a:fontRef idx="minor">
              <a:schemeClr val="tx1"/>
            </a:fontRef>
          </p:style>
        </p:cxnSp>
        <p:sp>
          <p:nvSpPr>
            <p:cNvPr id="181" name="椭圆 180"/>
            <p:cNvSpPr/>
            <p:nvPr/>
          </p:nvSpPr>
          <p:spPr>
            <a:xfrm>
              <a:off x="7819648" y="3626310"/>
              <a:ext cx="1075432" cy="1043796"/>
            </a:xfrm>
            <a:prstGeom prst="ellipse">
              <a:avLst/>
            </a:prstGeom>
            <a:solidFill>
              <a:srgbClr val="F79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lumMod val="95000"/>
                      <a:lumOff val="5000"/>
                    </a:schemeClr>
                  </a:solidFill>
                  <a:latin typeface="黑体" panose="02010609060101010101" charset="-122"/>
                  <a:ea typeface="黑体" panose="02010609060101010101" charset="-122"/>
                </a:rPr>
                <a:t>整体剽窃</a:t>
              </a:r>
              <a:endParaRPr lang="zh-CN" altLang="en-US" sz="2000" b="1" dirty="0">
                <a:solidFill>
                  <a:schemeClr val="tx1">
                    <a:lumMod val="95000"/>
                    <a:lumOff val="5000"/>
                  </a:schemeClr>
                </a:solidFill>
                <a:latin typeface="黑体" panose="02010609060101010101" charset="-122"/>
                <a:ea typeface="黑体" panose="02010609060101010101" charset="-122"/>
              </a:endParaRPr>
            </a:p>
          </p:txBody>
        </p:sp>
        <p:sp>
          <p:nvSpPr>
            <p:cNvPr id="191" name="文本框 190"/>
            <p:cNvSpPr txBox="1"/>
            <p:nvPr/>
          </p:nvSpPr>
          <p:spPr>
            <a:xfrm>
              <a:off x="8958722" y="3663012"/>
              <a:ext cx="2812111" cy="1198880"/>
            </a:xfrm>
            <a:prstGeom prst="rect">
              <a:avLst/>
            </a:prstGeom>
            <a:noFill/>
          </p:spPr>
          <p:txBody>
            <a:bodyPr wrap="square" rtlCol="0">
              <a:spAutoFit/>
            </a:bodyPr>
            <a:lstStyle/>
            <a:p>
              <a:r>
                <a:rPr lang="zh-CN" altLang="en-US" b="1" dirty="0">
                  <a:solidFill>
                    <a:schemeClr val="accent3">
                      <a:lumMod val="50000"/>
                    </a:schemeClr>
                  </a:solidFill>
                  <a:latin typeface="黑体" panose="02010609060101010101" charset="-122"/>
                  <a:ea typeface="黑体" panose="02010609060101010101" charset="-122"/>
                </a:rPr>
                <a:t>论文的主体或论文某一部分的主体过度引用或大量引用他人已发表文献的内容。</a:t>
              </a:r>
              <a:endParaRPr lang="zh-CN" altLang="en-US" b="1" dirty="0">
                <a:solidFill>
                  <a:schemeClr val="accent3">
                    <a:lumMod val="50000"/>
                  </a:schemeClr>
                </a:solidFill>
                <a:latin typeface="黑体" panose="02010609060101010101" charset="-122"/>
                <a:ea typeface="黑体" panose="02010609060101010101" charset="-122"/>
              </a:endParaRPr>
            </a:p>
          </p:txBody>
        </p:sp>
      </p:grpSp>
      <p:grpSp>
        <p:nvGrpSpPr>
          <p:cNvPr id="12" name="组合 11"/>
          <p:cNvGrpSpPr/>
          <p:nvPr/>
        </p:nvGrpSpPr>
        <p:grpSpPr>
          <a:xfrm>
            <a:off x="6869687" y="3109585"/>
            <a:ext cx="5516755" cy="1680844"/>
            <a:chOff x="5855460" y="4174171"/>
            <a:chExt cx="5516755" cy="1680844"/>
          </a:xfrm>
        </p:grpSpPr>
        <p:cxnSp>
          <p:nvCxnSpPr>
            <p:cNvPr id="170" name="直接连接符 169"/>
            <p:cNvCxnSpPr/>
            <p:nvPr/>
          </p:nvCxnSpPr>
          <p:spPr>
            <a:xfrm>
              <a:off x="5855460" y="4174171"/>
              <a:ext cx="1665161" cy="946749"/>
            </a:xfrm>
            <a:prstGeom prst="line">
              <a:avLst/>
            </a:prstGeom>
            <a:ln w="38100" cmpd="sng">
              <a:solidFill>
                <a:srgbClr val="4DCEB8"/>
              </a:solidFill>
              <a:prstDash val="solid"/>
            </a:ln>
          </p:spPr>
          <p:style>
            <a:lnRef idx="1">
              <a:schemeClr val="accent1"/>
            </a:lnRef>
            <a:fillRef idx="0">
              <a:schemeClr val="accent1"/>
            </a:fillRef>
            <a:effectRef idx="0">
              <a:schemeClr val="accent1"/>
            </a:effectRef>
            <a:fontRef idx="minor">
              <a:schemeClr val="tx1"/>
            </a:fontRef>
          </p:style>
        </p:cxnSp>
        <p:sp>
          <p:nvSpPr>
            <p:cNvPr id="180" name="椭圆 179"/>
            <p:cNvSpPr/>
            <p:nvPr/>
          </p:nvSpPr>
          <p:spPr>
            <a:xfrm>
              <a:off x="6905872" y="4566242"/>
              <a:ext cx="1075432" cy="1043796"/>
            </a:xfrm>
            <a:prstGeom prst="ellipse">
              <a:avLst/>
            </a:prstGeom>
            <a:solidFill>
              <a:srgbClr val="4DC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C00000"/>
                  </a:solidFill>
                  <a:latin typeface="黑体" panose="02010609060101010101" charset="-122"/>
                  <a:ea typeface="黑体" panose="02010609060101010101" charset="-122"/>
                </a:rPr>
                <a:t>文字表述剽窃</a:t>
              </a:r>
              <a:endParaRPr lang="zh-CN" altLang="en-US" sz="2000" b="1" dirty="0">
                <a:solidFill>
                  <a:srgbClr val="C00000"/>
                </a:solidFill>
                <a:latin typeface="黑体" panose="02010609060101010101" charset="-122"/>
                <a:ea typeface="黑体" panose="02010609060101010101" charset="-122"/>
              </a:endParaRPr>
            </a:p>
          </p:txBody>
        </p:sp>
        <p:sp>
          <p:nvSpPr>
            <p:cNvPr id="190" name="文本框 189"/>
            <p:cNvSpPr txBox="1"/>
            <p:nvPr/>
          </p:nvSpPr>
          <p:spPr>
            <a:xfrm>
              <a:off x="7980680" y="4932995"/>
              <a:ext cx="3391535" cy="922020"/>
            </a:xfrm>
            <a:prstGeom prst="rect">
              <a:avLst/>
            </a:prstGeom>
            <a:noFill/>
          </p:spPr>
          <p:txBody>
            <a:bodyPr wrap="square" rtlCol="0">
              <a:spAutoFit/>
            </a:bodyPr>
            <a:lstStyle/>
            <a:p>
              <a:r>
                <a:rPr lang="zh-CN" altLang="en-US" b="1" dirty="0">
                  <a:solidFill>
                    <a:schemeClr val="accent3">
                      <a:lumMod val="50000"/>
                    </a:schemeClr>
                  </a:solidFill>
                  <a:latin typeface="黑体" panose="02010609060101010101" charset="-122"/>
                  <a:ea typeface="黑体" panose="02010609060101010101" charset="-122"/>
                  <a:sym typeface="+mn-ea"/>
                </a:rPr>
                <a:t>不加引注地使用他人已发表文献中具有完整语义的文字表述，并以自己的名义发表。</a:t>
              </a:r>
              <a:endParaRPr lang="zh-CN" altLang="en-US" b="1" dirty="0">
                <a:solidFill>
                  <a:schemeClr val="accent3">
                    <a:lumMod val="50000"/>
                  </a:schemeClr>
                </a:solidFill>
                <a:latin typeface="黑体" panose="02010609060101010101" charset="-122"/>
                <a:ea typeface="黑体" panose="02010609060101010101" charset="-122"/>
              </a:endParaRPr>
            </a:p>
          </p:txBody>
        </p:sp>
      </p:grpSp>
      <p:cxnSp>
        <p:nvCxnSpPr>
          <p:cNvPr id="3" name="直接连接符 2"/>
          <p:cNvCxnSpPr/>
          <p:nvPr/>
        </p:nvCxnSpPr>
        <p:spPr>
          <a:xfrm flipV="1">
            <a:off x="4712335" y="3458845"/>
            <a:ext cx="876300" cy="1074420"/>
          </a:xfrm>
          <a:prstGeom prst="line">
            <a:avLst/>
          </a:prstGeom>
          <a:ln w="38100" cmpd="sng">
            <a:solidFill>
              <a:srgbClr val="B95F95"/>
            </a:solidFill>
            <a:prstDash val="solid"/>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775431" y="4411654"/>
            <a:ext cx="4237845" cy="2014263"/>
            <a:chOff x="1134774" y="4779583"/>
            <a:chExt cx="4237845" cy="2014263"/>
          </a:xfrm>
        </p:grpSpPr>
        <p:sp>
          <p:nvSpPr>
            <p:cNvPr id="6" name="椭圆 5"/>
            <p:cNvSpPr/>
            <p:nvPr/>
          </p:nvSpPr>
          <p:spPr>
            <a:xfrm>
              <a:off x="4163579" y="4779583"/>
              <a:ext cx="1209040" cy="1198880"/>
            </a:xfrm>
            <a:prstGeom prst="ellipse">
              <a:avLst/>
            </a:prstGeom>
            <a:solidFill>
              <a:srgbClr val="B95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黑体" panose="02010609060101010101" charset="-122"/>
                  <a:ea typeface="黑体" panose="02010609060101010101" charset="-122"/>
                </a:rPr>
                <a:t>他人未发表成果剽窃</a:t>
              </a:r>
              <a:endParaRPr lang="zh-CN" altLang="en-US" sz="1600" b="1" dirty="0">
                <a:latin typeface="黑体" panose="02010609060101010101" charset="-122"/>
                <a:ea typeface="黑体" panose="02010609060101010101" charset="-122"/>
              </a:endParaRPr>
            </a:p>
          </p:txBody>
        </p:sp>
        <p:sp>
          <p:nvSpPr>
            <p:cNvPr id="7" name="文本框 6"/>
            <p:cNvSpPr txBox="1"/>
            <p:nvPr/>
          </p:nvSpPr>
          <p:spPr>
            <a:xfrm>
              <a:off x="1134774" y="5594966"/>
              <a:ext cx="2969895" cy="1198880"/>
            </a:xfrm>
            <a:prstGeom prst="rect">
              <a:avLst/>
            </a:prstGeom>
            <a:noFill/>
          </p:spPr>
          <p:txBody>
            <a:bodyPr wrap="square" rtlCol="0">
              <a:spAutoFit/>
            </a:bodyPr>
            <a:lstStyle/>
            <a:p>
              <a:pPr algn="ctr"/>
              <a:r>
                <a:rPr lang="zh-CN" altLang="en-US" b="1" dirty="0">
                  <a:solidFill>
                    <a:schemeClr val="accent3">
                      <a:lumMod val="50000"/>
                    </a:schemeClr>
                  </a:solidFill>
                  <a:latin typeface="黑体" panose="02010609060101010101" charset="-122"/>
                  <a:ea typeface="黑体" panose="02010609060101010101" charset="-122"/>
                </a:rPr>
                <a:t>未经许可使用他人未发表的观点，具有独创性的研究（实验）方法，数据、图片等，或获得许可但不加说明。</a:t>
              </a:r>
              <a:endParaRPr lang="zh-CN" altLang="en-US" b="1" dirty="0">
                <a:solidFill>
                  <a:schemeClr val="accent3">
                    <a:lumMod val="50000"/>
                  </a:schemeClr>
                </a:solidFill>
                <a:latin typeface="黑体" panose="02010609060101010101" charset="-122"/>
                <a:ea typeface="黑体" panose="02010609060101010101" charset="-122"/>
              </a:endParaRPr>
            </a:p>
          </p:txBody>
        </p:sp>
      </p:grpSp>
      <p:sp>
        <p:nvSpPr>
          <p:cNvPr id="8" name="文本框 7"/>
          <p:cNvSpPr txBox="1"/>
          <p:nvPr/>
        </p:nvSpPr>
        <p:spPr>
          <a:xfrm>
            <a:off x="4791171" y="5931252"/>
            <a:ext cx="2969895" cy="922020"/>
          </a:xfrm>
          <a:prstGeom prst="rect">
            <a:avLst/>
          </a:prstGeom>
          <a:noFill/>
        </p:spPr>
        <p:txBody>
          <a:bodyPr wrap="square" rtlCol="0">
            <a:spAutoFit/>
          </a:bodyPr>
          <a:lstStyle/>
          <a:p>
            <a:pPr algn="ctr"/>
            <a:r>
              <a:rPr lang="zh-CN" altLang="en-US" b="1" dirty="0">
                <a:solidFill>
                  <a:schemeClr val="accent3">
                    <a:lumMod val="50000"/>
                  </a:schemeClr>
                </a:solidFill>
                <a:latin typeface="黑体" panose="02010609060101010101" charset="-122"/>
                <a:ea typeface="黑体" panose="02010609060101010101" charset="-122"/>
                <a:sym typeface="+mn-ea"/>
              </a:rPr>
              <a:t>不加引注或说明地使用他人已发表文献中的图片和音视频，并以自己的名义发表。</a:t>
            </a:r>
            <a:endParaRPr lang="zh-CN" altLang="en-US" b="1" dirty="0">
              <a:solidFill>
                <a:schemeClr val="accent3">
                  <a:lumMod val="50000"/>
                </a:schemeClr>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矩形 94"/>
          <p:cNvSpPr>
            <a:spLocks noChangeArrowheads="1"/>
          </p:cNvSpPr>
          <p:nvPr/>
        </p:nvSpPr>
        <p:spPr bwMode="auto">
          <a:xfrm>
            <a:off x="1110451" y="1924460"/>
            <a:ext cx="9971097" cy="256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nSpc>
                <a:spcPct val="150000"/>
              </a:lnSpc>
              <a:buFont typeface="Wingdings" panose="05000000000000000000" pitchFamily="2" charset="2"/>
              <a:buChar char="u"/>
            </a:pPr>
            <a:r>
              <a:rPr lang="zh-CN" altLang="en-US" sz="2135" b="1" dirty="0">
                <a:solidFill>
                  <a:schemeClr val="accent1">
                    <a:lumMod val="50000"/>
                  </a:schemeClr>
                </a:solidFill>
                <a:cs typeface="+mn-ea"/>
                <a:sym typeface="+mn-lt"/>
              </a:rPr>
              <a:t>注释规范</a:t>
            </a:r>
            <a:r>
              <a:rPr lang="en-US" altLang="zh-CN" sz="2135" b="1" dirty="0">
                <a:solidFill>
                  <a:schemeClr val="accent1">
                    <a:lumMod val="50000"/>
                  </a:schemeClr>
                </a:solidFill>
                <a:cs typeface="+mn-ea"/>
                <a:sym typeface="+mn-lt"/>
              </a:rPr>
              <a:t>——</a:t>
            </a:r>
            <a:endParaRPr lang="en-US" altLang="zh-CN" sz="2135" b="1" dirty="0">
              <a:solidFill>
                <a:schemeClr val="accent1">
                  <a:lumMod val="50000"/>
                </a:schemeClr>
              </a:solidFill>
              <a:cs typeface="+mn-ea"/>
              <a:sym typeface="+mn-lt"/>
            </a:endParaRPr>
          </a:p>
          <a:p>
            <a:pPr indent="0">
              <a:lnSpc>
                <a:spcPct val="200000"/>
              </a:lnSpc>
              <a:buFont typeface="Wingdings" panose="05000000000000000000" pitchFamily="2" charset="2"/>
              <a:buNone/>
            </a:pPr>
            <a:r>
              <a:rPr lang="zh-CN" altLang="en-US" sz="2135" dirty="0">
                <a:cs typeface="+mn-ea"/>
                <a:sym typeface="+mn-lt"/>
              </a:rPr>
              <a:t>      注释是对论著正文中某一特定内容的进一步解释或补充说明，一般排印在该页的脚（脚注），注码用数字加圆圈标注（如①②</a:t>
            </a:r>
            <a:r>
              <a:rPr lang="en-US" altLang="zh-CN" sz="2135" dirty="0">
                <a:cs typeface="+mn-ea"/>
                <a:sym typeface="+mn-lt"/>
              </a:rPr>
              <a:t>.......</a:t>
            </a:r>
            <a:r>
              <a:rPr lang="zh-CN" altLang="en-US" sz="2135" dirty="0">
                <a:cs typeface="+mn-ea"/>
                <a:sym typeface="+mn-lt"/>
              </a:rPr>
              <a:t>），与正文对应；也可在正文中加括号，写明注文（夹注）；还可以把注释集中于全文或全书末尾（尾注）。</a:t>
            </a:r>
            <a:endParaRPr lang="zh-CN" altLang="en-US" sz="2135" dirty="0">
              <a:cs typeface="+mn-ea"/>
              <a:sym typeface="+mn-lt"/>
            </a:endParaRPr>
          </a:p>
        </p:txBody>
      </p:sp>
      <p:sp>
        <p:nvSpPr>
          <p:cNvPr id="119" name="圆角矩形 118"/>
          <p:cNvSpPr/>
          <p:nvPr/>
        </p:nvSpPr>
        <p:spPr>
          <a:xfrm>
            <a:off x="3192463" y="499110"/>
            <a:ext cx="5807075" cy="49466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rgbClr val="3B68A1"/>
                </a:solidFill>
                <a:latin typeface="微软雅黑" panose="020B0503020204020204" pitchFamily="34" charset="-122"/>
                <a:ea typeface="微软雅黑" panose="020B0503020204020204" pitchFamily="34" charset="-122"/>
              </a:rPr>
              <a:t>论文撰写 </a:t>
            </a:r>
            <a:r>
              <a:rPr lang="en-US" altLang="zh-CN" sz="2400" b="1" dirty="0">
                <a:solidFill>
                  <a:srgbClr val="3B68A1"/>
                </a:solidFill>
                <a:latin typeface="微软雅黑" panose="020B0503020204020204" pitchFamily="34" charset="-122"/>
                <a:ea typeface="微软雅黑" panose="020B0503020204020204" pitchFamily="34" charset="-122"/>
              </a:rPr>
              <a:t>9 — </a:t>
            </a:r>
            <a:r>
              <a:rPr lang="zh-CN" altLang="en-US" sz="2400" b="1" dirty="0">
                <a:solidFill>
                  <a:srgbClr val="3B68A1"/>
                </a:solidFill>
                <a:latin typeface="微软雅黑" panose="020B0503020204020204" pitchFamily="34" charset="-122"/>
                <a:ea typeface="微软雅黑" panose="020B0503020204020204" pitchFamily="34" charset="-122"/>
                <a:sym typeface="+mn-ea"/>
              </a:rPr>
              <a:t>规范引用 严谨撰文</a:t>
            </a:r>
            <a:endParaRPr lang="zh-CN" altLang="en-US" sz="2400" b="1" dirty="0">
              <a:solidFill>
                <a:srgbClr val="3A669E"/>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spd="slow" advClick="0" advTm="0">
    <p:pull/>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矩形 94"/>
          <p:cNvSpPr>
            <a:spLocks noChangeArrowheads="1"/>
          </p:cNvSpPr>
          <p:nvPr/>
        </p:nvSpPr>
        <p:spPr bwMode="auto">
          <a:xfrm>
            <a:off x="1110827" y="1518073"/>
            <a:ext cx="10414000" cy="4338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nSpc>
                <a:spcPct val="150000"/>
              </a:lnSpc>
              <a:buFont typeface="Wingdings" panose="05000000000000000000" pitchFamily="2" charset="2"/>
              <a:buChar char="u"/>
            </a:pPr>
            <a:r>
              <a:rPr lang="zh-CN" altLang="en-US" sz="2400" b="1" dirty="0">
                <a:solidFill>
                  <a:schemeClr val="accent1">
                    <a:lumMod val="50000"/>
                  </a:schemeClr>
                </a:solidFill>
                <a:cs typeface="+mn-ea"/>
                <a:sym typeface="+mn-lt"/>
              </a:rPr>
              <a:t>参考文献</a:t>
            </a:r>
            <a:r>
              <a:rPr lang="en-US" altLang="zh-CN" sz="2400" b="1" dirty="0">
                <a:solidFill>
                  <a:schemeClr val="accent1">
                    <a:lumMod val="50000"/>
                  </a:schemeClr>
                </a:solidFill>
                <a:cs typeface="+mn-ea"/>
                <a:sym typeface="+mn-lt"/>
              </a:rPr>
              <a:t>——</a:t>
            </a:r>
            <a:endParaRPr lang="en-US" altLang="zh-CN" sz="2400" b="1" dirty="0">
              <a:solidFill>
                <a:schemeClr val="accent1">
                  <a:lumMod val="50000"/>
                </a:schemeClr>
              </a:solidFill>
              <a:cs typeface="+mn-ea"/>
              <a:sym typeface="+mn-lt"/>
            </a:endParaRPr>
          </a:p>
          <a:p>
            <a:pPr indent="0">
              <a:lnSpc>
                <a:spcPct val="200000"/>
              </a:lnSpc>
              <a:buFont typeface="Wingdings" panose="05000000000000000000" pitchFamily="2" charset="2"/>
              <a:buNone/>
            </a:pPr>
            <a:r>
              <a:rPr lang="zh-CN" altLang="en-US" sz="2400" b="1" dirty="0">
                <a:solidFill>
                  <a:schemeClr val="accent1">
                    <a:lumMod val="50000"/>
                  </a:schemeClr>
                </a:solidFill>
                <a:cs typeface="+mn-ea"/>
                <a:sym typeface="+mn-lt"/>
              </a:rPr>
              <a:t>     </a:t>
            </a:r>
            <a:r>
              <a:rPr lang="zh-CN" altLang="en-US" sz="2400" dirty="0">
                <a:solidFill>
                  <a:schemeClr val="accent1">
                    <a:lumMod val="50000"/>
                  </a:schemeClr>
                </a:solidFill>
                <a:cs typeface="+mn-ea"/>
                <a:sym typeface="+mn-lt"/>
              </a:rPr>
              <a:t> </a:t>
            </a:r>
            <a:r>
              <a:rPr lang="zh-CN" altLang="en-US" sz="2400" dirty="0">
                <a:cs typeface="+mn-ea"/>
                <a:sym typeface="+mn-lt"/>
              </a:rPr>
              <a:t>参考文献是为撰写或编辑论文和著作而引用的相关文献信息资源，一般集中列表于文末。</a:t>
            </a:r>
            <a:r>
              <a:rPr lang="zh-CN" altLang="en-US" sz="2400" dirty="0">
                <a:solidFill>
                  <a:schemeClr val="accent1">
                    <a:lumMod val="50000"/>
                  </a:schemeClr>
                </a:solidFill>
                <a:cs typeface="+mn-ea"/>
                <a:sym typeface="+mn-lt"/>
              </a:rPr>
              <a:t>应罗列自己阅读过的且确实有参考价值的参考文献，避免多杂和遗漏；不得为了掩盖事实，冒充首创，故意删除重要参考文献；参考文献的书写格式按不同期刊的要求和国家标准《信息与文献参考文献著录规则》（</a:t>
            </a:r>
            <a:r>
              <a:rPr lang="en-US" altLang="zh-CN" sz="2400" dirty="0">
                <a:solidFill>
                  <a:schemeClr val="accent1">
                    <a:lumMod val="50000"/>
                  </a:schemeClr>
                </a:solidFill>
                <a:cs typeface="+mn-ea"/>
                <a:sym typeface="+mn-lt"/>
              </a:rPr>
              <a:t>GB/T7714—2015</a:t>
            </a:r>
            <a:r>
              <a:rPr lang="zh-CN" altLang="en-US" sz="2400" dirty="0">
                <a:solidFill>
                  <a:schemeClr val="accent1">
                    <a:lumMod val="50000"/>
                  </a:schemeClr>
                </a:solidFill>
                <a:cs typeface="+mn-ea"/>
                <a:sym typeface="+mn-lt"/>
              </a:rPr>
              <a:t>）编排。</a:t>
            </a:r>
            <a:endParaRPr lang="zh-CN" altLang="en-US" sz="2400" dirty="0">
              <a:solidFill>
                <a:schemeClr val="accent1">
                  <a:lumMod val="50000"/>
                </a:schemeClr>
              </a:solidFill>
              <a:cs typeface="+mn-ea"/>
              <a:sym typeface="+mn-lt"/>
            </a:endParaRPr>
          </a:p>
        </p:txBody>
      </p:sp>
      <p:sp>
        <p:nvSpPr>
          <p:cNvPr id="119" name="圆角矩形 118"/>
          <p:cNvSpPr/>
          <p:nvPr/>
        </p:nvSpPr>
        <p:spPr>
          <a:xfrm>
            <a:off x="3192463" y="499110"/>
            <a:ext cx="5807075" cy="494665"/>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rgbClr val="3B68A1"/>
                </a:solidFill>
                <a:latin typeface="微软雅黑" panose="020B0503020204020204" pitchFamily="34" charset="-122"/>
                <a:ea typeface="微软雅黑" panose="020B0503020204020204" pitchFamily="34" charset="-122"/>
              </a:rPr>
              <a:t>论文撰写 </a:t>
            </a:r>
            <a:r>
              <a:rPr lang="en-US" altLang="zh-CN" sz="2400" b="1" dirty="0">
                <a:solidFill>
                  <a:srgbClr val="3B68A1"/>
                </a:solidFill>
                <a:latin typeface="微软雅黑" panose="020B0503020204020204" pitchFamily="34" charset="-122"/>
                <a:ea typeface="微软雅黑" panose="020B0503020204020204" pitchFamily="34" charset="-122"/>
              </a:rPr>
              <a:t>9 — </a:t>
            </a:r>
            <a:r>
              <a:rPr lang="zh-CN" altLang="en-US" sz="2400" b="1" dirty="0">
                <a:solidFill>
                  <a:srgbClr val="3B68A1"/>
                </a:solidFill>
                <a:latin typeface="微软雅黑" panose="020B0503020204020204" pitchFamily="34" charset="-122"/>
                <a:ea typeface="微软雅黑" panose="020B0503020204020204" pitchFamily="34" charset="-122"/>
                <a:sym typeface="+mn-ea"/>
              </a:rPr>
              <a:t>规范引用 严谨撰文</a:t>
            </a:r>
            <a:endParaRPr lang="zh-CN" altLang="en-US" sz="2400" b="1" dirty="0">
              <a:solidFill>
                <a:srgbClr val="3A669E"/>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spd="slow" advClick="0" advTm="0">
    <p:pull/>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37067" y="2103967"/>
            <a:ext cx="1949027" cy="749300"/>
          </a:xfrm>
          <a:prstGeom prst="rect">
            <a:avLst/>
          </a:prstGeom>
          <a:solidFill>
            <a:srgbClr val="E87071"/>
          </a:solidFill>
        </p:spPr>
        <p:txBody>
          <a:bodyPr wrap="square">
            <a:spAutoFit/>
          </a:bodyPr>
          <a:lstStyle/>
          <a:p>
            <a:pPr marR="0" algn="ctr" defTabSz="914400" fontAlgn="auto">
              <a:buClrTx/>
              <a:buSzTx/>
              <a:buFont typeface="Arial" panose="020B0604020202020204" pitchFamily="34" charset="0"/>
              <a:buNone/>
              <a:defRPr/>
            </a:pPr>
            <a:r>
              <a:rPr kumimoji="0" lang="zh-CN" altLang="zh-CN" sz="2135" kern="1200" cap="none" spc="0" normalizeH="0" baseline="0" noProof="1">
                <a:solidFill>
                  <a:schemeClr val="bg1"/>
                </a:solidFill>
                <a:latin typeface="微软雅黑" panose="020B0503020204020204" pitchFamily="34" charset="-122"/>
                <a:ea typeface="微软雅黑" panose="020B0503020204020204" pitchFamily="34" charset="-122"/>
                <a:cs typeface="+mn-cs"/>
                <a:sym typeface="+mn-ea"/>
              </a:rPr>
              <a:t>线下自动插入参考文献</a:t>
            </a:r>
            <a:endParaRPr kumimoji="0" lang="zh-CN" altLang="zh-CN" sz="2135" kern="1200" cap="none" spc="0" normalizeH="0" baseline="0" noProof="1">
              <a:solidFill>
                <a:schemeClr val="bg1"/>
              </a:solidFill>
              <a:latin typeface="微软雅黑" panose="020B0503020204020204" pitchFamily="34" charset="-122"/>
              <a:ea typeface="微软雅黑" panose="020B0503020204020204" pitchFamily="34" charset="-122"/>
              <a:cs typeface="+mn-cs"/>
              <a:sym typeface="+mn-ea"/>
            </a:endParaRPr>
          </a:p>
        </p:txBody>
      </p:sp>
      <p:sp>
        <p:nvSpPr>
          <p:cNvPr id="54" name="圆角矩形 53"/>
          <p:cNvSpPr/>
          <p:nvPr/>
        </p:nvSpPr>
        <p:spPr>
          <a:xfrm>
            <a:off x="2203873" y="158327"/>
            <a:ext cx="7774940" cy="659553"/>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solidFill>
                  <a:srgbClr val="3A669E"/>
                </a:solidFill>
                <a:latin typeface="微软雅黑" panose="020B0503020204020204" pitchFamily="34" charset="-122"/>
                <a:ea typeface="微软雅黑" panose="020B0503020204020204" pitchFamily="34" charset="-122"/>
              </a:rPr>
              <a:t>论文撰写 </a:t>
            </a:r>
            <a:r>
              <a:rPr lang="en-US" altLang="zh-CN" sz="2400" b="1" dirty="0">
                <a:solidFill>
                  <a:srgbClr val="3A669E"/>
                </a:solidFill>
                <a:latin typeface="微软雅黑" panose="020B0503020204020204" pitchFamily="34" charset="-122"/>
                <a:ea typeface="微软雅黑" panose="020B0503020204020204" pitchFamily="34" charset="-122"/>
              </a:rPr>
              <a:t>10 — </a:t>
            </a:r>
            <a:r>
              <a:rPr lang="zh-CN" altLang="zh-CN" sz="2400" b="1" dirty="0">
                <a:solidFill>
                  <a:srgbClr val="3A669E"/>
                </a:solidFill>
                <a:latin typeface="微软雅黑" panose="020B0503020204020204" pitchFamily="34" charset="-122"/>
                <a:ea typeface="微软雅黑" panose="020B0503020204020204" pitchFamily="34" charset="-122"/>
                <a:sym typeface="+mn-ea"/>
              </a:rPr>
              <a:t>E-Study自动编撰引文及参考文献</a:t>
            </a:r>
            <a:endParaRPr lang="zh-CN" altLang="zh-CN" sz="2400" b="1" dirty="0">
              <a:solidFill>
                <a:srgbClr val="3A669E"/>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cstate="print"/>
          <a:stretch>
            <a:fillRect/>
          </a:stretch>
        </p:blipFill>
        <p:spPr>
          <a:xfrm>
            <a:off x="2003743" y="370840"/>
            <a:ext cx="8334375" cy="6867525"/>
          </a:xfrm>
          <a:prstGeom prst="rect">
            <a:avLst/>
          </a:prstGeom>
          <a:noFill/>
          <a:ln w="9525">
            <a:noFill/>
          </a:ln>
        </p:spPr>
      </p:pic>
      <p:sp>
        <p:nvSpPr>
          <p:cNvPr id="14" name="文本框 13"/>
          <p:cNvSpPr txBox="1"/>
          <p:nvPr/>
        </p:nvSpPr>
        <p:spPr>
          <a:xfrm>
            <a:off x="237067" y="3412067"/>
            <a:ext cx="1949027" cy="420370"/>
          </a:xfrm>
          <a:prstGeom prst="rect">
            <a:avLst/>
          </a:prstGeom>
          <a:solidFill>
            <a:srgbClr val="0AC0A2"/>
          </a:solidFill>
        </p:spPr>
        <p:txBody>
          <a:bodyPr wrap="square">
            <a:spAutoFit/>
          </a:bodyPr>
          <a:lstStyle/>
          <a:p>
            <a:pPr marR="0" algn="ctr" defTabSz="914400" fontAlgn="auto">
              <a:buClrTx/>
              <a:buSzTx/>
              <a:buFont typeface="Arial" panose="020B0604020202020204" pitchFamily="34" charset="0"/>
              <a:buNone/>
              <a:defRPr/>
            </a:pPr>
            <a:r>
              <a:rPr kumimoji="0" lang="zh-CN" altLang="zh-CN" sz="2135" kern="1200" cap="none" spc="0" normalizeH="0" baseline="0" noProof="1">
                <a:solidFill>
                  <a:schemeClr val="bg1"/>
                </a:solidFill>
                <a:latin typeface="微软雅黑" panose="020B0503020204020204" pitchFamily="34" charset="-122"/>
                <a:ea typeface="微软雅黑" panose="020B0503020204020204" pitchFamily="34" charset="-122"/>
                <a:cs typeface="+mn-cs"/>
                <a:sym typeface="+mn-ea"/>
              </a:rPr>
              <a:t>编辑引文</a:t>
            </a:r>
            <a:endParaRPr kumimoji="0" lang="zh-CN" altLang="zh-CN" sz="2135" kern="1200" cap="none" spc="0" normalizeH="0" baseline="0" noProof="1">
              <a:solidFill>
                <a:schemeClr val="bg1"/>
              </a:solidFill>
              <a:latin typeface="微软雅黑" panose="020B0503020204020204" pitchFamily="34" charset="-122"/>
              <a:ea typeface="微软雅黑" panose="020B0503020204020204" pitchFamily="34" charset="-122"/>
              <a:cs typeface="+mn-cs"/>
              <a:sym typeface="+mn-ea"/>
            </a:endParaRPr>
          </a:p>
        </p:txBody>
      </p:sp>
      <p:pic>
        <p:nvPicPr>
          <p:cNvPr id="3" name="图片 2"/>
          <p:cNvPicPr>
            <a:picLocks noChangeAspect="1"/>
          </p:cNvPicPr>
          <p:nvPr/>
        </p:nvPicPr>
        <p:blipFill>
          <a:blip r:embed="rId2" cstate="print"/>
          <a:stretch>
            <a:fillRect/>
          </a:stretch>
        </p:blipFill>
        <p:spPr>
          <a:xfrm>
            <a:off x="2185988" y="784225"/>
            <a:ext cx="7970837" cy="5868988"/>
          </a:xfrm>
          <a:prstGeom prst="rect">
            <a:avLst/>
          </a:prstGeom>
          <a:noFill/>
          <a:ln w="9525">
            <a:noFill/>
          </a:ln>
        </p:spPr>
      </p:pic>
      <p:pic>
        <p:nvPicPr>
          <p:cNvPr id="11" name="图片 10"/>
          <p:cNvPicPr>
            <a:picLocks noChangeAspect="1"/>
          </p:cNvPicPr>
          <p:nvPr/>
        </p:nvPicPr>
        <p:blipFill>
          <a:blip r:embed="rId3" cstate="print"/>
          <a:stretch>
            <a:fillRect/>
          </a:stretch>
        </p:blipFill>
        <p:spPr>
          <a:xfrm>
            <a:off x="2185988" y="784225"/>
            <a:ext cx="7970837" cy="6100763"/>
          </a:xfrm>
          <a:prstGeom prst="rect">
            <a:avLst/>
          </a:prstGeom>
          <a:noFill/>
          <a:ln w="9525">
            <a:noFill/>
          </a:ln>
        </p:spPr>
      </p:pic>
      <p:pic>
        <p:nvPicPr>
          <p:cNvPr id="12" name="图片 11"/>
          <p:cNvPicPr>
            <a:picLocks noChangeAspect="1"/>
          </p:cNvPicPr>
          <p:nvPr/>
        </p:nvPicPr>
        <p:blipFill>
          <a:blip r:embed="rId4" cstate="print"/>
          <a:stretch>
            <a:fillRect/>
          </a:stretch>
        </p:blipFill>
        <p:spPr>
          <a:xfrm>
            <a:off x="2185988" y="817563"/>
            <a:ext cx="7475537" cy="6046787"/>
          </a:xfrm>
          <a:prstGeom prst="rect">
            <a:avLst/>
          </a:prstGeom>
          <a:noFill/>
          <a:ln w="9525">
            <a:noFill/>
          </a:ln>
        </p:spPr>
      </p:pic>
      <p:pic>
        <p:nvPicPr>
          <p:cNvPr id="16" name="图片 15"/>
          <p:cNvPicPr>
            <a:picLocks noChangeAspect="1"/>
          </p:cNvPicPr>
          <p:nvPr/>
        </p:nvPicPr>
        <p:blipFill>
          <a:blip r:embed="rId5" cstate="print"/>
          <a:stretch>
            <a:fillRect/>
          </a:stretch>
        </p:blipFill>
        <p:spPr>
          <a:xfrm>
            <a:off x="2185988" y="817563"/>
            <a:ext cx="7793037" cy="6002337"/>
          </a:xfrm>
          <a:prstGeom prst="rect">
            <a:avLst/>
          </a:prstGeom>
          <a:noFill/>
          <a:ln w="9525">
            <a:noFill/>
          </a:ln>
        </p:spPr>
      </p:pic>
      <p:pic>
        <p:nvPicPr>
          <p:cNvPr id="17" name="图片 16"/>
          <p:cNvPicPr>
            <a:picLocks noChangeAspect="1"/>
          </p:cNvPicPr>
          <p:nvPr/>
        </p:nvPicPr>
        <p:blipFill>
          <a:blip r:embed="rId6" cstate="print"/>
          <a:stretch>
            <a:fillRect/>
          </a:stretch>
        </p:blipFill>
        <p:spPr>
          <a:xfrm>
            <a:off x="2185988" y="817563"/>
            <a:ext cx="7970837" cy="6137275"/>
          </a:xfrm>
          <a:prstGeom prst="rect">
            <a:avLst/>
          </a:prstGeom>
          <a:noFill/>
          <a:ln w="9525">
            <a:noFill/>
          </a:ln>
        </p:spPr>
      </p:pic>
      <p:pic>
        <p:nvPicPr>
          <p:cNvPr id="18" name="图片 17"/>
          <p:cNvPicPr>
            <a:picLocks noChangeAspect="1"/>
          </p:cNvPicPr>
          <p:nvPr/>
        </p:nvPicPr>
        <p:blipFill>
          <a:blip r:embed="rId7" cstate="print"/>
          <a:stretch>
            <a:fillRect/>
          </a:stretch>
        </p:blipFill>
        <p:spPr>
          <a:xfrm>
            <a:off x="2337118" y="1359218"/>
            <a:ext cx="7970837" cy="6235700"/>
          </a:xfrm>
          <a:prstGeom prst="rect">
            <a:avLst/>
          </a:prstGeom>
          <a:noFill/>
          <a:ln w="9525">
            <a:noFill/>
          </a:ln>
        </p:spPr>
      </p:pic>
      <p:pic>
        <p:nvPicPr>
          <p:cNvPr id="19" name="图片 18"/>
          <p:cNvPicPr>
            <a:picLocks noChangeAspect="1"/>
          </p:cNvPicPr>
          <p:nvPr/>
        </p:nvPicPr>
        <p:blipFill>
          <a:blip r:embed="rId8" cstate="print"/>
          <a:stretch>
            <a:fillRect/>
          </a:stretch>
        </p:blipFill>
        <p:spPr>
          <a:xfrm>
            <a:off x="2396808" y="370523"/>
            <a:ext cx="7264400" cy="6116637"/>
          </a:xfrm>
          <a:prstGeom prst="rect">
            <a:avLst/>
          </a:prstGeom>
          <a:noFill/>
          <a:ln w="9525">
            <a:noFill/>
          </a:ln>
        </p:spPr>
      </p:pic>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par>
                          <p:cTn id="12" fill="hold">
                            <p:stCondLst>
                              <p:cond delay="0"/>
                            </p:stCondLst>
                            <p:childTnLst>
                              <p:par>
                                <p:cTn id="13" presetID="2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2"/>
                                        </p:tgtEl>
                                        <p:attrNameLst>
                                          <p:attrName>style.visibility</p:attrName>
                                        </p:attrNameLst>
                                      </p:cBhvr>
                                      <p:to>
                                        <p:strVal val="hidden"/>
                                      </p:to>
                                    </p:set>
                                  </p:childTnLst>
                                </p:cTn>
                              </p:par>
                            </p:childTnLst>
                          </p:cTn>
                        </p:par>
                        <p:par>
                          <p:cTn id="20" fill="hold">
                            <p:stCondLst>
                              <p:cond delay="0"/>
                            </p:stCondLst>
                            <p:childTnLst>
                              <p:par>
                                <p:cTn id="21" presetID="1"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3"/>
                                        </p:tgtEl>
                                        <p:attrNameLst>
                                          <p:attrName>style.visibility</p:attrName>
                                        </p:attrNameLst>
                                      </p:cBhvr>
                                      <p:to>
                                        <p:strVal val="hidden"/>
                                      </p:to>
                                    </p:set>
                                  </p:childTnLst>
                                </p:cTn>
                              </p:par>
                            </p:childTnLst>
                          </p:cTn>
                        </p:par>
                        <p:par>
                          <p:cTn id="27" fill="hold">
                            <p:stCondLst>
                              <p:cond delay="0"/>
                            </p:stCondLst>
                            <p:childTnLst>
                              <p:par>
                                <p:cTn id="28" presetID="3" presetClass="exit" presetSubtype="10" fill="hold" grpId="2" nodeType="afterEffect">
                                  <p:stCondLst>
                                    <p:cond delay="0"/>
                                  </p:stCondLst>
                                  <p:childTnLst>
                                    <p:animEffect transition="out" filter="blinds(horizontal)">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par>
                          <p:cTn id="31" fill="hold">
                            <p:stCondLst>
                              <p:cond delay="500"/>
                            </p:stCondLst>
                            <p:childTnLst>
                              <p:par>
                                <p:cTn id="32" presetID="22" presetClass="entr" presetSubtype="4"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childTnLst>
                          </p:cTn>
                        </p:par>
                        <p:par>
                          <p:cTn id="35" fill="hold">
                            <p:stCondLst>
                              <p:cond delay="1000"/>
                            </p:stCondLst>
                            <p:childTnLst>
                              <p:par>
                                <p:cTn id="36" presetID="1" presetClass="entr" presetSubtype="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xit" presetSubtype="0" fill="hold" nodeType="clickEffect">
                                  <p:stCondLst>
                                    <p:cond delay="0"/>
                                  </p:stCondLst>
                                  <p:childTnLst>
                                    <p:set>
                                      <p:cBhvr>
                                        <p:cTn id="41" dur="1" fill="hold">
                                          <p:stCondLst>
                                            <p:cond delay="0"/>
                                          </p:stCondLst>
                                        </p:cTn>
                                        <p:tgtEl>
                                          <p:spTgt spid="11"/>
                                        </p:tgtEl>
                                        <p:attrNameLst>
                                          <p:attrName>style.visibility</p:attrName>
                                        </p:attrNameLst>
                                      </p:cBhvr>
                                      <p:to>
                                        <p:strVal val="hidden"/>
                                      </p:to>
                                    </p:set>
                                  </p:childTnLst>
                                </p:cTn>
                              </p:par>
                            </p:childTnLst>
                          </p:cTn>
                        </p:par>
                        <p:par>
                          <p:cTn id="42" fill="hold">
                            <p:stCondLst>
                              <p:cond delay="0"/>
                            </p:stCondLst>
                            <p:childTnLst>
                              <p:par>
                                <p:cTn id="43" presetID="1" presetClass="entr" presetSubtype="0"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nodeType="clickEffect">
                                  <p:stCondLst>
                                    <p:cond delay="0"/>
                                  </p:stCondLst>
                                  <p:childTnLst>
                                    <p:set>
                                      <p:cBhvr>
                                        <p:cTn id="48" dur="1" fill="hold">
                                          <p:stCondLst>
                                            <p:cond delay="0"/>
                                          </p:stCondLst>
                                        </p:cTn>
                                        <p:tgtEl>
                                          <p:spTgt spid="12"/>
                                        </p:tgtEl>
                                        <p:attrNameLst>
                                          <p:attrName>style.visibility</p:attrName>
                                        </p:attrNameLst>
                                      </p:cBhvr>
                                      <p:to>
                                        <p:strVal val="hidden"/>
                                      </p:to>
                                    </p:set>
                                  </p:childTnLst>
                                </p:cTn>
                              </p:par>
                            </p:childTnLst>
                          </p:cTn>
                        </p:par>
                        <p:par>
                          <p:cTn id="49" fill="hold">
                            <p:stCondLst>
                              <p:cond delay="0"/>
                            </p:stCondLst>
                            <p:childTnLst>
                              <p:par>
                                <p:cTn id="50" presetID="1" presetClass="entr" presetSubtype="0"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xit" presetSubtype="0" fill="hold" nodeType="clickEffect">
                                  <p:stCondLst>
                                    <p:cond delay="0"/>
                                  </p:stCondLst>
                                  <p:childTnLst>
                                    <p:set>
                                      <p:cBhvr>
                                        <p:cTn id="55" dur="1" fill="hold">
                                          <p:stCondLst>
                                            <p:cond delay="0"/>
                                          </p:stCondLst>
                                        </p:cTn>
                                        <p:tgtEl>
                                          <p:spTgt spid="16"/>
                                        </p:tgtEl>
                                        <p:attrNameLst>
                                          <p:attrName>style.visibility</p:attrName>
                                        </p:attrNameLst>
                                      </p:cBhvr>
                                      <p:to>
                                        <p:strVal val="hidden"/>
                                      </p:to>
                                    </p:set>
                                  </p:childTnLst>
                                </p:cTn>
                              </p:par>
                            </p:childTnLst>
                          </p:cTn>
                        </p:par>
                        <p:par>
                          <p:cTn id="56" fill="hold">
                            <p:stCondLst>
                              <p:cond delay="0"/>
                            </p:stCondLst>
                            <p:childTnLst>
                              <p:par>
                                <p:cTn id="57" presetID="1" presetClass="entr" presetSubtype="0"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nodeType="clickEffect">
                                  <p:stCondLst>
                                    <p:cond delay="0"/>
                                  </p:stCondLst>
                                  <p:childTnLst>
                                    <p:set>
                                      <p:cBhvr>
                                        <p:cTn id="62" dur="1" fill="hold">
                                          <p:stCondLst>
                                            <p:cond delay="0"/>
                                          </p:stCondLst>
                                        </p:cTn>
                                        <p:tgtEl>
                                          <p:spTgt spid="17"/>
                                        </p:tgtEl>
                                        <p:attrNameLst>
                                          <p:attrName>style.visibility</p:attrName>
                                        </p:attrNameLst>
                                      </p:cBhvr>
                                      <p:to>
                                        <p:strVal val="hidden"/>
                                      </p:to>
                                    </p:set>
                                  </p:childTnLst>
                                </p:cTn>
                              </p:par>
                            </p:childTnLst>
                          </p:cTn>
                        </p:par>
                        <p:par>
                          <p:cTn id="63" fill="hold">
                            <p:stCondLst>
                              <p:cond delay="0"/>
                            </p:stCondLst>
                            <p:childTnLst>
                              <p:par>
                                <p:cTn id="64" presetID="1" presetClass="entr" presetSubtype="0"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xit" presetSubtype="0" fill="hold" nodeType="clickEffect">
                                  <p:stCondLst>
                                    <p:cond delay="0"/>
                                  </p:stCondLst>
                                  <p:childTnLst>
                                    <p:set>
                                      <p:cBhvr>
                                        <p:cTn id="69" dur="1" fill="hold">
                                          <p:stCondLst>
                                            <p:cond delay="0"/>
                                          </p:stCondLst>
                                        </p:cTn>
                                        <p:tgtEl>
                                          <p:spTgt spid="18"/>
                                        </p:tgtEl>
                                        <p:attrNameLst>
                                          <p:attrName>style.visibility</p:attrName>
                                        </p:attrNameLst>
                                      </p:cBhvr>
                                      <p:to>
                                        <p:strVal val="hidden"/>
                                      </p:to>
                                    </p:set>
                                  </p:childTnLst>
                                </p:cTn>
                              </p:par>
                            </p:childTnLst>
                          </p:cTn>
                        </p:par>
                        <p:par>
                          <p:cTn id="70" fill="hold">
                            <p:stCondLst>
                              <p:cond delay="0"/>
                            </p:stCondLst>
                            <p:childTnLst>
                              <p:par>
                                <p:cTn id="71" presetID="1" presetClass="entr" presetSubtype="0"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animBg="1"/>
      <p:bldP spid="13" grpId="2" bldLvl="0" animBg="1"/>
      <p:bldP spid="54" grpId="0" bldLvl="0" animBg="1"/>
      <p:bldP spid="14"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D:\2017高教分公司\2017年高教产品\现有产品\研学平台(研究性学习平台)\大区巡回会议\立德树人\图片\图片1.png图片1"/>
          <p:cNvPicPr>
            <a:picLocks noChangeAspect="1"/>
          </p:cNvPicPr>
          <p:nvPr/>
        </p:nvPicPr>
        <p:blipFill>
          <a:blip r:embed="rId1" cstate="print"/>
          <a:srcRect/>
          <a:stretch>
            <a:fillRect/>
          </a:stretch>
        </p:blipFill>
        <p:spPr>
          <a:xfrm>
            <a:off x="1954407" y="1381377"/>
            <a:ext cx="10203191" cy="5420961"/>
          </a:xfrm>
          <a:prstGeom prst="rect">
            <a:avLst/>
          </a:prstGeom>
        </p:spPr>
      </p:pic>
      <p:sp>
        <p:nvSpPr>
          <p:cNvPr id="5" name="矩形 4"/>
          <p:cNvSpPr/>
          <p:nvPr/>
        </p:nvSpPr>
        <p:spPr>
          <a:xfrm>
            <a:off x="7524035" y="2070455"/>
            <a:ext cx="3901112" cy="679283"/>
          </a:xfrm>
          <a:prstGeom prst="rect">
            <a:avLst/>
          </a:prstGeom>
          <a:noFill/>
          <a:ln w="25400" cap="flat" cmpd="sng">
            <a:solidFill>
              <a:srgbClr val="E46C0A"/>
            </a:solidFill>
            <a:prstDash val="solid"/>
            <a:round/>
            <a:headEnd type="none" w="med" len="med"/>
            <a:tailEnd type="none" w="med" len="med"/>
          </a:ln>
        </p:spPr>
        <p:txBody>
          <a:bodyPr anchor="ctr"/>
          <a:lstStyle/>
          <a:p>
            <a:pPr algn="ctr" defTabSz="685800"/>
            <a:endParaRPr lang="zh-CN" altLang="en-US" sz="1600">
              <a:solidFill>
                <a:srgbClr val="000000"/>
              </a:solidFill>
              <a:latin typeface="Arial" panose="020B0604020202020204" pitchFamily="34" charset="0"/>
              <a:ea typeface="微软雅黑" panose="020B0503020204020204" pitchFamily="34" charset="-122"/>
            </a:endParaRPr>
          </a:p>
        </p:txBody>
      </p:sp>
      <p:sp>
        <p:nvSpPr>
          <p:cNvPr id="6" name="直接连接符 5"/>
          <p:cNvSpPr/>
          <p:nvPr/>
        </p:nvSpPr>
        <p:spPr>
          <a:xfrm flipH="1">
            <a:off x="9784895" y="1618839"/>
            <a:ext cx="635" cy="480001"/>
          </a:xfrm>
          <a:prstGeom prst="line">
            <a:avLst/>
          </a:prstGeom>
          <a:ln w="19050" cap="flat" cmpd="sng">
            <a:solidFill>
              <a:srgbClr val="00B050"/>
            </a:solidFill>
            <a:prstDash val="solid"/>
            <a:round/>
            <a:headEnd type="none" w="med" len="med"/>
            <a:tailEnd type="oval" w="med" len="med"/>
          </a:ln>
        </p:spPr>
        <p:txBody>
          <a:bodyPr anchor="t"/>
          <a:lstStyle/>
          <a:p>
            <a:endParaRPr lang="zh-CN" altLang="en-US" sz="135">
              <a:solidFill>
                <a:srgbClr val="000000"/>
              </a:solidFill>
              <a:latin typeface="Arial" panose="020B0604020202020204" pitchFamily="34" charset="0"/>
              <a:ea typeface="微软雅黑" panose="020B0503020204020204" pitchFamily="34" charset="-122"/>
            </a:endParaRPr>
          </a:p>
        </p:txBody>
      </p:sp>
      <p:sp>
        <p:nvSpPr>
          <p:cNvPr id="7" name="矩形 15"/>
          <p:cNvSpPr>
            <a:spLocks noChangeArrowheads="1"/>
          </p:cNvSpPr>
          <p:nvPr/>
        </p:nvSpPr>
        <p:spPr bwMode="auto">
          <a:xfrm>
            <a:off x="8132791" y="1119228"/>
            <a:ext cx="3106923" cy="549139"/>
          </a:xfrm>
          <a:prstGeom prst="rect">
            <a:avLst/>
          </a:prstGeom>
          <a:solidFill>
            <a:srgbClr val="00B050"/>
          </a:solidFill>
          <a:ln>
            <a:noFill/>
          </a:ln>
          <a:effectLst/>
        </p:spPr>
        <p:txBody>
          <a:bodyPr anchor="ctr"/>
          <a:lstStyle>
            <a:lvl1pPr>
              <a:lnSpc>
                <a:spcPct val="90000"/>
              </a:lnSpc>
              <a:spcBef>
                <a:spcPct val="30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auto">
              <a:lnSpc>
                <a:spcPct val="100000"/>
              </a:lnSpc>
              <a:spcBef>
                <a:spcPct val="0"/>
              </a:spcBef>
              <a:buFont typeface="Arial" panose="020B0604020202020204" pitchFamily="34" charset="0"/>
              <a:buNone/>
            </a:pPr>
            <a:r>
              <a:rPr lang="zh-CN" altLang="en-US" sz="1335" b="1" strike="noStrike" noProof="1">
                <a:solidFill>
                  <a:prstClr val="white"/>
                </a:solidFill>
                <a:latin typeface="Calibri" panose="020F0502020204030204" pitchFamily="34" charset="0"/>
                <a:ea typeface="微软雅黑" panose="020B0503020204020204" pitchFamily="34" charset="-122"/>
                <a:cs typeface="+mn-cs"/>
              </a:rPr>
              <a:t>文摘、笔记、汇编及个人网盘、知网文献内容直接检索利用</a:t>
            </a:r>
            <a:endParaRPr lang="zh-CN" altLang="en-US" sz="1335" b="1" strike="noStrike" noProof="1">
              <a:solidFill>
                <a:prstClr val="white"/>
              </a:solidFill>
              <a:ea typeface="微软雅黑" panose="020B0503020204020204" pitchFamily="34" charset="-122"/>
            </a:endParaRPr>
          </a:p>
        </p:txBody>
      </p:sp>
      <p:sp>
        <p:nvSpPr>
          <p:cNvPr id="8" name="矩形 7"/>
          <p:cNvSpPr/>
          <p:nvPr/>
        </p:nvSpPr>
        <p:spPr>
          <a:xfrm>
            <a:off x="7116899" y="3551763"/>
            <a:ext cx="5040656" cy="598657"/>
          </a:xfrm>
          <a:prstGeom prst="rect">
            <a:avLst/>
          </a:prstGeom>
          <a:noFill/>
          <a:ln w="25400" cap="flat" cmpd="sng">
            <a:solidFill>
              <a:srgbClr val="E46C0A"/>
            </a:solidFill>
            <a:prstDash val="solid"/>
            <a:round/>
            <a:headEnd type="none" w="med" len="med"/>
            <a:tailEnd type="none" w="med" len="med"/>
          </a:ln>
        </p:spPr>
        <p:txBody>
          <a:bodyPr anchor="ctr"/>
          <a:lstStyle/>
          <a:p>
            <a:pPr algn="ctr" defTabSz="685800"/>
            <a:endParaRPr lang="zh-CN" altLang="en-US" sz="1600">
              <a:solidFill>
                <a:srgbClr val="000000"/>
              </a:solidFill>
              <a:latin typeface="Arial" panose="020B0604020202020204" pitchFamily="34" charset="0"/>
              <a:ea typeface="微软雅黑" panose="020B0503020204020204" pitchFamily="34" charset="-122"/>
            </a:endParaRPr>
          </a:p>
        </p:txBody>
      </p:sp>
      <p:sp>
        <p:nvSpPr>
          <p:cNvPr id="9" name="直接连接符 8"/>
          <p:cNvSpPr/>
          <p:nvPr/>
        </p:nvSpPr>
        <p:spPr>
          <a:xfrm flipH="1">
            <a:off x="11575621" y="2826764"/>
            <a:ext cx="0" cy="725309"/>
          </a:xfrm>
          <a:prstGeom prst="line">
            <a:avLst/>
          </a:prstGeom>
          <a:ln w="19050" cap="flat" cmpd="sng">
            <a:solidFill>
              <a:srgbClr val="0070C0"/>
            </a:solidFill>
            <a:prstDash val="solid"/>
            <a:round/>
            <a:headEnd type="none" w="med" len="med"/>
            <a:tailEnd type="oval" w="med" len="med"/>
          </a:ln>
        </p:spPr>
        <p:txBody>
          <a:bodyPr anchor="t"/>
          <a:lstStyle/>
          <a:p>
            <a:endParaRPr lang="zh-CN" altLang="en-US" sz="135">
              <a:solidFill>
                <a:srgbClr val="000000"/>
              </a:solidFill>
              <a:latin typeface="Arial" panose="020B0604020202020204" pitchFamily="34" charset="0"/>
              <a:ea typeface="微软雅黑" panose="020B0503020204020204" pitchFamily="34" charset="-122"/>
            </a:endParaRPr>
          </a:p>
        </p:txBody>
      </p:sp>
      <p:sp>
        <p:nvSpPr>
          <p:cNvPr id="10" name="矩形 15"/>
          <p:cNvSpPr>
            <a:spLocks noChangeArrowheads="1"/>
          </p:cNvSpPr>
          <p:nvPr/>
        </p:nvSpPr>
        <p:spPr bwMode="auto">
          <a:xfrm>
            <a:off x="9258220" y="2276956"/>
            <a:ext cx="2667929" cy="549139"/>
          </a:xfrm>
          <a:prstGeom prst="rect">
            <a:avLst/>
          </a:prstGeom>
          <a:solidFill>
            <a:srgbClr val="0070C0"/>
          </a:solidFill>
          <a:ln>
            <a:noFill/>
          </a:ln>
          <a:effectLst/>
        </p:spPr>
        <p:txBody>
          <a:bodyPr anchor="ctr"/>
          <a:lstStyle>
            <a:lvl1pPr>
              <a:lnSpc>
                <a:spcPct val="90000"/>
              </a:lnSpc>
              <a:spcBef>
                <a:spcPct val="30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auto">
              <a:lnSpc>
                <a:spcPct val="100000"/>
              </a:lnSpc>
              <a:spcBef>
                <a:spcPct val="0"/>
              </a:spcBef>
              <a:buFont typeface="Arial" panose="020B0604020202020204" pitchFamily="34" charset="0"/>
              <a:buNone/>
            </a:pPr>
            <a:r>
              <a:rPr lang="zh-CN" altLang="en-US" sz="1335" b="1" strike="noStrike" noProof="1">
                <a:solidFill>
                  <a:prstClr val="white"/>
                </a:solidFill>
                <a:latin typeface="Calibri" panose="020F0502020204030204" pitchFamily="34" charset="0"/>
                <a:ea typeface="微软雅黑" panose="020B0503020204020204" pitchFamily="34" charset="-122"/>
                <a:cs typeface="+mn-cs"/>
              </a:rPr>
              <a:t>点击添加，即可一键加到左侧创作原文中</a:t>
            </a:r>
            <a:endParaRPr lang="zh-CN" altLang="en-US" sz="1335" b="1" strike="noStrike" noProof="1">
              <a:solidFill>
                <a:prstClr val="white"/>
              </a:solidFill>
              <a:ea typeface="微软雅黑" panose="020B0503020204020204" pitchFamily="34" charset="-122"/>
            </a:endParaRPr>
          </a:p>
        </p:txBody>
      </p:sp>
      <p:pic>
        <p:nvPicPr>
          <p:cNvPr id="11" name="图片 10" descr="D:\2017高教分公司\2017年高教产品\现有产品\研学平台(研究性学习平台)\大区巡回会议\立德树人\图片\图片2.png图片2"/>
          <p:cNvPicPr>
            <a:picLocks noChangeAspect="1"/>
          </p:cNvPicPr>
          <p:nvPr/>
        </p:nvPicPr>
        <p:blipFill>
          <a:blip r:embed="rId2" cstate="print"/>
          <a:srcRect/>
          <a:stretch>
            <a:fillRect/>
          </a:stretch>
        </p:blipFill>
        <p:spPr>
          <a:xfrm>
            <a:off x="2407741" y="2098840"/>
            <a:ext cx="4384769" cy="4597467"/>
          </a:xfrm>
          <a:prstGeom prst="rect">
            <a:avLst/>
          </a:prstGeom>
        </p:spPr>
      </p:pic>
      <p:sp>
        <p:nvSpPr>
          <p:cNvPr id="12" name="矩形 11"/>
          <p:cNvSpPr>
            <a:spLocks noChangeArrowheads="1"/>
          </p:cNvSpPr>
          <p:nvPr/>
        </p:nvSpPr>
        <p:spPr bwMode="auto">
          <a:xfrm>
            <a:off x="2651108" y="3154563"/>
            <a:ext cx="2667929" cy="549139"/>
          </a:xfrm>
          <a:prstGeom prst="rect">
            <a:avLst/>
          </a:prstGeom>
          <a:solidFill>
            <a:srgbClr val="FF0000"/>
          </a:solidFill>
          <a:ln>
            <a:noFill/>
          </a:ln>
          <a:effectLst/>
        </p:spPr>
        <p:txBody>
          <a:bodyPr anchor="ctr"/>
          <a:lstStyle>
            <a:lvl1pPr>
              <a:lnSpc>
                <a:spcPct val="90000"/>
              </a:lnSpc>
              <a:spcBef>
                <a:spcPct val="30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ct val="300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ct val="300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ct val="300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ct val="300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ct val="300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auto">
              <a:lnSpc>
                <a:spcPct val="100000"/>
              </a:lnSpc>
              <a:spcBef>
                <a:spcPct val="0"/>
              </a:spcBef>
              <a:buFont typeface="Arial" panose="020B0604020202020204" pitchFamily="34" charset="0"/>
              <a:buNone/>
            </a:pPr>
            <a:r>
              <a:rPr lang="zh-CN" altLang="en-US" sz="1335" b="1" strike="noStrike" noProof="1">
                <a:solidFill>
                  <a:prstClr val="white"/>
                </a:solidFill>
                <a:latin typeface="Calibri" panose="020F0502020204030204" pitchFamily="34" charset="0"/>
                <a:ea typeface="微软雅黑" panose="020B0503020204020204" pitchFamily="34" charset="-122"/>
                <a:cs typeface="+mn-cs"/>
              </a:rPr>
              <a:t>系统自动添加引用关系，作者双击可修改</a:t>
            </a:r>
            <a:endParaRPr lang="zh-CN" altLang="en-US" sz="1335" b="1" strike="noStrike" noProof="1">
              <a:solidFill>
                <a:prstClr val="white"/>
              </a:solidFill>
              <a:ea typeface="微软雅黑" panose="020B0503020204020204" pitchFamily="34" charset="-122"/>
            </a:endParaRPr>
          </a:p>
        </p:txBody>
      </p:sp>
      <p:pic>
        <p:nvPicPr>
          <p:cNvPr id="13" name="图片 12" descr="D:\2017高教分公司\2017年高教产品\现有产品\研学平台(研究性学习平台)\大区巡回会议\立德树人\图片\QQ图片20171018101249.pngQQ图片20171018101249"/>
          <p:cNvPicPr>
            <a:picLocks noChangeAspect="1"/>
          </p:cNvPicPr>
          <p:nvPr/>
        </p:nvPicPr>
        <p:blipFill>
          <a:blip r:embed="rId3" cstate="print"/>
          <a:srcRect/>
          <a:stretch>
            <a:fillRect/>
          </a:stretch>
        </p:blipFill>
        <p:spPr>
          <a:xfrm>
            <a:off x="4794811" y="3822191"/>
            <a:ext cx="3519571" cy="1150337"/>
          </a:xfrm>
          <a:prstGeom prst="rect">
            <a:avLst/>
          </a:prstGeom>
        </p:spPr>
      </p:pic>
      <p:sp>
        <p:nvSpPr>
          <p:cNvPr id="14" name="矩形 13"/>
          <p:cNvSpPr/>
          <p:nvPr/>
        </p:nvSpPr>
        <p:spPr>
          <a:xfrm>
            <a:off x="3221075" y="4453763"/>
            <a:ext cx="257779" cy="188571"/>
          </a:xfrm>
          <a:prstGeom prst="rect">
            <a:avLst/>
          </a:prstGeom>
          <a:noFill/>
          <a:ln w="28575" cap="flat" cmpd="sng">
            <a:solidFill>
              <a:srgbClr val="FF0000"/>
            </a:solidFill>
            <a:prstDash val="solid"/>
            <a:round/>
            <a:headEnd type="none" w="med" len="med"/>
            <a:tailEnd type="none" w="med" len="med"/>
          </a:ln>
        </p:spPr>
        <p:txBody>
          <a:bodyPr anchor="ctr"/>
          <a:lstStyle/>
          <a:p>
            <a:pPr algn="ctr" defTabSz="685800"/>
            <a:endParaRPr lang="zh-CN" altLang="en-US" sz="1600">
              <a:solidFill>
                <a:srgbClr val="000000"/>
              </a:solidFill>
              <a:latin typeface="Arial" panose="020B0604020202020204" pitchFamily="34" charset="0"/>
              <a:ea typeface="微软雅黑" panose="020B0503020204020204" pitchFamily="34" charset="-122"/>
            </a:endParaRPr>
          </a:p>
        </p:txBody>
      </p:sp>
      <p:sp>
        <p:nvSpPr>
          <p:cNvPr id="15" name="直接连接符 14"/>
          <p:cNvSpPr/>
          <p:nvPr/>
        </p:nvSpPr>
        <p:spPr>
          <a:xfrm flipH="1">
            <a:off x="3344299" y="3681693"/>
            <a:ext cx="11428" cy="771971"/>
          </a:xfrm>
          <a:prstGeom prst="line">
            <a:avLst/>
          </a:prstGeom>
          <a:ln w="19050" cap="flat" cmpd="sng">
            <a:solidFill>
              <a:srgbClr val="FF0000"/>
            </a:solidFill>
            <a:prstDash val="solid"/>
            <a:round/>
            <a:headEnd type="none" w="med" len="med"/>
            <a:tailEnd type="oval" w="med" len="med"/>
          </a:ln>
        </p:spPr>
        <p:txBody>
          <a:bodyPr anchor="t"/>
          <a:lstStyle/>
          <a:p>
            <a:endParaRPr lang="zh-CN" altLang="en-US" sz="135">
              <a:solidFill>
                <a:srgbClr val="000000"/>
              </a:solidFill>
              <a:latin typeface="Arial" panose="020B0604020202020204" pitchFamily="34" charset="0"/>
              <a:ea typeface="微软雅黑" panose="020B0503020204020204" pitchFamily="34" charset="-122"/>
            </a:endParaRPr>
          </a:p>
        </p:txBody>
      </p:sp>
      <p:pic>
        <p:nvPicPr>
          <p:cNvPr id="2" name="图片 1"/>
          <p:cNvPicPr>
            <a:picLocks noChangeAspect="1"/>
          </p:cNvPicPr>
          <p:nvPr/>
        </p:nvPicPr>
        <p:blipFill>
          <a:blip r:embed="rId4" cstate="print"/>
          <a:stretch>
            <a:fillRect/>
          </a:stretch>
        </p:blipFill>
        <p:spPr>
          <a:xfrm>
            <a:off x="1954531" y="1371600"/>
            <a:ext cx="10203180" cy="5430520"/>
          </a:xfrm>
          <a:prstGeom prst="rect">
            <a:avLst/>
          </a:prstGeom>
        </p:spPr>
      </p:pic>
      <p:sp>
        <p:nvSpPr>
          <p:cNvPr id="17" name="矩形 16"/>
          <p:cNvSpPr/>
          <p:nvPr/>
        </p:nvSpPr>
        <p:spPr>
          <a:xfrm>
            <a:off x="8507095" y="2439671"/>
            <a:ext cx="483235" cy="205105"/>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18" name="矩形 17"/>
          <p:cNvSpPr/>
          <p:nvPr/>
        </p:nvSpPr>
        <p:spPr>
          <a:xfrm>
            <a:off x="7202805" y="3128011"/>
            <a:ext cx="4777105" cy="1026160"/>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cxnSp>
        <p:nvCxnSpPr>
          <p:cNvPr id="19" name="直接连接符 18"/>
          <p:cNvCxnSpPr>
            <a:stCxn id="17" idx="2"/>
          </p:cNvCxnSpPr>
          <p:nvPr/>
        </p:nvCxnSpPr>
        <p:spPr>
          <a:xfrm>
            <a:off x="8749031" y="2644775"/>
            <a:ext cx="21591" cy="483235"/>
          </a:xfrm>
          <a:prstGeom prst="line">
            <a:avLst/>
          </a:prstGeom>
          <a:solidFill>
            <a:schemeClr val="accent1"/>
          </a:solidFill>
          <a:ln w="28575" cap="flat" cmpd="sng" algn="ctr">
            <a:solidFill>
              <a:srgbClr val="FF0000"/>
            </a:solidFill>
            <a:prstDash val="solid"/>
            <a:round/>
            <a:headEnd type="none" w="med" len="med"/>
            <a:tailEnd type="none" w="med" len="med"/>
          </a:ln>
        </p:spPr>
      </p:cxnSp>
      <p:pic>
        <p:nvPicPr>
          <p:cNvPr id="20" name="图片 19"/>
          <p:cNvPicPr>
            <a:picLocks noChangeAspect="1"/>
          </p:cNvPicPr>
          <p:nvPr/>
        </p:nvPicPr>
        <p:blipFill>
          <a:blip r:embed="rId5" cstate="print"/>
          <a:stretch>
            <a:fillRect/>
          </a:stretch>
        </p:blipFill>
        <p:spPr>
          <a:xfrm>
            <a:off x="2449195" y="2277111"/>
            <a:ext cx="4343400" cy="4418965"/>
          </a:xfrm>
          <a:prstGeom prst="rect">
            <a:avLst/>
          </a:prstGeom>
        </p:spPr>
      </p:pic>
      <p:sp>
        <p:nvSpPr>
          <p:cNvPr id="21" name="矩形 20"/>
          <p:cNvSpPr/>
          <p:nvPr/>
        </p:nvSpPr>
        <p:spPr>
          <a:xfrm>
            <a:off x="2893695" y="4256405"/>
            <a:ext cx="3502660" cy="806451"/>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23" name="矩形 22"/>
          <p:cNvSpPr/>
          <p:nvPr/>
        </p:nvSpPr>
        <p:spPr>
          <a:xfrm>
            <a:off x="8990331" y="2425065"/>
            <a:ext cx="440055" cy="234315"/>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pic>
        <p:nvPicPr>
          <p:cNvPr id="24" name="图片 23"/>
          <p:cNvPicPr>
            <a:picLocks noChangeAspect="1"/>
          </p:cNvPicPr>
          <p:nvPr/>
        </p:nvPicPr>
        <p:blipFill>
          <a:blip r:embed="rId6" cstate="print"/>
          <a:stretch>
            <a:fillRect/>
          </a:stretch>
        </p:blipFill>
        <p:spPr>
          <a:xfrm>
            <a:off x="7117080" y="2364740"/>
            <a:ext cx="5040631" cy="4436745"/>
          </a:xfrm>
          <a:prstGeom prst="rect">
            <a:avLst/>
          </a:prstGeom>
        </p:spPr>
      </p:pic>
      <p:sp>
        <p:nvSpPr>
          <p:cNvPr id="25" name="矩形 24"/>
          <p:cNvSpPr/>
          <p:nvPr/>
        </p:nvSpPr>
        <p:spPr>
          <a:xfrm>
            <a:off x="7245985" y="4036695"/>
            <a:ext cx="3121660" cy="351791"/>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pic>
        <p:nvPicPr>
          <p:cNvPr id="27" name="图片 26"/>
          <p:cNvPicPr>
            <a:picLocks noChangeAspect="1"/>
          </p:cNvPicPr>
          <p:nvPr/>
        </p:nvPicPr>
        <p:blipFill>
          <a:blip r:embed="rId7" cstate="print"/>
          <a:stretch>
            <a:fillRect/>
          </a:stretch>
        </p:blipFill>
        <p:spPr>
          <a:xfrm>
            <a:off x="7117080" y="2345055"/>
            <a:ext cx="5040631" cy="4475480"/>
          </a:xfrm>
          <a:prstGeom prst="rect">
            <a:avLst/>
          </a:prstGeom>
        </p:spPr>
      </p:pic>
      <p:pic>
        <p:nvPicPr>
          <p:cNvPr id="28" name="图片 27"/>
          <p:cNvPicPr>
            <a:picLocks noChangeAspect="1"/>
          </p:cNvPicPr>
          <p:nvPr/>
        </p:nvPicPr>
        <p:blipFill>
          <a:blip r:embed="rId8" cstate="print"/>
          <a:stretch>
            <a:fillRect/>
          </a:stretch>
        </p:blipFill>
        <p:spPr>
          <a:xfrm>
            <a:off x="7051675" y="2364740"/>
            <a:ext cx="5074920" cy="4430395"/>
          </a:xfrm>
          <a:prstGeom prst="rect">
            <a:avLst/>
          </a:prstGeom>
        </p:spPr>
      </p:pic>
      <p:pic>
        <p:nvPicPr>
          <p:cNvPr id="31" name="图片 30"/>
          <p:cNvPicPr>
            <a:picLocks noChangeAspect="1"/>
          </p:cNvPicPr>
          <p:nvPr/>
        </p:nvPicPr>
        <p:blipFill>
          <a:blip r:embed="rId9" cstate="print"/>
          <a:stretch>
            <a:fillRect/>
          </a:stretch>
        </p:blipFill>
        <p:spPr>
          <a:xfrm>
            <a:off x="7117715" y="2364105"/>
            <a:ext cx="5039995" cy="4456431"/>
          </a:xfrm>
          <a:prstGeom prst="rect">
            <a:avLst/>
          </a:prstGeom>
        </p:spPr>
      </p:pic>
      <p:pic>
        <p:nvPicPr>
          <p:cNvPr id="32" name="图片 31"/>
          <p:cNvPicPr>
            <a:picLocks noChangeAspect="1"/>
          </p:cNvPicPr>
          <p:nvPr/>
        </p:nvPicPr>
        <p:blipFill>
          <a:blip r:embed="rId10" cstate="print"/>
          <a:stretch>
            <a:fillRect/>
          </a:stretch>
        </p:blipFill>
        <p:spPr>
          <a:xfrm>
            <a:off x="7117080" y="2381885"/>
            <a:ext cx="5009515" cy="4458335"/>
          </a:xfrm>
          <a:prstGeom prst="rect">
            <a:avLst/>
          </a:prstGeom>
        </p:spPr>
      </p:pic>
      <p:sp>
        <p:nvSpPr>
          <p:cNvPr id="34" name="矩形 33"/>
          <p:cNvSpPr/>
          <p:nvPr/>
        </p:nvSpPr>
        <p:spPr>
          <a:xfrm>
            <a:off x="7172960" y="3274695"/>
            <a:ext cx="4410711" cy="429260"/>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pic>
        <p:nvPicPr>
          <p:cNvPr id="35" name="图片 34"/>
          <p:cNvPicPr>
            <a:picLocks noChangeAspect="1"/>
          </p:cNvPicPr>
          <p:nvPr/>
        </p:nvPicPr>
        <p:blipFill>
          <a:blip r:embed="rId11" cstate="print"/>
          <a:stretch>
            <a:fillRect/>
          </a:stretch>
        </p:blipFill>
        <p:spPr>
          <a:xfrm>
            <a:off x="7052311" y="2364105"/>
            <a:ext cx="5073651" cy="4476115"/>
          </a:xfrm>
          <a:prstGeom prst="rect">
            <a:avLst/>
          </a:prstGeom>
        </p:spPr>
      </p:pic>
      <p:sp>
        <p:nvSpPr>
          <p:cNvPr id="36" name="矩形 35"/>
          <p:cNvSpPr/>
          <p:nvPr/>
        </p:nvSpPr>
        <p:spPr>
          <a:xfrm>
            <a:off x="9471660" y="4711065"/>
            <a:ext cx="498475" cy="292735"/>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pic>
        <p:nvPicPr>
          <p:cNvPr id="37" name="图片 36"/>
          <p:cNvPicPr>
            <a:picLocks noChangeAspect="1"/>
          </p:cNvPicPr>
          <p:nvPr/>
        </p:nvPicPr>
        <p:blipFill>
          <a:blip r:embed="rId12" cstate="print"/>
          <a:stretch>
            <a:fillRect/>
          </a:stretch>
        </p:blipFill>
        <p:spPr>
          <a:xfrm>
            <a:off x="2449195" y="2276475"/>
            <a:ext cx="4342765" cy="4426585"/>
          </a:xfrm>
          <a:prstGeom prst="rect">
            <a:avLst/>
          </a:prstGeom>
        </p:spPr>
      </p:pic>
      <p:sp>
        <p:nvSpPr>
          <p:cNvPr id="38" name="矩形 37"/>
          <p:cNvSpPr/>
          <p:nvPr/>
        </p:nvSpPr>
        <p:spPr>
          <a:xfrm>
            <a:off x="2833371" y="3582671"/>
            <a:ext cx="3531871" cy="1758315"/>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16" name="矩形 15"/>
          <p:cNvSpPr/>
          <p:nvPr/>
        </p:nvSpPr>
        <p:spPr>
          <a:xfrm>
            <a:off x="1954571" y="3716689"/>
            <a:ext cx="10252296" cy="1361951"/>
          </a:xfrm>
          <a:prstGeom prst="rect">
            <a:avLst/>
          </a:prstGeom>
          <a:solidFill>
            <a:srgbClr val="FD8B07">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5976" rIns="95976" anchor="ctr">
            <a:normAutofit/>
          </a:bodyPr>
          <a:lstStyle/>
          <a:p>
            <a:pPr algn="l" fontAlgn="auto">
              <a:lnSpc>
                <a:spcPct val="150000"/>
              </a:lnSpc>
              <a:buClr>
                <a:srgbClr val="0070C0"/>
              </a:buClr>
            </a:pPr>
            <a:r>
              <a:rPr lang="zh-CN" altLang="en-US" sz="2135" b="1" strike="noStrike" noProof="1">
                <a:solidFill>
                  <a:srgbClr val="FFFFFF"/>
                </a:solidFill>
                <a:latin typeface="微软雅黑" panose="020B0503020204020204" pitchFamily="34" charset="-122"/>
                <a:ea typeface="微软雅黑" panose="020B0503020204020204" pitchFamily="34" charset="-122"/>
              </a:rPr>
              <a:t>通过创作模板的嵌套、前期学习沉淀各类学习素材成果的便捷检索利用、文后参考文献自动生成等功能，有效提升创作效率。</a:t>
            </a:r>
            <a:endParaRPr lang="zh-CN" altLang="en-US" sz="2135" b="1" strike="noStrike" noProof="1">
              <a:solidFill>
                <a:srgbClr val="FFFFFF"/>
              </a:solidFill>
              <a:latin typeface="微软雅黑" panose="020B0503020204020204" pitchFamily="34" charset="-122"/>
              <a:ea typeface="微软雅黑" panose="020B0503020204020204" pitchFamily="34" charset="-122"/>
            </a:endParaRPr>
          </a:p>
        </p:txBody>
      </p:sp>
      <p:sp>
        <p:nvSpPr>
          <p:cNvPr id="39" name="矩形 38"/>
          <p:cNvSpPr/>
          <p:nvPr/>
        </p:nvSpPr>
        <p:spPr>
          <a:xfrm>
            <a:off x="4563" y="1147092"/>
            <a:ext cx="1846987" cy="956827"/>
          </a:xfrm>
          <a:prstGeom prst="rect">
            <a:avLst/>
          </a:prstGeom>
          <a:solidFill>
            <a:srgbClr val="6ABF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黑体" panose="02010609060101010101" charset="-122"/>
                <a:ea typeface="黑体" panose="02010609060101010101" charset="-122"/>
              </a:rPr>
              <a:t>全新的阅读体验</a:t>
            </a:r>
            <a:endParaRPr lang="zh-CN" altLang="en-US" sz="2400" b="1">
              <a:latin typeface="黑体" panose="02010609060101010101" charset="-122"/>
              <a:ea typeface="黑体" panose="02010609060101010101" charset="-122"/>
            </a:endParaRPr>
          </a:p>
        </p:txBody>
      </p:sp>
      <p:sp>
        <p:nvSpPr>
          <p:cNvPr id="40" name="矩形 39"/>
          <p:cNvSpPr/>
          <p:nvPr/>
        </p:nvSpPr>
        <p:spPr>
          <a:xfrm>
            <a:off x="4563" y="2198523"/>
            <a:ext cx="1846987" cy="956827"/>
          </a:xfrm>
          <a:prstGeom prst="rect">
            <a:avLst/>
          </a:prstGeom>
          <a:solidFill>
            <a:srgbClr val="E8CC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黑体" panose="02010609060101010101" charset="-122"/>
                <a:ea typeface="黑体" panose="02010609060101010101" charset="-122"/>
              </a:rPr>
              <a:t>全新的学习过程</a:t>
            </a:r>
            <a:endParaRPr lang="zh-CN" altLang="en-US" sz="2400" b="1">
              <a:latin typeface="黑体" panose="02010609060101010101" charset="-122"/>
              <a:ea typeface="黑体" panose="02010609060101010101" charset="-122"/>
            </a:endParaRPr>
          </a:p>
        </p:txBody>
      </p:sp>
      <p:sp>
        <p:nvSpPr>
          <p:cNvPr id="29" name="矩形 28"/>
          <p:cNvSpPr/>
          <p:nvPr/>
        </p:nvSpPr>
        <p:spPr>
          <a:xfrm>
            <a:off x="4563" y="3250587"/>
            <a:ext cx="1846987" cy="956827"/>
          </a:xfrm>
          <a:prstGeom prst="rect">
            <a:avLst/>
          </a:prstGeom>
          <a:solidFill>
            <a:srgbClr val="C79D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黑体" panose="02010609060101010101" charset="-122"/>
                <a:ea typeface="黑体" panose="02010609060101010101" charset="-122"/>
              </a:rPr>
              <a:t>围绕学术的社交</a:t>
            </a:r>
            <a:endParaRPr lang="zh-CN" altLang="en-US" sz="2400" b="1">
              <a:latin typeface="黑体" panose="02010609060101010101" charset="-122"/>
              <a:ea typeface="黑体" panose="02010609060101010101" charset="-122"/>
            </a:endParaRPr>
          </a:p>
        </p:txBody>
      </p:sp>
      <p:sp>
        <p:nvSpPr>
          <p:cNvPr id="30" name="矩形 29"/>
          <p:cNvSpPr/>
          <p:nvPr/>
        </p:nvSpPr>
        <p:spPr>
          <a:xfrm>
            <a:off x="4563" y="4348367"/>
            <a:ext cx="1846987" cy="956827"/>
          </a:xfrm>
          <a:prstGeom prst="rect">
            <a:avLst/>
          </a:prstGeom>
          <a:solidFill>
            <a:srgbClr val="75D9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黑体" panose="02010609060101010101" charset="-122"/>
                <a:ea typeface="黑体" panose="02010609060101010101" charset="-122"/>
              </a:rPr>
              <a:t>快速高效的写作</a:t>
            </a:r>
            <a:endParaRPr lang="zh-CN" altLang="en-US" sz="2400" b="1">
              <a:latin typeface="黑体" panose="02010609060101010101" charset="-122"/>
              <a:ea typeface="黑体" panose="02010609060101010101" charset="-122"/>
            </a:endParaRPr>
          </a:p>
        </p:txBody>
      </p:sp>
      <p:sp>
        <p:nvSpPr>
          <p:cNvPr id="68609" name="文本框 3"/>
          <p:cNvSpPr txBox="1"/>
          <p:nvPr/>
        </p:nvSpPr>
        <p:spPr>
          <a:xfrm>
            <a:off x="210700" y="243811"/>
            <a:ext cx="4741595" cy="583565"/>
          </a:xfrm>
          <a:prstGeom prst="rect">
            <a:avLst/>
          </a:prstGeom>
          <a:noFill/>
          <a:ln w="9525">
            <a:noFill/>
          </a:ln>
        </p:spPr>
        <p:txBody>
          <a:bodyPr wrap="square" anchor="t">
            <a:spAutoFit/>
          </a:bodyPr>
          <a:lstStyle/>
          <a:p>
            <a:r>
              <a:rPr lang="zh-CN" altLang="en-US" sz="3200" b="1" dirty="0">
                <a:solidFill>
                  <a:schemeClr val="tx1"/>
                </a:solidFill>
                <a:latin typeface="微软雅黑" panose="020B0503020204020204" pitchFamily="34" charset="-122"/>
                <a:ea typeface="微软雅黑" panose="020B0503020204020204" pitchFamily="34" charset="-122"/>
              </a:rPr>
              <a:t>研学平台功能展示</a:t>
            </a:r>
            <a:endParaRPr lang="zh-CN" altLang="en-US" sz="3200" b="1" dirty="0">
              <a:solidFill>
                <a:schemeClr val="tx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5090284" y="325927"/>
            <a:ext cx="6977380" cy="420370"/>
          </a:xfrm>
          <a:prstGeom prst="rect">
            <a:avLst/>
          </a:prstGeom>
          <a:noFill/>
        </p:spPr>
        <p:txBody>
          <a:bodyPr wrap="none" rtlCol="0" anchor="t">
            <a:spAutoFit/>
          </a:bodyPr>
          <a:lstStyle/>
          <a:p>
            <a:pPr algn="l"/>
            <a:r>
              <a:rPr lang="zh-CN" altLang="en-US" sz="2135" b="1" dirty="0" smtClean="0">
                <a:solidFill>
                  <a:schemeClr val="tx1"/>
                </a:solidFill>
                <a:latin typeface="微软雅黑" panose="020B0503020204020204" pitchFamily="34" charset="-122"/>
                <a:ea typeface="微软雅黑" panose="020B0503020204020204" pitchFamily="34" charset="-122"/>
                <a:sym typeface="+mn-ea"/>
              </a:rPr>
              <a:t>前期学习成果在创作环节的便捷利用，提升创作投稿效能</a:t>
            </a:r>
            <a:endParaRPr lang="zh-CN" altLang="en-US" sz="2135" b="1" dirty="0" smtClean="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12" presetClass="entr" presetSubtype="8"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p:tgtEl>
                                          <p:spTgt spid="6"/>
                                        </p:tgtEl>
                                        <p:attrNameLst>
                                          <p:attrName>ppt_x</p:attrName>
                                        </p:attrNameLst>
                                      </p:cBhvr>
                                      <p:tavLst>
                                        <p:tav tm="0">
                                          <p:val>
                                            <p:strVal val="#ppt_x-#ppt_w*1.125000"/>
                                          </p:val>
                                        </p:tav>
                                        <p:tav tm="100000">
                                          <p:val>
                                            <p:strVal val="#ppt_x"/>
                                          </p:val>
                                        </p:tav>
                                      </p:tavLst>
                                    </p:anim>
                                    <p:animEffect transition="in" filter="wipe(right)">
                                      <p:cBhvr>
                                        <p:cTn id="19" dur="500"/>
                                        <p:tgtEl>
                                          <p:spTgt spid="6"/>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p:tgtEl>
                                          <p:spTgt spid="7"/>
                                        </p:tgtEl>
                                        <p:attrNameLst>
                                          <p:attrName>ppt_x</p:attrName>
                                        </p:attrNameLst>
                                      </p:cBhvr>
                                      <p:tavLst>
                                        <p:tav tm="0">
                                          <p:val>
                                            <p:strVal val="#ppt_x-#ppt_w*1.125000"/>
                                          </p:val>
                                        </p:tav>
                                        <p:tav tm="100000">
                                          <p:val>
                                            <p:strVal val="#ppt_x"/>
                                          </p:val>
                                        </p:tav>
                                      </p:tavLst>
                                    </p:anim>
                                    <p:animEffect transition="in" filter="wipe(right)">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grpId="1" nodeType="clickEffect">
                                  <p:stCondLst>
                                    <p:cond delay="0"/>
                                  </p:stCondLst>
                                  <p:childTnLst>
                                    <p:set>
                                      <p:cBhvr>
                                        <p:cTn id="27" dur="1" fill="hold">
                                          <p:stCondLst>
                                            <p:cond delay="0"/>
                                          </p:stCondLst>
                                        </p:cTn>
                                        <p:tgtEl>
                                          <p:spTgt spid="5"/>
                                        </p:tgtEl>
                                        <p:attrNameLst>
                                          <p:attrName>style.visibility</p:attrName>
                                        </p:attrNameLst>
                                      </p:cBhvr>
                                      <p:to>
                                        <p:strVal val="hidden"/>
                                      </p:to>
                                    </p:set>
                                  </p:childTnLst>
                                </p:cTn>
                              </p:par>
                              <p:par>
                                <p:cTn id="28" presetID="1" presetClass="exit" presetSubtype="0" fill="hold" grpId="1" nodeType="withEffect">
                                  <p:stCondLst>
                                    <p:cond delay="0"/>
                                  </p:stCondLst>
                                  <p:childTnLst>
                                    <p:set>
                                      <p:cBhvr>
                                        <p:cTn id="29" dur="1" fill="hold">
                                          <p:stCondLst>
                                            <p:cond delay="0"/>
                                          </p:stCondLst>
                                        </p:cTn>
                                        <p:tgtEl>
                                          <p:spTgt spid="6"/>
                                        </p:tgtEl>
                                        <p:attrNameLst>
                                          <p:attrName>style.visibility</p:attrName>
                                        </p:attrNameLst>
                                      </p:cBhvr>
                                      <p:to>
                                        <p:strVal val="hidden"/>
                                      </p:to>
                                    </p:set>
                                  </p:childTnLst>
                                </p:cTn>
                              </p:par>
                              <p:par>
                                <p:cTn id="30" presetID="1" presetClass="exit" presetSubtype="0" fill="hold" grpId="1" nodeType="withEffect">
                                  <p:stCondLst>
                                    <p:cond delay="0"/>
                                  </p:stCondLst>
                                  <p:childTnLst>
                                    <p:set>
                                      <p:cBhvr>
                                        <p:cTn id="31" dur="1" fill="hold">
                                          <p:stCondLst>
                                            <p:cond delay="0"/>
                                          </p:stCondLst>
                                        </p:cTn>
                                        <p:tgtEl>
                                          <p:spTgt spid="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anim calcmode="lin" valueType="num">
                                      <p:cBhvr>
                                        <p:cTn id="37" dur="500" fill="hold"/>
                                        <p:tgtEl>
                                          <p:spTgt spid="8"/>
                                        </p:tgtEl>
                                        <p:attrNameLst>
                                          <p:attrName>ppt_x</p:attrName>
                                        </p:attrNameLst>
                                      </p:cBhvr>
                                      <p:tavLst>
                                        <p:tav tm="0">
                                          <p:val>
                                            <p:strVal val="#ppt_x"/>
                                          </p:val>
                                        </p:tav>
                                        <p:tav tm="100000">
                                          <p:val>
                                            <p:strVal val="#ppt_x"/>
                                          </p:val>
                                        </p:tav>
                                      </p:tavLst>
                                    </p:anim>
                                    <p:anim calcmode="lin" valueType="num">
                                      <p:cBhvr>
                                        <p:cTn id="38" dur="500" fill="hold"/>
                                        <p:tgtEl>
                                          <p:spTgt spid="8"/>
                                        </p:tgtEl>
                                        <p:attrNameLst>
                                          <p:attrName>ppt_y</p:attrName>
                                        </p:attrNameLst>
                                      </p:cBhvr>
                                      <p:tavLst>
                                        <p:tav tm="0">
                                          <p:val>
                                            <p:strVal val="#ppt_y+.1"/>
                                          </p:val>
                                        </p:tav>
                                        <p:tav tm="100000">
                                          <p:val>
                                            <p:strVal val="#ppt_y"/>
                                          </p:val>
                                        </p:tav>
                                      </p:tavLst>
                                    </p:anim>
                                  </p:childTnLst>
                                </p:cTn>
                              </p:par>
                              <p:par>
                                <p:cTn id="39" presetID="12" presetClass="entr" presetSubtype="8"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p:tgtEl>
                                          <p:spTgt spid="9"/>
                                        </p:tgtEl>
                                        <p:attrNameLst>
                                          <p:attrName>ppt_x</p:attrName>
                                        </p:attrNameLst>
                                      </p:cBhvr>
                                      <p:tavLst>
                                        <p:tav tm="0">
                                          <p:val>
                                            <p:strVal val="#ppt_x-#ppt_w*1.125000"/>
                                          </p:val>
                                        </p:tav>
                                        <p:tav tm="100000">
                                          <p:val>
                                            <p:strVal val="#ppt_x"/>
                                          </p:val>
                                        </p:tav>
                                      </p:tavLst>
                                    </p:anim>
                                    <p:animEffect transition="in" filter="wipe(right)">
                                      <p:cBhvr>
                                        <p:cTn id="42" dur="500"/>
                                        <p:tgtEl>
                                          <p:spTgt spid="9"/>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p:tgtEl>
                                          <p:spTgt spid="10"/>
                                        </p:tgtEl>
                                        <p:attrNameLst>
                                          <p:attrName>ppt_x</p:attrName>
                                        </p:attrNameLst>
                                      </p:cBhvr>
                                      <p:tavLst>
                                        <p:tav tm="0">
                                          <p:val>
                                            <p:strVal val="#ppt_x-#ppt_w*1.125000"/>
                                          </p:val>
                                        </p:tav>
                                        <p:tav tm="100000">
                                          <p:val>
                                            <p:strVal val="#ppt_x"/>
                                          </p:val>
                                        </p:tav>
                                      </p:tavLst>
                                    </p:anim>
                                    <p:animEffect transition="in" filter="wipe(right)">
                                      <p:cBhvr>
                                        <p:cTn id="46" dur="5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8"/>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9"/>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10"/>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8" presetClass="entr" presetSubtype="16" fill="hold"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diamond(in)">
                                      <p:cBhvr>
                                        <p:cTn id="59" dur="10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500" fill="hold"/>
                                        <p:tgtEl>
                                          <p:spTgt spid="13"/>
                                        </p:tgtEl>
                                        <p:attrNameLst>
                                          <p:attrName>ppt_x</p:attrName>
                                        </p:attrNameLst>
                                      </p:cBhvr>
                                      <p:tavLst>
                                        <p:tav tm="0">
                                          <p:val>
                                            <p:strVal val="#ppt_x"/>
                                          </p:val>
                                        </p:tav>
                                        <p:tav tm="100000">
                                          <p:val>
                                            <p:strVal val="#ppt_x"/>
                                          </p:val>
                                        </p:tav>
                                      </p:tavLst>
                                    </p:anim>
                                    <p:anim calcmode="lin" valueType="num">
                                      <p:cBhvr additive="base">
                                        <p:cTn id="65" dur="500" fill="hold"/>
                                        <p:tgtEl>
                                          <p:spTgt spid="13"/>
                                        </p:tgtEl>
                                        <p:attrNameLst>
                                          <p:attrName>ppt_y</p:attrName>
                                        </p:attrNameLst>
                                      </p:cBhvr>
                                      <p:tavLst>
                                        <p:tav tm="0">
                                          <p:val>
                                            <p:strVal val="1+#ppt_h/2"/>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fade">
                                      <p:cBhvr>
                                        <p:cTn id="68" dur="500"/>
                                        <p:tgtEl>
                                          <p:spTgt spid="14"/>
                                        </p:tgtEl>
                                      </p:cBhvr>
                                    </p:animEffect>
                                    <p:anim calcmode="lin" valueType="num">
                                      <p:cBhvr>
                                        <p:cTn id="69" dur="500" fill="hold"/>
                                        <p:tgtEl>
                                          <p:spTgt spid="14"/>
                                        </p:tgtEl>
                                        <p:attrNameLst>
                                          <p:attrName>ppt_x</p:attrName>
                                        </p:attrNameLst>
                                      </p:cBhvr>
                                      <p:tavLst>
                                        <p:tav tm="0">
                                          <p:val>
                                            <p:strVal val="#ppt_x"/>
                                          </p:val>
                                        </p:tav>
                                        <p:tav tm="100000">
                                          <p:val>
                                            <p:strVal val="#ppt_x"/>
                                          </p:val>
                                        </p:tav>
                                      </p:tavLst>
                                    </p:anim>
                                    <p:anim calcmode="lin" valueType="num">
                                      <p:cBhvr>
                                        <p:cTn id="70" dur="500" fill="hold"/>
                                        <p:tgtEl>
                                          <p:spTgt spid="14"/>
                                        </p:tgtEl>
                                        <p:attrNameLst>
                                          <p:attrName>ppt_y</p:attrName>
                                        </p:attrNameLst>
                                      </p:cBhvr>
                                      <p:tavLst>
                                        <p:tav tm="0">
                                          <p:val>
                                            <p:strVal val="#ppt_y+.1"/>
                                          </p:val>
                                        </p:tav>
                                        <p:tav tm="100000">
                                          <p:val>
                                            <p:strVal val="#ppt_y"/>
                                          </p:val>
                                        </p:tav>
                                      </p:tavLst>
                                    </p:anim>
                                  </p:childTnLst>
                                </p:cTn>
                              </p:par>
                              <p:par>
                                <p:cTn id="71" presetID="12" presetClass="entr" presetSubtype="8" fill="hold" grpId="0" nodeType="with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500"/>
                                        <p:tgtEl>
                                          <p:spTgt spid="15"/>
                                        </p:tgtEl>
                                        <p:attrNameLst>
                                          <p:attrName>ppt_x</p:attrName>
                                        </p:attrNameLst>
                                      </p:cBhvr>
                                      <p:tavLst>
                                        <p:tav tm="0">
                                          <p:val>
                                            <p:strVal val="#ppt_x-#ppt_w*1.125000"/>
                                          </p:val>
                                        </p:tav>
                                        <p:tav tm="100000">
                                          <p:val>
                                            <p:strVal val="#ppt_x"/>
                                          </p:val>
                                        </p:tav>
                                      </p:tavLst>
                                    </p:anim>
                                    <p:animEffect transition="in" filter="wipe(right)">
                                      <p:cBhvr>
                                        <p:cTn id="74" dur="500"/>
                                        <p:tgtEl>
                                          <p:spTgt spid="15"/>
                                        </p:tgtEl>
                                      </p:cBhvr>
                                    </p:animEffect>
                                  </p:childTnLst>
                                </p:cTn>
                              </p:par>
                              <p:par>
                                <p:cTn id="75" presetID="12" presetClass="entr" presetSubtype="8" fill="hold" grpId="0" nodeType="with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p:cTn id="77" dur="500"/>
                                        <p:tgtEl>
                                          <p:spTgt spid="12"/>
                                        </p:tgtEl>
                                        <p:attrNameLst>
                                          <p:attrName>ppt_x</p:attrName>
                                        </p:attrNameLst>
                                      </p:cBhvr>
                                      <p:tavLst>
                                        <p:tav tm="0">
                                          <p:val>
                                            <p:strVal val="#ppt_x-#ppt_w*1.125000"/>
                                          </p:val>
                                        </p:tav>
                                        <p:tav tm="100000">
                                          <p:val>
                                            <p:strVal val="#ppt_x"/>
                                          </p:val>
                                        </p:tav>
                                      </p:tavLst>
                                    </p:anim>
                                    <p:animEffect transition="in" filter="wipe(right)">
                                      <p:cBhvr>
                                        <p:cTn id="78" dur="500"/>
                                        <p:tgtEl>
                                          <p:spTgt spid="12"/>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nodeType="clickEffect">
                                  <p:stCondLst>
                                    <p:cond delay="0"/>
                                  </p:stCondLst>
                                  <p:childTnLst>
                                    <p:set>
                                      <p:cBhvr>
                                        <p:cTn id="82" dur="1" fill="hold">
                                          <p:stCondLst>
                                            <p:cond delay="0"/>
                                          </p:stCondLst>
                                        </p:cTn>
                                        <p:tgtEl>
                                          <p:spTgt spid="2"/>
                                        </p:tgtEl>
                                        <p:attrNameLst>
                                          <p:attrName>style.visibility</p:attrName>
                                        </p:attrNameLst>
                                      </p:cBhvr>
                                      <p:to>
                                        <p:strVal val="visible"/>
                                      </p:to>
                                    </p:set>
                                    <p:animEffect transition="in" filter="wipe(down)">
                                      <p:cBhvr>
                                        <p:cTn id="83" dur="500"/>
                                        <p:tgtEl>
                                          <p:spTgt spid="2"/>
                                        </p:tgtEl>
                                      </p:cBhvr>
                                    </p:animEffect>
                                  </p:childTnLst>
                                </p:cTn>
                              </p:par>
                            </p:childTnLst>
                          </p:cTn>
                        </p:par>
                      </p:childTnLst>
                    </p:cTn>
                  </p:par>
                  <p:par>
                    <p:cTn id="84" fill="hold">
                      <p:stCondLst>
                        <p:cond delay="indefinite"/>
                      </p:stCondLst>
                      <p:childTnLst>
                        <p:par>
                          <p:cTn id="85" fill="hold">
                            <p:stCondLst>
                              <p:cond delay="0"/>
                            </p:stCondLst>
                            <p:childTnLst>
                              <p:par>
                                <p:cTn id="86" presetID="23" presetClass="entr" presetSubtype="16" fill="hold" grpId="0" nodeType="clickEffect">
                                  <p:stCondLst>
                                    <p:cond delay="0"/>
                                  </p:stCondLst>
                                  <p:childTnLst>
                                    <p:set>
                                      <p:cBhvr>
                                        <p:cTn id="87" dur="1" fill="hold">
                                          <p:stCondLst>
                                            <p:cond delay="0"/>
                                          </p:stCondLst>
                                        </p:cTn>
                                        <p:tgtEl>
                                          <p:spTgt spid="17"/>
                                        </p:tgtEl>
                                        <p:attrNameLst>
                                          <p:attrName>style.visibility</p:attrName>
                                        </p:attrNameLst>
                                      </p:cBhvr>
                                      <p:to>
                                        <p:strVal val="visible"/>
                                      </p:to>
                                    </p:set>
                                    <p:anim calcmode="lin" valueType="num">
                                      <p:cBhvr>
                                        <p:cTn id="88" dur="500" fill="hold"/>
                                        <p:tgtEl>
                                          <p:spTgt spid="17"/>
                                        </p:tgtEl>
                                        <p:attrNameLst>
                                          <p:attrName>ppt_w</p:attrName>
                                        </p:attrNameLst>
                                      </p:cBhvr>
                                      <p:tavLst>
                                        <p:tav tm="0">
                                          <p:val>
                                            <p:fltVal val="0"/>
                                          </p:val>
                                        </p:tav>
                                        <p:tav tm="100000">
                                          <p:val>
                                            <p:strVal val="#ppt_w"/>
                                          </p:val>
                                        </p:tav>
                                      </p:tavLst>
                                    </p:anim>
                                    <p:anim calcmode="lin" valueType="num">
                                      <p:cBhvr>
                                        <p:cTn id="89" dur="500" fill="hold"/>
                                        <p:tgtEl>
                                          <p:spTgt spid="17"/>
                                        </p:tgtEl>
                                        <p:attrNameLst>
                                          <p:attrName>ppt_h</p:attrName>
                                        </p:attrNameLst>
                                      </p:cBhvr>
                                      <p:tavLst>
                                        <p:tav tm="0">
                                          <p:val>
                                            <p:fltVal val="0"/>
                                          </p:val>
                                        </p:tav>
                                        <p:tav tm="100000">
                                          <p:val>
                                            <p:strVal val="#ppt_h"/>
                                          </p:val>
                                        </p:tav>
                                      </p:tavLst>
                                    </p:anim>
                                  </p:childTnLst>
                                </p:cTn>
                              </p:par>
                              <p:par>
                                <p:cTn id="90" presetID="23" presetClass="entr" presetSubtype="16" fill="hold" nodeType="with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p:cTn id="92" dur="500" fill="hold"/>
                                        <p:tgtEl>
                                          <p:spTgt spid="19"/>
                                        </p:tgtEl>
                                        <p:attrNameLst>
                                          <p:attrName>ppt_w</p:attrName>
                                        </p:attrNameLst>
                                      </p:cBhvr>
                                      <p:tavLst>
                                        <p:tav tm="0">
                                          <p:val>
                                            <p:fltVal val="0"/>
                                          </p:val>
                                        </p:tav>
                                        <p:tav tm="100000">
                                          <p:val>
                                            <p:strVal val="#ppt_w"/>
                                          </p:val>
                                        </p:tav>
                                      </p:tavLst>
                                    </p:anim>
                                    <p:anim calcmode="lin" valueType="num">
                                      <p:cBhvr>
                                        <p:cTn id="93" dur="500" fill="hold"/>
                                        <p:tgtEl>
                                          <p:spTgt spid="19"/>
                                        </p:tgtEl>
                                        <p:attrNameLst>
                                          <p:attrName>ppt_h</p:attrName>
                                        </p:attrNameLst>
                                      </p:cBhvr>
                                      <p:tavLst>
                                        <p:tav tm="0">
                                          <p:val>
                                            <p:fltVal val="0"/>
                                          </p:val>
                                        </p:tav>
                                        <p:tav tm="100000">
                                          <p:val>
                                            <p:strVal val="#ppt_h"/>
                                          </p:val>
                                        </p:tav>
                                      </p:tavLst>
                                    </p:anim>
                                  </p:childTnLst>
                                </p:cTn>
                              </p:par>
                              <p:par>
                                <p:cTn id="94" presetID="23" presetClass="entr" presetSubtype="16" fill="hold" grpId="0" nodeType="withEffect">
                                  <p:stCondLst>
                                    <p:cond delay="0"/>
                                  </p:stCondLst>
                                  <p:childTnLst>
                                    <p:set>
                                      <p:cBhvr>
                                        <p:cTn id="95" dur="1" fill="hold">
                                          <p:stCondLst>
                                            <p:cond delay="0"/>
                                          </p:stCondLst>
                                        </p:cTn>
                                        <p:tgtEl>
                                          <p:spTgt spid="18"/>
                                        </p:tgtEl>
                                        <p:attrNameLst>
                                          <p:attrName>style.visibility</p:attrName>
                                        </p:attrNameLst>
                                      </p:cBhvr>
                                      <p:to>
                                        <p:strVal val="visible"/>
                                      </p:to>
                                    </p:set>
                                    <p:anim calcmode="lin" valueType="num">
                                      <p:cBhvr>
                                        <p:cTn id="96" dur="500" fill="hold"/>
                                        <p:tgtEl>
                                          <p:spTgt spid="18"/>
                                        </p:tgtEl>
                                        <p:attrNameLst>
                                          <p:attrName>ppt_w</p:attrName>
                                        </p:attrNameLst>
                                      </p:cBhvr>
                                      <p:tavLst>
                                        <p:tav tm="0">
                                          <p:val>
                                            <p:fltVal val="0"/>
                                          </p:val>
                                        </p:tav>
                                        <p:tav tm="100000">
                                          <p:val>
                                            <p:strVal val="#ppt_w"/>
                                          </p:val>
                                        </p:tav>
                                      </p:tavLst>
                                    </p:anim>
                                    <p:anim calcmode="lin" valueType="num">
                                      <p:cBhvr>
                                        <p:cTn id="97"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98" fill="hold">
                      <p:stCondLst>
                        <p:cond delay="indefinite"/>
                      </p:stCondLst>
                      <p:childTnLst>
                        <p:par>
                          <p:cTn id="99" fill="hold">
                            <p:stCondLst>
                              <p:cond delay="0"/>
                            </p:stCondLst>
                            <p:childTnLst>
                              <p:par>
                                <p:cTn id="100" presetID="8" presetClass="entr" presetSubtype="16" fill="hold" nodeType="click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diamond(in)">
                                      <p:cBhvr>
                                        <p:cTn id="102" dur="2000"/>
                                        <p:tgtEl>
                                          <p:spTgt spid="20"/>
                                        </p:tgtEl>
                                      </p:cBhvr>
                                    </p:animEffect>
                                  </p:childTnLst>
                                </p:cTn>
                              </p:par>
                            </p:childTnLst>
                          </p:cTn>
                        </p:par>
                        <p:par>
                          <p:cTn id="103" fill="hold">
                            <p:stCondLst>
                              <p:cond delay="2000"/>
                            </p:stCondLst>
                            <p:childTnLst>
                              <p:par>
                                <p:cTn id="104" presetID="17" presetClass="entr" presetSubtype="10" fill="hold" grpId="0" nodeType="afterEffect">
                                  <p:stCondLst>
                                    <p:cond delay="0"/>
                                  </p:stCondLst>
                                  <p:childTnLst>
                                    <p:set>
                                      <p:cBhvr>
                                        <p:cTn id="105" dur="1" fill="hold">
                                          <p:stCondLst>
                                            <p:cond delay="0"/>
                                          </p:stCondLst>
                                        </p:cTn>
                                        <p:tgtEl>
                                          <p:spTgt spid="21"/>
                                        </p:tgtEl>
                                        <p:attrNameLst>
                                          <p:attrName>style.visibility</p:attrName>
                                        </p:attrNameLst>
                                      </p:cBhvr>
                                      <p:to>
                                        <p:strVal val="visible"/>
                                      </p:to>
                                    </p:set>
                                    <p:anim calcmode="lin" valueType="num">
                                      <p:cBhvr>
                                        <p:cTn id="106" dur="500" fill="hold"/>
                                        <p:tgtEl>
                                          <p:spTgt spid="21"/>
                                        </p:tgtEl>
                                        <p:attrNameLst>
                                          <p:attrName>ppt_w</p:attrName>
                                        </p:attrNameLst>
                                      </p:cBhvr>
                                      <p:tavLst>
                                        <p:tav tm="0">
                                          <p:val>
                                            <p:fltVal val="0"/>
                                          </p:val>
                                        </p:tav>
                                        <p:tav tm="100000">
                                          <p:val>
                                            <p:strVal val="#ppt_w"/>
                                          </p:val>
                                        </p:tav>
                                      </p:tavLst>
                                    </p:anim>
                                    <p:anim calcmode="lin" valueType="num">
                                      <p:cBhvr>
                                        <p:cTn id="107"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108" fill="hold">
                      <p:stCondLst>
                        <p:cond delay="indefinite"/>
                      </p:stCondLst>
                      <p:childTnLst>
                        <p:par>
                          <p:cTn id="109" fill="hold">
                            <p:stCondLst>
                              <p:cond delay="0"/>
                            </p:stCondLst>
                            <p:childTnLst>
                              <p:par>
                                <p:cTn id="110" presetID="1" presetClass="exit" presetSubtype="0" fill="hold" grpId="1" nodeType="clickEffect">
                                  <p:stCondLst>
                                    <p:cond delay="0"/>
                                  </p:stCondLst>
                                  <p:childTnLst>
                                    <p:set>
                                      <p:cBhvr>
                                        <p:cTn id="111" dur="1" fill="hold">
                                          <p:stCondLst>
                                            <p:cond delay="0"/>
                                          </p:stCondLst>
                                        </p:cTn>
                                        <p:tgtEl>
                                          <p:spTgt spid="21"/>
                                        </p:tgtEl>
                                        <p:attrNameLst>
                                          <p:attrName>style.visibility</p:attrName>
                                        </p:attrNameLst>
                                      </p:cBhvr>
                                      <p:to>
                                        <p:strVal val="hidden"/>
                                      </p:to>
                                    </p:set>
                                  </p:childTnLst>
                                </p:cTn>
                              </p:par>
                              <p:par>
                                <p:cTn id="112" presetID="1" presetClass="exit" presetSubtype="0" fill="hold" grpId="1" nodeType="withEffect">
                                  <p:stCondLst>
                                    <p:cond delay="0"/>
                                  </p:stCondLst>
                                  <p:childTnLst>
                                    <p:set>
                                      <p:cBhvr>
                                        <p:cTn id="113" dur="1" fill="hold">
                                          <p:stCondLst>
                                            <p:cond delay="0"/>
                                          </p:stCondLst>
                                        </p:cTn>
                                        <p:tgtEl>
                                          <p:spTgt spid="18"/>
                                        </p:tgtEl>
                                        <p:attrNameLst>
                                          <p:attrName>style.visibility</p:attrName>
                                        </p:attrNameLst>
                                      </p:cBhvr>
                                      <p:to>
                                        <p:strVal val="hidden"/>
                                      </p:to>
                                    </p:set>
                                  </p:childTnLst>
                                </p:cTn>
                              </p:par>
                              <p:par>
                                <p:cTn id="114" presetID="1" presetClass="exit" presetSubtype="0" fill="hold" nodeType="withEffect">
                                  <p:stCondLst>
                                    <p:cond delay="0"/>
                                  </p:stCondLst>
                                  <p:childTnLst>
                                    <p:set>
                                      <p:cBhvr>
                                        <p:cTn id="115" dur="1" fill="hold">
                                          <p:stCondLst>
                                            <p:cond delay="0"/>
                                          </p:stCondLst>
                                        </p:cTn>
                                        <p:tgtEl>
                                          <p:spTgt spid="19"/>
                                        </p:tgtEl>
                                        <p:attrNameLst>
                                          <p:attrName>style.visibility</p:attrName>
                                        </p:attrNameLst>
                                      </p:cBhvr>
                                      <p:to>
                                        <p:strVal val="hidden"/>
                                      </p:to>
                                    </p:set>
                                  </p:childTnLst>
                                </p:cTn>
                              </p:par>
                              <p:par>
                                <p:cTn id="116" presetID="1" presetClass="exit" presetSubtype="0" fill="hold" grpId="1" nodeType="withEffect">
                                  <p:stCondLst>
                                    <p:cond delay="0"/>
                                  </p:stCondLst>
                                  <p:childTnLst>
                                    <p:set>
                                      <p:cBhvr>
                                        <p:cTn id="117" dur="1" fill="hold">
                                          <p:stCondLst>
                                            <p:cond delay="0"/>
                                          </p:stCondLst>
                                        </p:cTn>
                                        <p:tgtEl>
                                          <p:spTgt spid="17"/>
                                        </p:tgtEl>
                                        <p:attrNameLst>
                                          <p:attrName>style.visibility</p:attrName>
                                        </p:attrNameLst>
                                      </p:cBhvr>
                                      <p:to>
                                        <p:strVal val="hidden"/>
                                      </p:to>
                                    </p:set>
                                  </p:childTnLst>
                                </p:cTn>
                              </p:par>
                            </p:childTnLst>
                          </p:cTn>
                        </p:par>
                        <p:par>
                          <p:cTn id="118" fill="hold">
                            <p:stCondLst>
                              <p:cond delay="0"/>
                            </p:stCondLst>
                            <p:childTnLst>
                              <p:par>
                                <p:cTn id="119" presetID="17" presetClass="entr" presetSubtype="10" fill="hold" grpId="0" nodeType="afterEffect">
                                  <p:stCondLst>
                                    <p:cond delay="0"/>
                                  </p:stCondLst>
                                  <p:childTnLst>
                                    <p:set>
                                      <p:cBhvr>
                                        <p:cTn id="120" dur="1" fill="hold">
                                          <p:stCondLst>
                                            <p:cond delay="0"/>
                                          </p:stCondLst>
                                        </p:cTn>
                                        <p:tgtEl>
                                          <p:spTgt spid="23"/>
                                        </p:tgtEl>
                                        <p:attrNameLst>
                                          <p:attrName>style.visibility</p:attrName>
                                        </p:attrNameLst>
                                      </p:cBhvr>
                                      <p:to>
                                        <p:strVal val="visible"/>
                                      </p:to>
                                    </p:set>
                                    <p:anim calcmode="lin" valueType="num">
                                      <p:cBhvr>
                                        <p:cTn id="121" dur="500" fill="hold"/>
                                        <p:tgtEl>
                                          <p:spTgt spid="23"/>
                                        </p:tgtEl>
                                        <p:attrNameLst>
                                          <p:attrName>ppt_w</p:attrName>
                                        </p:attrNameLst>
                                      </p:cBhvr>
                                      <p:tavLst>
                                        <p:tav tm="0">
                                          <p:val>
                                            <p:fltVal val="0"/>
                                          </p:val>
                                        </p:tav>
                                        <p:tav tm="100000">
                                          <p:val>
                                            <p:strVal val="#ppt_w"/>
                                          </p:val>
                                        </p:tav>
                                      </p:tavLst>
                                    </p:anim>
                                    <p:anim calcmode="lin" valueType="num">
                                      <p:cBhvr>
                                        <p:cTn id="122"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23" fill="hold">
                      <p:stCondLst>
                        <p:cond delay="indefinite"/>
                      </p:stCondLst>
                      <p:childTnLst>
                        <p:par>
                          <p:cTn id="124" fill="hold">
                            <p:stCondLst>
                              <p:cond delay="0"/>
                            </p:stCondLst>
                            <p:childTnLst>
                              <p:par>
                                <p:cTn id="125" presetID="22" presetClass="entr" presetSubtype="1" fill="hold" nodeType="clickEffect">
                                  <p:stCondLst>
                                    <p:cond delay="0"/>
                                  </p:stCondLst>
                                  <p:childTnLst>
                                    <p:set>
                                      <p:cBhvr>
                                        <p:cTn id="126" dur="1" fill="hold">
                                          <p:stCondLst>
                                            <p:cond delay="0"/>
                                          </p:stCondLst>
                                        </p:cTn>
                                        <p:tgtEl>
                                          <p:spTgt spid="24"/>
                                        </p:tgtEl>
                                        <p:attrNameLst>
                                          <p:attrName>style.visibility</p:attrName>
                                        </p:attrNameLst>
                                      </p:cBhvr>
                                      <p:to>
                                        <p:strVal val="visible"/>
                                      </p:to>
                                    </p:set>
                                    <p:animEffect transition="in" filter="wipe(up)">
                                      <p:cBhvr>
                                        <p:cTn id="127" dur="500"/>
                                        <p:tgtEl>
                                          <p:spTgt spid="24"/>
                                        </p:tgtEl>
                                      </p:cBhvr>
                                    </p:animEffect>
                                  </p:childTnLst>
                                </p:cTn>
                              </p:par>
                            </p:childTnLst>
                          </p:cTn>
                        </p:par>
                      </p:childTnLst>
                    </p:cTn>
                  </p:par>
                  <p:par>
                    <p:cTn id="128" fill="hold">
                      <p:stCondLst>
                        <p:cond delay="indefinite"/>
                      </p:stCondLst>
                      <p:childTnLst>
                        <p:par>
                          <p:cTn id="129" fill="hold">
                            <p:stCondLst>
                              <p:cond delay="0"/>
                            </p:stCondLst>
                            <p:childTnLst>
                              <p:par>
                                <p:cTn id="130" presetID="17" presetClass="entr" presetSubtype="10" fill="hold" grpId="0" nodeType="clickEffect">
                                  <p:stCondLst>
                                    <p:cond delay="0"/>
                                  </p:stCondLst>
                                  <p:childTnLst>
                                    <p:set>
                                      <p:cBhvr>
                                        <p:cTn id="131" dur="1" fill="hold">
                                          <p:stCondLst>
                                            <p:cond delay="0"/>
                                          </p:stCondLst>
                                        </p:cTn>
                                        <p:tgtEl>
                                          <p:spTgt spid="25"/>
                                        </p:tgtEl>
                                        <p:attrNameLst>
                                          <p:attrName>style.visibility</p:attrName>
                                        </p:attrNameLst>
                                      </p:cBhvr>
                                      <p:to>
                                        <p:strVal val="visible"/>
                                      </p:to>
                                    </p:set>
                                    <p:anim calcmode="lin" valueType="num">
                                      <p:cBhvr>
                                        <p:cTn id="132" dur="500" fill="hold"/>
                                        <p:tgtEl>
                                          <p:spTgt spid="25"/>
                                        </p:tgtEl>
                                        <p:attrNameLst>
                                          <p:attrName>ppt_w</p:attrName>
                                        </p:attrNameLst>
                                      </p:cBhvr>
                                      <p:tavLst>
                                        <p:tav tm="0">
                                          <p:val>
                                            <p:fltVal val="0"/>
                                          </p:val>
                                        </p:tav>
                                        <p:tav tm="100000">
                                          <p:val>
                                            <p:strVal val="#ppt_w"/>
                                          </p:val>
                                        </p:tav>
                                      </p:tavLst>
                                    </p:anim>
                                    <p:anim calcmode="lin" valueType="num">
                                      <p:cBhvr>
                                        <p:cTn id="133" dur="500" fill="hold"/>
                                        <p:tgtEl>
                                          <p:spTgt spid="25"/>
                                        </p:tgtEl>
                                        <p:attrNameLst>
                                          <p:attrName>ppt_h</p:attrName>
                                        </p:attrNameLst>
                                      </p:cBhvr>
                                      <p:tavLst>
                                        <p:tav tm="0">
                                          <p:val>
                                            <p:strVal val="#ppt_h"/>
                                          </p:val>
                                        </p:tav>
                                        <p:tav tm="100000">
                                          <p:val>
                                            <p:strVal val="#ppt_h"/>
                                          </p:val>
                                        </p:tav>
                                      </p:tavLst>
                                    </p:anim>
                                  </p:childTnLst>
                                </p:cTn>
                              </p:par>
                            </p:childTnLst>
                          </p:cTn>
                        </p:par>
                      </p:childTnLst>
                    </p:cTn>
                  </p:par>
                  <p:par>
                    <p:cTn id="134" fill="hold">
                      <p:stCondLst>
                        <p:cond delay="indefinite"/>
                      </p:stCondLst>
                      <p:childTnLst>
                        <p:par>
                          <p:cTn id="135" fill="hold">
                            <p:stCondLst>
                              <p:cond delay="0"/>
                            </p:stCondLst>
                            <p:childTnLst>
                              <p:par>
                                <p:cTn id="136" presetID="22" presetClass="entr" presetSubtype="1" fill="hold" nodeType="clickEffect">
                                  <p:stCondLst>
                                    <p:cond delay="0"/>
                                  </p:stCondLst>
                                  <p:childTnLst>
                                    <p:set>
                                      <p:cBhvr>
                                        <p:cTn id="137" dur="1" fill="hold">
                                          <p:stCondLst>
                                            <p:cond delay="0"/>
                                          </p:stCondLst>
                                        </p:cTn>
                                        <p:tgtEl>
                                          <p:spTgt spid="27"/>
                                        </p:tgtEl>
                                        <p:attrNameLst>
                                          <p:attrName>style.visibility</p:attrName>
                                        </p:attrNameLst>
                                      </p:cBhvr>
                                      <p:to>
                                        <p:strVal val="visible"/>
                                      </p:to>
                                    </p:set>
                                    <p:animEffect transition="in" filter="wipe(up)">
                                      <p:cBhvr>
                                        <p:cTn id="138" dur="500"/>
                                        <p:tgtEl>
                                          <p:spTgt spid="27"/>
                                        </p:tgtEl>
                                      </p:cBhvr>
                                    </p:animEffect>
                                  </p:childTnLst>
                                </p:cTn>
                              </p:par>
                            </p:childTnLst>
                          </p:cTn>
                        </p:par>
                      </p:childTnLst>
                    </p:cTn>
                  </p:par>
                  <p:par>
                    <p:cTn id="139" fill="hold">
                      <p:stCondLst>
                        <p:cond delay="indefinite"/>
                      </p:stCondLst>
                      <p:childTnLst>
                        <p:par>
                          <p:cTn id="140" fill="hold">
                            <p:stCondLst>
                              <p:cond delay="0"/>
                            </p:stCondLst>
                            <p:childTnLst>
                              <p:par>
                                <p:cTn id="141" presetID="42" presetClass="entr" presetSubtype="0" fill="hold" nodeType="clickEffect">
                                  <p:stCondLst>
                                    <p:cond delay="0"/>
                                  </p:stCondLst>
                                  <p:childTnLst>
                                    <p:set>
                                      <p:cBhvr>
                                        <p:cTn id="142" dur="1" fill="hold">
                                          <p:stCondLst>
                                            <p:cond delay="0"/>
                                          </p:stCondLst>
                                        </p:cTn>
                                        <p:tgtEl>
                                          <p:spTgt spid="28"/>
                                        </p:tgtEl>
                                        <p:attrNameLst>
                                          <p:attrName>style.visibility</p:attrName>
                                        </p:attrNameLst>
                                      </p:cBhvr>
                                      <p:to>
                                        <p:strVal val="visible"/>
                                      </p:to>
                                    </p:set>
                                    <p:animEffect transition="in" filter="fade">
                                      <p:cBhvr>
                                        <p:cTn id="143" dur="1000"/>
                                        <p:tgtEl>
                                          <p:spTgt spid="28"/>
                                        </p:tgtEl>
                                      </p:cBhvr>
                                    </p:animEffect>
                                    <p:anim calcmode="lin" valueType="num">
                                      <p:cBhvr>
                                        <p:cTn id="144" dur="1000" fill="hold"/>
                                        <p:tgtEl>
                                          <p:spTgt spid="28"/>
                                        </p:tgtEl>
                                        <p:attrNameLst>
                                          <p:attrName>ppt_x</p:attrName>
                                        </p:attrNameLst>
                                      </p:cBhvr>
                                      <p:tavLst>
                                        <p:tav tm="0">
                                          <p:val>
                                            <p:strVal val="#ppt_x"/>
                                          </p:val>
                                        </p:tav>
                                        <p:tav tm="100000">
                                          <p:val>
                                            <p:strVal val="#ppt_x"/>
                                          </p:val>
                                        </p:tav>
                                      </p:tavLst>
                                    </p:anim>
                                    <p:anim calcmode="lin" valueType="num">
                                      <p:cBhvr>
                                        <p:cTn id="14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42" presetClass="entr" presetSubtype="0" fill="hold" nodeType="clickEffect">
                                  <p:stCondLst>
                                    <p:cond delay="0"/>
                                  </p:stCondLst>
                                  <p:childTnLst>
                                    <p:set>
                                      <p:cBhvr>
                                        <p:cTn id="149" dur="1" fill="hold">
                                          <p:stCondLst>
                                            <p:cond delay="0"/>
                                          </p:stCondLst>
                                        </p:cTn>
                                        <p:tgtEl>
                                          <p:spTgt spid="31"/>
                                        </p:tgtEl>
                                        <p:attrNameLst>
                                          <p:attrName>style.visibility</p:attrName>
                                        </p:attrNameLst>
                                      </p:cBhvr>
                                      <p:to>
                                        <p:strVal val="visible"/>
                                      </p:to>
                                    </p:set>
                                    <p:animEffect transition="in" filter="fade">
                                      <p:cBhvr>
                                        <p:cTn id="150" dur="1000"/>
                                        <p:tgtEl>
                                          <p:spTgt spid="31"/>
                                        </p:tgtEl>
                                      </p:cBhvr>
                                    </p:animEffect>
                                    <p:anim calcmode="lin" valueType="num">
                                      <p:cBhvr>
                                        <p:cTn id="151" dur="1000" fill="hold"/>
                                        <p:tgtEl>
                                          <p:spTgt spid="31"/>
                                        </p:tgtEl>
                                        <p:attrNameLst>
                                          <p:attrName>ppt_x</p:attrName>
                                        </p:attrNameLst>
                                      </p:cBhvr>
                                      <p:tavLst>
                                        <p:tav tm="0">
                                          <p:val>
                                            <p:strVal val="#ppt_x"/>
                                          </p:val>
                                        </p:tav>
                                        <p:tav tm="100000">
                                          <p:val>
                                            <p:strVal val="#ppt_x"/>
                                          </p:val>
                                        </p:tav>
                                      </p:tavLst>
                                    </p:anim>
                                    <p:anim calcmode="lin" valueType="num">
                                      <p:cBhvr>
                                        <p:cTn id="152"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42" presetClass="entr" presetSubtype="0" fill="hold" nodeType="clickEffect">
                                  <p:stCondLst>
                                    <p:cond delay="0"/>
                                  </p:stCondLst>
                                  <p:childTnLst>
                                    <p:set>
                                      <p:cBhvr>
                                        <p:cTn id="156" dur="1" fill="hold">
                                          <p:stCondLst>
                                            <p:cond delay="0"/>
                                          </p:stCondLst>
                                        </p:cTn>
                                        <p:tgtEl>
                                          <p:spTgt spid="32"/>
                                        </p:tgtEl>
                                        <p:attrNameLst>
                                          <p:attrName>style.visibility</p:attrName>
                                        </p:attrNameLst>
                                      </p:cBhvr>
                                      <p:to>
                                        <p:strVal val="visible"/>
                                      </p:to>
                                    </p:set>
                                    <p:animEffect transition="in" filter="fade">
                                      <p:cBhvr>
                                        <p:cTn id="157" dur="1000"/>
                                        <p:tgtEl>
                                          <p:spTgt spid="32"/>
                                        </p:tgtEl>
                                      </p:cBhvr>
                                    </p:animEffect>
                                    <p:anim calcmode="lin" valueType="num">
                                      <p:cBhvr>
                                        <p:cTn id="158" dur="1000" fill="hold"/>
                                        <p:tgtEl>
                                          <p:spTgt spid="32"/>
                                        </p:tgtEl>
                                        <p:attrNameLst>
                                          <p:attrName>ppt_x</p:attrName>
                                        </p:attrNameLst>
                                      </p:cBhvr>
                                      <p:tavLst>
                                        <p:tav tm="0">
                                          <p:val>
                                            <p:strVal val="#ppt_x"/>
                                          </p:val>
                                        </p:tav>
                                        <p:tav tm="100000">
                                          <p:val>
                                            <p:strVal val="#ppt_x"/>
                                          </p:val>
                                        </p:tav>
                                      </p:tavLst>
                                    </p:anim>
                                    <p:anim calcmode="lin" valueType="num">
                                      <p:cBhvr>
                                        <p:cTn id="15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60" fill="hold">
                      <p:stCondLst>
                        <p:cond delay="indefinite"/>
                      </p:stCondLst>
                      <p:childTnLst>
                        <p:par>
                          <p:cTn id="161" fill="hold">
                            <p:stCondLst>
                              <p:cond delay="0"/>
                            </p:stCondLst>
                            <p:childTnLst>
                              <p:par>
                                <p:cTn id="162" presetID="17" presetClass="entr" presetSubtype="10" fill="hold" grpId="0" nodeType="clickEffect">
                                  <p:stCondLst>
                                    <p:cond delay="0"/>
                                  </p:stCondLst>
                                  <p:childTnLst>
                                    <p:set>
                                      <p:cBhvr>
                                        <p:cTn id="163" dur="1" fill="hold">
                                          <p:stCondLst>
                                            <p:cond delay="0"/>
                                          </p:stCondLst>
                                        </p:cTn>
                                        <p:tgtEl>
                                          <p:spTgt spid="34"/>
                                        </p:tgtEl>
                                        <p:attrNameLst>
                                          <p:attrName>style.visibility</p:attrName>
                                        </p:attrNameLst>
                                      </p:cBhvr>
                                      <p:to>
                                        <p:strVal val="visible"/>
                                      </p:to>
                                    </p:set>
                                    <p:anim calcmode="lin" valueType="num">
                                      <p:cBhvr>
                                        <p:cTn id="164" dur="500" fill="hold"/>
                                        <p:tgtEl>
                                          <p:spTgt spid="34"/>
                                        </p:tgtEl>
                                        <p:attrNameLst>
                                          <p:attrName>ppt_w</p:attrName>
                                        </p:attrNameLst>
                                      </p:cBhvr>
                                      <p:tavLst>
                                        <p:tav tm="0">
                                          <p:val>
                                            <p:fltVal val="0"/>
                                          </p:val>
                                        </p:tav>
                                        <p:tav tm="100000">
                                          <p:val>
                                            <p:strVal val="#ppt_w"/>
                                          </p:val>
                                        </p:tav>
                                      </p:tavLst>
                                    </p:anim>
                                    <p:anim calcmode="lin" valueType="num">
                                      <p:cBhvr>
                                        <p:cTn id="165" dur="500" fill="hold"/>
                                        <p:tgtEl>
                                          <p:spTgt spid="34"/>
                                        </p:tgtEl>
                                        <p:attrNameLst>
                                          <p:attrName>ppt_h</p:attrName>
                                        </p:attrNameLst>
                                      </p:cBhvr>
                                      <p:tavLst>
                                        <p:tav tm="0">
                                          <p:val>
                                            <p:strVal val="#ppt_h"/>
                                          </p:val>
                                        </p:tav>
                                        <p:tav tm="100000">
                                          <p:val>
                                            <p:strVal val="#ppt_h"/>
                                          </p:val>
                                        </p:tav>
                                      </p:tavLst>
                                    </p:anim>
                                  </p:childTnLst>
                                </p:cTn>
                              </p:par>
                            </p:childTnLst>
                          </p:cTn>
                        </p:par>
                      </p:childTnLst>
                    </p:cTn>
                  </p:par>
                  <p:par>
                    <p:cTn id="166" fill="hold">
                      <p:stCondLst>
                        <p:cond delay="indefinite"/>
                      </p:stCondLst>
                      <p:childTnLst>
                        <p:par>
                          <p:cTn id="167" fill="hold">
                            <p:stCondLst>
                              <p:cond delay="0"/>
                            </p:stCondLst>
                            <p:childTnLst>
                              <p:par>
                                <p:cTn id="168" presetID="42" presetClass="entr" presetSubtype="0" fill="hold" nodeType="clickEffect">
                                  <p:stCondLst>
                                    <p:cond delay="0"/>
                                  </p:stCondLst>
                                  <p:childTnLst>
                                    <p:set>
                                      <p:cBhvr>
                                        <p:cTn id="169" dur="1" fill="hold">
                                          <p:stCondLst>
                                            <p:cond delay="0"/>
                                          </p:stCondLst>
                                        </p:cTn>
                                        <p:tgtEl>
                                          <p:spTgt spid="35"/>
                                        </p:tgtEl>
                                        <p:attrNameLst>
                                          <p:attrName>style.visibility</p:attrName>
                                        </p:attrNameLst>
                                      </p:cBhvr>
                                      <p:to>
                                        <p:strVal val="visible"/>
                                      </p:to>
                                    </p:set>
                                    <p:animEffect transition="in" filter="fade">
                                      <p:cBhvr>
                                        <p:cTn id="170" dur="1000"/>
                                        <p:tgtEl>
                                          <p:spTgt spid="35"/>
                                        </p:tgtEl>
                                      </p:cBhvr>
                                    </p:animEffect>
                                    <p:anim calcmode="lin" valueType="num">
                                      <p:cBhvr>
                                        <p:cTn id="171" dur="1000" fill="hold"/>
                                        <p:tgtEl>
                                          <p:spTgt spid="35"/>
                                        </p:tgtEl>
                                        <p:attrNameLst>
                                          <p:attrName>ppt_x</p:attrName>
                                        </p:attrNameLst>
                                      </p:cBhvr>
                                      <p:tavLst>
                                        <p:tav tm="0">
                                          <p:val>
                                            <p:strVal val="#ppt_x"/>
                                          </p:val>
                                        </p:tav>
                                        <p:tav tm="100000">
                                          <p:val>
                                            <p:strVal val="#ppt_x"/>
                                          </p:val>
                                        </p:tav>
                                      </p:tavLst>
                                    </p:anim>
                                    <p:anim calcmode="lin" valueType="num">
                                      <p:cBhvr>
                                        <p:cTn id="172"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73" fill="hold">
                      <p:stCondLst>
                        <p:cond delay="indefinite"/>
                      </p:stCondLst>
                      <p:childTnLst>
                        <p:par>
                          <p:cTn id="174" fill="hold">
                            <p:stCondLst>
                              <p:cond delay="0"/>
                            </p:stCondLst>
                            <p:childTnLst>
                              <p:par>
                                <p:cTn id="175" presetID="23" presetClass="entr" presetSubtype="16" fill="hold" grpId="0" nodeType="clickEffect">
                                  <p:stCondLst>
                                    <p:cond delay="0"/>
                                  </p:stCondLst>
                                  <p:childTnLst>
                                    <p:set>
                                      <p:cBhvr>
                                        <p:cTn id="176" dur="1" fill="hold">
                                          <p:stCondLst>
                                            <p:cond delay="0"/>
                                          </p:stCondLst>
                                        </p:cTn>
                                        <p:tgtEl>
                                          <p:spTgt spid="36"/>
                                        </p:tgtEl>
                                        <p:attrNameLst>
                                          <p:attrName>style.visibility</p:attrName>
                                        </p:attrNameLst>
                                      </p:cBhvr>
                                      <p:to>
                                        <p:strVal val="visible"/>
                                      </p:to>
                                    </p:set>
                                    <p:anim calcmode="lin" valueType="num">
                                      <p:cBhvr>
                                        <p:cTn id="177" dur="500" fill="hold"/>
                                        <p:tgtEl>
                                          <p:spTgt spid="36"/>
                                        </p:tgtEl>
                                        <p:attrNameLst>
                                          <p:attrName>ppt_w</p:attrName>
                                        </p:attrNameLst>
                                      </p:cBhvr>
                                      <p:tavLst>
                                        <p:tav tm="0">
                                          <p:val>
                                            <p:fltVal val="0"/>
                                          </p:val>
                                        </p:tav>
                                        <p:tav tm="100000">
                                          <p:val>
                                            <p:strVal val="#ppt_w"/>
                                          </p:val>
                                        </p:tav>
                                      </p:tavLst>
                                    </p:anim>
                                    <p:anim calcmode="lin" valueType="num">
                                      <p:cBhvr>
                                        <p:cTn id="178" dur="500" fill="hold"/>
                                        <p:tgtEl>
                                          <p:spTgt spid="36"/>
                                        </p:tgtEl>
                                        <p:attrNameLst>
                                          <p:attrName>ppt_h</p:attrName>
                                        </p:attrNameLst>
                                      </p:cBhvr>
                                      <p:tavLst>
                                        <p:tav tm="0">
                                          <p:val>
                                            <p:fltVal val="0"/>
                                          </p:val>
                                        </p:tav>
                                        <p:tav tm="100000">
                                          <p:val>
                                            <p:strVal val="#ppt_h"/>
                                          </p:val>
                                        </p:tav>
                                      </p:tavLst>
                                    </p:anim>
                                  </p:childTnLst>
                                </p:cTn>
                              </p:par>
                            </p:childTnLst>
                          </p:cTn>
                        </p:par>
                      </p:childTnLst>
                    </p:cTn>
                  </p:par>
                  <p:par>
                    <p:cTn id="179" fill="hold">
                      <p:stCondLst>
                        <p:cond delay="indefinite"/>
                      </p:stCondLst>
                      <p:childTnLst>
                        <p:par>
                          <p:cTn id="180" fill="hold">
                            <p:stCondLst>
                              <p:cond delay="0"/>
                            </p:stCondLst>
                            <p:childTnLst>
                              <p:par>
                                <p:cTn id="181" presetID="22" presetClass="entr" presetSubtype="4" fill="hold" nodeType="clickEffect">
                                  <p:stCondLst>
                                    <p:cond delay="0"/>
                                  </p:stCondLst>
                                  <p:childTnLst>
                                    <p:set>
                                      <p:cBhvr>
                                        <p:cTn id="182" dur="1" fill="hold">
                                          <p:stCondLst>
                                            <p:cond delay="0"/>
                                          </p:stCondLst>
                                        </p:cTn>
                                        <p:tgtEl>
                                          <p:spTgt spid="37"/>
                                        </p:tgtEl>
                                        <p:attrNameLst>
                                          <p:attrName>style.visibility</p:attrName>
                                        </p:attrNameLst>
                                      </p:cBhvr>
                                      <p:to>
                                        <p:strVal val="visible"/>
                                      </p:to>
                                    </p:set>
                                    <p:animEffect transition="in" filter="wipe(down)">
                                      <p:cBhvr>
                                        <p:cTn id="183" dur="500"/>
                                        <p:tgtEl>
                                          <p:spTgt spid="37"/>
                                        </p:tgtEl>
                                      </p:cBhvr>
                                    </p:animEffect>
                                  </p:childTnLst>
                                </p:cTn>
                              </p:par>
                            </p:childTnLst>
                          </p:cTn>
                        </p:par>
                      </p:childTnLst>
                    </p:cTn>
                  </p:par>
                  <p:par>
                    <p:cTn id="184" fill="hold">
                      <p:stCondLst>
                        <p:cond delay="indefinite"/>
                      </p:stCondLst>
                      <p:childTnLst>
                        <p:par>
                          <p:cTn id="185" fill="hold">
                            <p:stCondLst>
                              <p:cond delay="0"/>
                            </p:stCondLst>
                            <p:childTnLst>
                              <p:par>
                                <p:cTn id="186" presetID="17" presetClass="entr" presetSubtype="10" fill="hold" grpId="0" nodeType="clickEffect">
                                  <p:stCondLst>
                                    <p:cond delay="0"/>
                                  </p:stCondLst>
                                  <p:childTnLst>
                                    <p:set>
                                      <p:cBhvr>
                                        <p:cTn id="187" dur="1" fill="hold">
                                          <p:stCondLst>
                                            <p:cond delay="0"/>
                                          </p:stCondLst>
                                        </p:cTn>
                                        <p:tgtEl>
                                          <p:spTgt spid="38"/>
                                        </p:tgtEl>
                                        <p:attrNameLst>
                                          <p:attrName>style.visibility</p:attrName>
                                        </p:attrNameLst>
                                      </p:cBhvr>
                                      <p:to>
                                        <p:strVal val="visible"/>
                                      </p:to>
                                    </p:set>
                                    <p:anim calcmode="lin" valueType="num">
                                      <p:cBhvr>
                                        <p:cTn id="188" dur="500" fill="hold"/>
                                        <p:tgtEl>
                                          <p:spTgt spid="38"/>
                                        </p:tgtEl>
                                        <p:attrNameLst>
                                          <p:attrName>ppt_w</p:attrName>
                                        </p:attrNameLst>
                                      </p:cBhvr>
                                      <p:tavLst>
                                        <p:tav tm="0">
                                          <p:val>
                                            <p:fltVal val="0"/>
                                          </p:val>
                                        </p:tav>
                                        <p:tav tm="100000">
                                          <p:val>
                                            <p:strVal val="#ppt_w"/>
                                          </p:val>
                                        </p:tav>
                                      </p:tavLst>
                                    </p:anim>
                                    <p:anim calcmode="lin" valueType="num">
                                      <p:cBhvr>
                                        <p:cTn id="189" dur="500" fill="hold"/>
                                        <p:tgtEl>
                                          <p:spTgt spid="38"/>
                                        </p:tgtEl>
                                        <p:attrNameLst>
                                          <p:attrName>ppt_h</p:attrName>
                                        </p:attrNameLst>
                                      </p:cBhvr>
                                      <p:tavLst>
                                        <p:tav tm="0">
                                          <p:val>
                                            <p:strVal val="#ppt_h"/>
                                          </p:val>
                                        </p:tav>
                                        <p:tav tm="100000">
                                          <p:val>
                                            <p:strVal val="#ppt_h"/>
                                          </p:val>
                                        </p:tav>
                                      </p:tavLst>
                                    </p:anim>
                                  </p:childTnLst>
                                </p:cTn>
                              </p:par>
                            </p:childTnLst>
                          </p:cTn>
                        </p:par>
                      </p:childTnLst>
                    </p:cTn>
                  </p:par>
                  <p:par>
                    <p:cTn id="190" fill="hold">
                      <p:stCondLst>
                        <p:cond delay="indefinite"/>
                      </p:stCondLst>
                      <p:childTnLst>
                        <p:par>
                          <p:cTn id="191" fill="hold">
                            <p:stCondLst>
                              <p:cond delay="0"/>
                            </p:stCondLst>
                            <p:childTnLst>
                              <p:par>
                                <p:cTn id="192" presetID="17" presetClass="entr" presetSubtype="10" fill="hold" grpId="0" nodeType="clickEffect">
                                  <p:stCondLst>
                                    <p:cond delay="0"/>
                                  </p:stCondLst>
                                  <p:childTnLst>
                                    <p:set>
                                      <p:cBhvr>
                                        <p:cTn id="193" dur="1" fill="hold">
                                          <p:stCondLst>
                                            <p:cond delay="0"/>
                                          </p:stCondLst>
                                        </p:cTn>
                                        <p:tgtEl>
                                          <p:spTgt spid="16"/>
                                        </p:tgtEl>
                                        <p:attrNameLst>
                                          <p:attrName>style.visibility</p:attrName>
                                        </p:attrNameLst>
                                      </p:cBhvr>
                                      <p:to>
                                        <p:strVal val="visible"/>
                                      </p:to>
                                    </p:set>
                                    <p:anim calcmode="lin" valueType="num">
                                      <p:cBhvr>
                                        <p:cTn id="194" dur="500" fill="hold"/>
                                        <p:tgtEl>
                                          <p:spTgt spid="16"/>
                                        </p:tgtEl>
                                        <p:attrNameLst>
                                          <p:attrName>ppt_w</p:attrName>
                                        </p:attrNameLst>
                                      </p:cBhvr>
                                      <p:tavLst>
                                        <p:tav tm="0">
                                          <p:val>
                                            <p:fltVal val="0"/>
                                          </p:val>
                                        </p:tav>
                                        <p:tav tm="100000">
                                          <p:val>
                                            <p:strVal val="#ppt_w"/>
                                          </p:val>
                                        </p:tav>
                                      </p:tavLst>
                                    </p:anim>
                                    <p:anim calcmode="lin" valueType="num">
                                      <p:cBhvr>
                                        <p:cTn id="195" dur="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6" grpId="0" bldLvl="0" animBg="1"/>
      <p:bldP spid="6" grpId="1" bldLvl="0" animBg="1"/>
      <p:bldP spid="7" grpId="0" bldLvl="0" animBg="1"/>
      <p:bldP spid="7" grpId="1" bldLvl="0" animBg="1"/>
      <p:bldP spid="8" grpId="0" bldLvl="0" animBg="1"/>
      <p:bldP spid="8" grpId="1" bldLvl="0" animBg="1"/>
      <p:bldP spid="9" grpId="0" bldLvl="0" animBg="1"/>
      <p:bldP spid="9" grpId="1" bldLvl="0" animBg="1"/>
      <p:bldP spid="10" grpId="0" bldLvl="0" animBg="1"/>
      <p:bldP spid="10" grpId="1" bldLvl="0" animBg="1"/>
      <p:bldP spid="12" grpId="0" bldLvl="0" animBg="1"/>
      <p:bldP spid="14" grpId="0" bldLvl="0" animBg="1"/>
      <p:bldP spid="15" grpId="0" bldLvl="0" animBg="1"/>
      <p:bldP spid="17" grpId="0" bldLvl="0" animBg="1"/>
      <p:bldP spid="17" grpId="1" bldLvl="0" animBg="1"/>
      <p:bldP spid="18" grpId="0" bldLvl="0" animBg="1"/>
      <p:bldP spid="18" grpId="1" bldLvl="0" animBg="1"/>
      <p:bldP spid="21" grpId="0" bldLvl="0" animBg="1"/>
      <p:bldP spid="21" grpId="1" bldLvl="0" animBg="1"/>
      <p:bldP spid="23" grpId="0" bldLvl="0" animBg="1"/>
      <p:bldP spid="25" grpId="0" bldLvl="0" animBg="1"/>
      <p:bldP spid="34" grpId="0" bldLvl="0" animBg="1"/>
      <p:bldP spid="36" grpId="0" bldLvl="0" animBg="1"/>
      <p:bldP spid="38" grpId="0" bldLvl="0" animBg="1"/>
      <p:bldP spid="16"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269" y="323639"/>
            <a:ext cx="12193271" cy="5695315"/>
          </a:xfrm>
          <a:prstGeom prst="rect">
            <a:avLst/>
          </a:prstGeom>
        </p:spPr>
      </p:pic>
      <p:grpSp>
        <p:nvGrpSpPr>
          <p:cNvPr id="5" name="组合 4"/>
          <p:cNvGrpSpPr/>
          <p:nvPr/>
        </p:nvGrpSpPr>
        <p:grpSpPr>
          <a:xfrm>
            <a:off x="2594611" y="2111375"/>
            <a:ext cx="7252971" cy="24288751"/>
            <a:chOff x="4086" y="3325"/>
            <a:chExt cx="11422" cy="38250"/>
          </a:xfrm>
        </p:grpSpPr>
        <p:pic>
          <p:nvPicPr>
            <p:cNvPr id="23" name="图片 22"/>
            <p:cNvPicPr>
              <a:picLocks noChangeAspect="1"/>
            </p:cNvPicPr>
            <p:nvPr/>
          </p:nvPicPr>
          <p:blipFill>
            <a:blip r:embed="rId2" cstate="print"/>
            <a:srcRect t="4790"/>
            <a:stretch>
              <a:fillRect/>
            </a:stretch>
          </p:blipFill>
          <p:spPr>
            <a:xfrm>
              <a:off x="4105" y="34349"/>
              <a:ext cx="11403" cy="7226"/>
            </a:xfrm>
            <a:prstGeom prst="rect">
              <a:avLst/>
            </a:prstGeom>
          </p:spPr>
        </p:pic>
        <p:grpSp>
          <p:nvGrpSpPr>
            <p:cNvPr id="4" name="组合 3"/>
            <p:cNvGrpSpPr/>
            <p:nvPr/>
          </p:nvGrpSpPr>
          <p:grpSpPr>
            <a:xfrm>
              <a:off x="4086" y="3325"/>
              <a:ext cx="11422" cy="31168"/>
              <a:chOff x="4086" y="3138"/>
              <a:chExt cx="11422" cy="31168"/>
            </a:xfrm>
          </p:grpSpPr>
          <p:grpSp>
            <p:nvGrpSpPr>
              <p:cNvPr id="16" name="组合 15"/>
              <p:cNvGrpSpPr/>
              <p:nvPr/>
            </p:nvGrpSpPr>
            <p:grpSpPr>
              <a:xfrm>
                <a:off x="4086" y="10621"/>
                <a:ext cx="11422" cy="23685"/>
                <a:chOff x="3662" y="-10757"/>
                <a:chExt cx="10802" cy="23224"/>
              </a:xfrm>
            </p:grpSpPr>
            <p:grpSp>
              <p:nvGrpSpPr>
                <p:cNvPr id="17" name="组合 16"/>
                <p:cNvGrpSpPr/>
                <p:nvPr/>
              </p:nvGrpSpPr>
              <p:grpSpPr>
                <a:xfrm>
                  <a:off x="3662" y="-10757"/>
                  <a:ext cx="10802" cy="15505"/>
                  <a:chOff x="3918" y="-849"/>
                  <a:chExt cx="10802" cy="15505"/>
                </a:xfrm>
              </p:grpSpPr>
              <p:pic>
                <p:nvPicPr>
                  <p:cNvPr id="20" name="图片 19"/>
                  <p:cNvPicPr>
                    <a:picLocks noChangeAspect="1"/>
                  </p:cNvPicPr>
                  <p:nvPr/>
                </p:nvPicPr>
                <p:blipFill>
                  <a:blip r:embed="rId3" cstate="print"/>
                  <a:stretch>
                    <a:fillRect/>
                  </a:stretch>
                </p:blipFill>
                <p:spPr>
                  <a:xfrm>
                    <a:off x="3918" y="-849"/>
                    <a:ext cx="10784" cy="7739"/>
                  </a:xfrm>
                  <a:prstGeom prst="rect">
                    <a:avLst/>
                  </a:prstGeom>
                </p:spPr>
              </p:pic>
              <p:pic>
                <p:nvPicPr>
                  <p:cNvPr id="21" name="图片 20"/>
                  <p:cNvPicPr>
                    <a:picLocks noChangeAspect="1"/>
                  </p:cNvPicPr>
                  <p:nvPr/>
                </p:nvPicPr>
                <p:blipFill>
                  <a:blip r:embed="rId4" cstate="print"/>
                  <a:stretch>
                    <a:fillRect/>
                  </a:stretch>
                </p:blipFill>
                <p:spPr>
                  <a:xfrm>
                    <a:off x="3936" y="6889"/>
                    <a:ext cx="10784" cy="7767"/>
                  </a:xfrm>
                  <a:prstGeom prst="rect">
                    <a:avLst/>
                  </a:prstGeom>
                </p:spPr>
              </p:pic>
            </p:grpSp>
            <p:pic>
              <p:nvPicPr>
                <p:cNvPr id="22" name="图片 21"/>
                <p:cNvPicPr>
                  <a:picLocks noChangeAspect="1"/>
                </p:cNvPicPr>
                <p:nvPr/>
              </p:nvPicPr>
              <p:blipFill>
                <a:blip r:embed="rId5" cstate="print"/>
                <a:stretch>
                  <a:fillRect/>
                </a:stretch>
              </p:blipFill>
              <p:spPr>
                <a:xfrm>
                  <a:off x="3679" y="4748"/>
                  <a:ext cx="10767" cy="7719"/>
                </a:xfrm>
                <a:prstGeom prst="rect">
                  <a:avLst/>
                </a:prstGeom>
              </p:spPr>
            </p:pic>
          </p:grpSp>
          <p:pic>
            <p:nvPicPr>
              <p:cNvPr id="3" name="图片 2"/>
              <p:cNvPicPr>
                <a:picLocks noChangeAspect="1"/>
              </p:cNvPicPr>
              <p:nvPr/>
            </p:nvPicPr>
            <p:blipFill>
              <a:blip r:embed="rId6" cstate="print"/>
              <a:stretch>
                <a:fillRect/>
              </a:stretch>
            </p:blipFill>
            <p:spPr>
              <a:xfrm>
                <a:off x="4105" y="3138"/>
                <a:ext cx="11403" cy="7483"/>
              </a:xfrm>
              <a:prstGeom prst="rect">
                <a:avLst/>
              </a:prstGeom>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0.003750 -1.153519 L -0.005937 -2.852685 " pathEditMode="relative" rAng="0" ptsTypes="">
                                      <p:cBhvr>
                                        <p:cTn id="6" dur="2000" fill="hold"/>
                                        <p:tgtEl>
                                          <p:spTgt spid="5"/>
                                        </p:tgtEl>
                                        <p:attrNameLst>
                                          <p:attrName>ppt_x</p:attrName>
                                          <p:attrName>ppt_y</p:attrName>
                                        </p:attrNameLst>
                                      </p:cBhvr>
                                      <p:rCtr x="-4" y="-81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圆角矩形 62"/>
          <p:cNvSpPr/>
          <p:nvPr/>
        </p:nvSpPr>
        <p:spPr>
          <a:xfrm>
            <a:off x="4243493" y="1995593"/>
            <a:ext cx="1776307" cy="1776307"/>
          </a:xfrm>
          <a:prstGeom prst="roundRect">
            <a:avLst>
              <a:gd name="adj" fmla="val 3969"/>
            </a:avLst>
          </a:prstGeom>
          <a:gradFill>
            <a:gsLst>
              <a:gs pos="100000">
                <a:schemeClr val="bg1">
                  <a:lumMod val="97000"/>
                </a:schemeClr>
              </a:gs>
              <a:gs pos="0">
                <a:schemeClr val="bg1">
                  <a:lumMod val="85000"/>
                </a:schemeClr>
              </a:gs>
            </a:gsLst>
            <a:lin ang="2700000" scaled="1"/>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grpSp>
        <p:nvGrpSpPr>
          <p:cNvPr id="67" name="组合 66"/>
          <p:cNvGrpSpPr/>
          <p:nvPr/>
        </p:nvGrpSpPr>
        <p:grpSpPr>
          <a:xfrm>
            <a:off x="4569212" y="3893664"/>
            <a:ext cx="1440000" cy="1440000"/>
            <a:chOff x="4296026" y="3885249"/>
            <a:chExt cx="1535810" cy="1535809"/>
          </a:xfrm>
        </p:grpSpPr>
        <p:sp>
          <p:nvSpPr>
            <p:cNvPr id="68" name="圆角矩形 67"/>
            <p:cNvSpPr/>
            <p:nvPr/>
          </p:nvSpPr>
          <p:spPr>
            <a:xfrm>
              <a:off x="4296026" y="3885249"/>
              <a:ext cx="1535810" cy="1535809"/>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grpSp>
          <p:nvGrpSpPr>
            <p:cNvPr id="69" name="Group 13"/>
            <p:cNvGrpSpPr>
              <a:grpSpLocks noChangeAspect="1"/>
            </p:cNvGrpSpPr>
            <p:nvPr/>
          </p:nvGrpSpPr>
          <p:grpSpPr bwMode="auto">
            <a:xfrm>
              <a:off x="4652203" y="4300669"/>
              <a:ext cx="812001" cy="821587"/>
              <a:chOff x="2426" y="2781"/>
              <a:chExt cx="593" cy="600"/>
            </a:xfrm>
            <a:solidFill>
              <a:srgbClr val="01ACBE"/>
            </a:solidFill>
          </p:grpSpPr>
          <p:sp>
            <p:nvSpPr>
              <p:cNvPr id="70"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prstClr val="black"/>
                  </a:solidFill>
                </a:endParaRPr>
              </a:p>
            </p:txBody>
          </p:sp>
          <p:sp>
            <p:nvSpPr>
              <p:cNvPr id="71"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prstClr val="black"/>
                  </a:solidFill>
                </a:endParaRPr>
              </a:p>
            </p:txBody>
          </p:sp>
        </p:grpSp>
      </p:grpSp>
      <p:sp>
        <p:nvSpPr>
          <p:cNvPr id="73" name="圆角矩形 72"/>
          <p:cNvSpPr/>
          <p:nvPr/>
        </p:nvSpPr>
        <p:spPr>
          <a:xfrm>
            <a:off x="6131560" y="2280920"/>
            <a:ext cx="1440180" cy="1440180"/>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grpSp>
        <p:nvGrpSpPr>
          <p:cNvPr id="74" name="Group 18"/>
          <p:cNvGrpSpPr>
            <a:grpSpLocks noChangeAspect="1"/>
          </p:cNvGrpSpPr>
          <p:nvPr/>
        </p:nvGrpSpPr>
        <p:grpSpPr bwMode="auto">
          <a:xfrm>
            <a:off x="4773507" y="2637367"/>
            <a:ext cx="716280" cy="667173"/>
            <a:chOff x="3802" y="2858"/>
            <a:chExt cx="616" cy="574"/>
          </a:xfrm>
          <a:solidFill>
            <a:srgbClr val="FF9A05"/>
          </a:solidFill>
        </p:grpSpPr>
        <p:sp>
          <p:nvSpPr>
            <p:cNvPr id="75"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prstClr val="black"/>
                </a:solidFill>
              </a:endParaRPr>
            </a:p>
          </p:txBody>
        </p:sp>
        <p:sp>
          <p:nvSpPr>
            <p:cNvPr id="76"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prstClr val="black"/>
                </a:solidFill>
              </a:endParaRPr>
            </a:p>
          </p:txBody>
        </p:sp>
        <p:sp>
          <p:nvSpPr>
            <p:cNvPr id="77"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prstClr val="black"/>
                </a:solidFill>
              </a:endParaRPr>
            </a:p>
          </p:txBody>
        </p:sp>
        <p:sp>
          <p:nvSpPr>
            <p:cNvPr id="78"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solidFill>
                  <a:prstClr val="black"/>
                </a:solidFill>
              </a:endParaRPr>
            </a:p>
          </p:txBody>
        </p:sp>
        <p:sp>
          <p:nvSpPr>
            <p:cNvPr id="79"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solidFill>
                  <a:prstClr val="black"/>
                </a:solidFill>
              </a:endParaRPr>
            </a:p>
          </p:txBody>
        </p:sp>
      </p:grpSp>
      <p:sp>
        <p:nvSpPr>
          <p:cNvPr id="81" name="圆角矩形 80"/>
          <p:cNvSpPr/>
          <p:nvPr/>
        </p:nvSpPr>
        <p:spPr>
          <a:xfrm>
            <a:off x="6096000" y="3878580"/>
            <a:ext cx="1776307" cy="1776307"/>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prstClr val="white"/>
              </a:solidFill>
            </a:endParaRPr>
          </a:p>
        </p:txBody>
      </p:sp>
      <p:grpSp>
        <p:nvGrpSpPr>
          <p:cNvPr id="102" name="组合 101"/>
          <p:cNvGrpSpPr/>
          <p:nvPr/>
        </p:nvGrpSpPr>
        <p:grpSpPr>
          <a:xfrm>
            <a:off x="1279313" y="3928532"/>
            <a:ext cx="3448473" cy="1650050"/>
            <a:chOff x="1122957" y="1799012"/>
            <a:chExt cx="1817398" cy="1650238"/>
          </a:xfrm>
        </p:grpSpPr>
        <p:sp>
          <p:nvSpPr>
            <p:cNvPr id="103" name="文本框 43"/>
            <p:cNvSpPr txBox="1"/>
            <p:nvPr/>
          </p:nvSpPr>
          <p:spPr>
            <a:xfrm>
              <a:off x="1215322" y="1799012"/>
              <a:ext cx="1659945" cy="398825"/>
            </a:xfrm>
            <a:prstGeom prst="rect">
              <a:avLst/>
            </a:prstGeom>
            <a:noFill/>
          </p:spPr>
          <p:txBody>
            <a:bodyPr wrap="square" rtlCol="0">
              <a:spAutoFit/>
            </a:bodyPr>
            <a:lstStyle/>
            <a:p>
              <a:r>
                <a:rPr lang="zh-CN" altLang="en-US" sz="2000" b="1" dirty="0">
                  <a:solidFill>
                    <a:srgbClr val="01ACBE"/>
                  </a:solidFill>
                  <a:latin typeface="微软雅黑" panose="020B0503020204020204" pitchFamily="34" charset="-122"/>
                  <a:ea typeface="微软雅黑" panose="020B0503020204020204" pitchFamily="34" charset="-122"/>
                </a:rPr>
                <a:t>了解期刊刊载内容</a:t>
              </a:r>
              <a:endParaRPr lang="zh-CN" altLang="en-US" sz="2000" b="1" dirty="0">
                <a:solidFill>
                  <a:srgbClr val="01ACBE"/>
                </a:solidFill>
                <a:latin typeface="微软雅黑" panose="020B0503020204020204" pitchFamily="34" charset="-122"/>
                <a:ea typeface="微软雅黑" panose="020B0503020204020204" pitchFamily="34" charset="-122"/>
              </a:endParaRPr>
            </a:p>
          </p:txBody>
        </p:sp>
        <p:sp>
          <p:nvSpPr>
            <p:cNvPr id="104" name="文本框 23"/>
            <p:cNvSpPr txBox="1"/>
            <p:nvPr/>
          </p:nvSpPr>
          <p:spPr>
            <a:xfrm>
              <a:off x="1122957" y="2153703"/>
              <a:ext cx="1817398" cy="1295547"/>
            </a:xfrm>
            <a:prstGeom prst="rect">
              <a:avLst/>
            </a:prstGeom>
            <a:noFill/>
          </p:spPr>
          <p:txBody>
            <a:bodyPr wrap="square" rtlCol="0">
              <a:spAutoFit/>
            </a:bodyPr>
            <a:lstStyle/>
            <a:p>
              <a:pPr marL="68580" indent="-68580" algn="just" fontAlgn="auto">
                <a:lnSpc>
                  <a:spcPct val="150000"/>
                </a:lnSpc>
                <a:buFont typeface="Wingdings" panose="05000000000000000000" charset="0"/>
                <a:buChar char=""/>
              </a:pPr>
              <a:r>
                <a:rPr lang="zh-CN" altLang="en-US" sz="1735" dirty="0">
                  <a:solidFill>
                    <a:schemeClr val="tx1"/>
                  </a:solidFill>
                  <a:latin typeface="微软雅黑" panose="020B0503020204020204" pitchFamily="34" charset="-122"/>
                  <a:ea typeface="微软雅黑" panose="020B0503020204020204" pitchFamily="34" charset="-122"/>
                </a:rPr>
                <a:t>所从事研究领域有哪些</a:t>
              </a:r>
              <a:r>
                <a:rPr lang="zh-CN" altLang="en-US" sz="1735" dirty="0">
                  <a:latin typeface="微软雅黑" panose="020B0503020204020204" pitchFamily="34" charset="-122"/>
                  <a:ea typeface="微软雅黑" panose="020B0503020204020204" pitchFamily="34" charset="-122"/>
                  <a:sym typeface="+mn-ea"/>
                </a:rPr>
                <a:t>期刊</a:t>
              </a:r>
              <a:endParaRPr lang="zh-CN" altLang="en-US" sz="1735" dirty="0">
                <a:solidFill>
                  <a:schemeClr val="tx1"/>
                </a:solidFill>
                <a:latin typeface="微软雅黑" panose="020B0503020204020204" pitchFamily="34" charset="-122"/>
                <a:ea typeface="微软雅黑" panose="020B0503020204020204" pitchFamily="34" charset="-122"/>
              </a:endParaRPr>
            </a:p>
            <a:p>
              <a:pPr marL="68580" indent="-68580" algn="just" fontAlgn="auto">
                <a:lnSpc>
                  <a:spcPct val="150000"/>
                </a:lnSpc>
                <a:buFont typeface="Wingdings" panose="05000000000000000000" charset="0"/>
                <a:buChar char=""/>
              </a:pPr>
              <a:r>
                <a:rPr lang="zh-CN" altLang="en-US" sz="1735" dirty="0">
                  <a:solidFill>
                    <a:schemeClr val="tx1"/>
                  </a:solidFill>
                  <a:latin typeface="微软雅黑" panose="020B0503020204020204" pitchFamily="34" charset="-122"/>
                  <a:ea typeface="微软雅黑" panose="020B0503020204020204" pitchFamily="34" charset="-122"/>
                </a:rPr>
                <a:t>各期刊栏目对稿件的要求</a:t>
              </a:r>
              <a:endParaRPr lang="zh-CN" altLang="en-US" sz="1735" dirty="0">
                <a:solidFill>
                  <a:schemeClr val="tx1"/>
                </a:solidFill>
                <a:latin typeface="微软雅黑" panose="020B0503020204020204" pitchFamily="34" charset="-122"/>
                <a:ea typeface="微软雅黑" panose="020B0503020204020204" pitchFamily="34" charset="-122"/>
              </a:endParaRPr>
            </a:p>
            <a:p>
              <a:pPr marL="68580" indent="-68580" algn="just" fontAlgn="auto">
                <a:lnSpc>
                  <a:spcPct val="150000"/>
                </a:lnSpc>
                <a:buFont typeface="Wingdings" panose="05000000000000000000" charset="0"/>
                <a:buChar char=""/>
              </a:pPr>
              <a:r>
                <a:rPr lang="zh-CN" altLang="en-US" sz="1735" dirty="0">
                  <a:solidFill>
                    <a:schemeClr val="tx1"/>
                  </a:solidFill>
                  <a:latin typeface="微软雅黑" panose="020B0503020204020204" pitchFamily="34" charset="-122"/>
                  <a:ea typeface="微软雅黑" panose="020B0503020204020204" pitchFamily="34" charset="-122"/>
                </a:rPr>
                <a:t>所投论文与期刊栏目是否匹配</a:t>
              </a:r>
              <a:endParaRPr lang="zh-CN" altLang="en-US" sz="1735" dirty="0">
                <a:solidFill>
                  <a:schemeClr val="tx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863600" y="2208105"/>
            <a:ext cx="3229187" cy="1248835"/>
            <a:chOff x="1049333" y="1799012"/>
            <a:chExt cx="1871958" cy="1248977"/>
          </a:xfrm>
        </p:grpSpPr>
        <p:sp>
          <p:nvSpPr>
            <p:cNvPr id="5" name="文本框 43"/>
            <p:cNvSpPr txBox="1"/>
            <p:nvPr/>
          </p:nvSpPr>
          <p:spPr>
            <a:xfrm>
              <a:off x="1122957" y="1799012"/>
              <a:ext cx="1659945" cy="398825"/>
            </a:xfrm>
            <a:prstGeom prst="rect">
              <a:avLst/>
            </a:prstGeom>
            <a:noFill/>
          </p:spPr>
          <p:txBody>
            <a:bodyPr wrap="square" rtlCol="0">
              <a:spAutoFit/>
            </a:bodyPr>
            <a:lstStyle/>
            <a:p>
              <a:r>
                <a:rPr lang="zh-CN" altLang="en-US" sz="2000" b="1" dirty="0">
                  <a:solidFill>
                    <a:srgbClr val="FF9A05"/>
                  </a:solidFill>
                  <a:latin typeface="微软雅黑" panose="020B0503020204020204" pitchFamily="34" charset="-122"/>
                  <a:ea typeface="微软雅黑" panose="020B0503020204020204" pitchFamily="34" charset="-122"/>
                </a:rPr>
                <a:t>了解期刊水平</a:t>
              </a:r>
              <a:endParaRPr lang="zh-CN" altLang="en-US" sz="2000" b="1" dirty="0">
                <a:solidFill>
                  <a:srgbClr val="FF9A05"/>
                </a:solidFill>
                <a:latin typeface="微软雅黑" panose="020B0503020204020204" pitchFamily="34" charset="-122"/>
                <a:ea typeface="微软雅黑" panose="020B0503020204020204" pitchFamily="34" charset="-122"/>
              </a:endParaRPr>
            </a:p>
          </p:txBody>
        </p:sp>
        <p:sp>
          <p:nvSpPr>
            <p:cNvPr id="6" name="文本框 23"/>
            <p:cNvSpPr txBox="1"/>
            <p:nvPr/>
          </p:nvSpPr>
          <p:spPr>
            <a:xfrm>
              <a:off x="1049333" y="2153807"/>
              <a:ext cx="1871958" cy="894182"/>
            </a:xfrm>
            <a:prstGeom prst="rect">
              <a:avLst/>
            </a:prstGeom>
            <a:noFill/>
          </p:spPr>
          <p:txBody>
            <a:bodyPr wrap="square" rtlCol="0">
              <a:spAutoFit/>
            </a:bodyPr>
            <a:lstStyle/>
            <a:p>
              <a:pPr indent="0" algn="just" fontAlgn="auto">
                <a:lnSpc>
                  <a:spcPct val="150000"/>
                </a:lnSpc>
                <a:buFont typeface="Wingdings" panose="05000000000000000000" charset="0"/>
                <a:buNone/>
              </a:pPr>
              <a:r>
                <a:rPr lang="zh-CN" altLang="en-US" sz="1735" dirty="0">
                  <a:solidFill>
                    <a:schemeClr val="tx1"/>
                  </a:solidFill>
                  <a:latin typeface="微软雅黑" panose="020B0503020204020204" pitchFamily="34" charset="-122"/>
                  <a:ea typeface="微软雅黑" panose="020B0503020204020204" pitchFamily="34" charset="-122"/>
                </a:rPr>
                <a:t>根据所投论文学术水平的高低，将稿件投向水平相当的期刊</a:t>
              </a:r>
              <a:endParaRPr lang="zh-CN" altLang="en-US" sz="1735" dirty="0">
                <a:solidFill>
                  <a:schemeClr val="tx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7840133" y="2348653"/>
            <a:ext cx="3448473" cy="1274130"/>
            <a:chOff x="1122957" y="1773610"/>
            <a:chExt cx="1817398" cy="1274275"/>
          </a:xfrm>
        </p:grpSpPr>
        <p:sp>
          <p:nvSpPr>
            <p:cNvPr id="8" name="文本框 43"/>
            <p:cNvSpPr txBox="1"/>
            <p:nvPr/>
          </p:nvSpPr>
          <p:spPr>
            <a:xfrm>
              <a:off x="1122957" y="1773610"/>
              <a:ext cx="1659945" cy="398826"/>
            </a:xfrm>
            <a:prstGeom prst="rect">
              <a:avLst/>
            </a:prstGeom>
            <a:noFill/>
          </p:spPr>
          <p:txBody>
            <a:bodyPr wrap="square" rtlCol="0">
              <a:spAutoFit/>
            </a:bodyPr>
            <a:lstStyle/>
            <a:p>
              <a:r>
                <a:rPr lang="zh-CN" altLang="en-US" sz="2000" b="1" dirty="0">
                  <a:solidFill>
                    <a:srgbClr val="E87071"/>
                  </a:solidFill>
                  <a:latin typeface="微软雅黑" panose="020B0503020204020204" pitchFamily="34" charset="-122"/>
                  <a:ea typeface="微软雅黑" panose="020B0503020204020204" pitchFamily="34" charset="-122"/>
                </a:rPr>
                <a:t>了解期刊刊载能力</a:t>
              </a:r>
              <a:endParaRPr lang="zh-CN" altLang="en-US" sz="2000" b="1" dirty="0">
                <a:solidFill>
                  <a:srgbClr val="E87071"/>
                </a:solidFill>
                <a:latin typeface="微软雅黑" panose="020B0503020204020204" pitchFamily="34" charset="-122"/>
                <a:ea typeface="微软雅黑" panose="020B0503020204020204" pitchFamily="34" charset="-122"/>
              </a:endParaRPr>
            </a:p>
          </p:txBody>
        </p:sp>
        <p:sp>
          <p:nvSpPr>
            <p:cNvPr id="9" name="文本框 23"/>
            <p:cNvSpPr txBox="1"/>
            <p:nvPr/>
          </p:nvSpPr>
          <p:spPr>
            <a:xfrm>
              <a:off x="1122957" y="2153703"/>
              <a:ext cx="1817398" cy="894182"/>
            </a:xfrm>
            <a:prstGeom prst="rect">
              <a:avLst/>
            </a:prstGeom>
            <a:noFill/>
          </p:spPr>
          <p:txBody>
            <a:bodyPr wrap="square" rtlCol="0">
              <a:spAutoFit/>
            </a:bodyPr>
            <a:lstStyle/>
            <a:p>
              <a:pPr indent="0" algn="just" fontAlgn="auto">
                <a:lnSpc>
                  <a:spcPct val="150000"/>
                </a:lnSpc>
                <a:buFont typeface="Wingdings" panose="05000000000000000000" charset="0"/>
                <a:buNone/>
              </a:pPr>
              <a:r>
                <a:rPr lang="zh-CN" altLang="en-US" sz="1735" dirty="0">
                  <a:solidFill>
                    <a:schemeClr val="tx1"/>
                  </a:solidFill>
                  <a:latin typeface="微软雅黑" panose="020B0503020204020204" pitchFamily="34" charset="-122"/>
                  <a:ea typeface="微软雅黑" panose="020B0503020204020204" pitchFamily="34" charset="-122"/>
                </a:rPr>
                <a:t>同水平的期刊，发文量大的期刊投稿更易于被录取。</a:t>
              </a:r>
              <a:endParaRPr lang="zh-CN" altLang="en-US" sz="1735" dirty="0">
                <a:solidFill>
                  <a:schemeClr val="tx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8139007" y="3963247"/>
            <a:ext cx="3448473" cy="1756095"/>
            <a:chOff x="1122957" y="1773610"/>
            <a:chExt cx="1817398" cy="1756295"/>
          </a:xfrm>
        </p:grpSpPr>
        <p:sp>
          <p:nvSpPr>
            <p:cNvPr id="11" name="文本框 43"/>
            <p:cNvSpPr txBox="1"/>
            <p:nvPr/>
          </p:nvSpPr>
          <p:spPr>
            <a:xfrm>
              <a:off x="1122957" y="1773610"/>
              <a:ext cx="1659945" cy="398825"/>
            </a:xfrm>
            <a:prstGeom prst="rect">
              <a:avLst/>
            </a:prstGeom>
            <a:noFill/>
          </p:spPr>
          <p:txBody>
            <a:bodyPr wrap="square" rtlCol="0">
              <a:spAutoFit/>
            </a:bodyPr>
            <a:lstStyle/>
            <a:p>
              <a:r>
                <a:rPr lang="zh-CN" altLang="en-US" sz="2000" b="1" dirty="0">
                  <a:solidFill>
                    <a:srgbClr val="764786"/>
                  </a:solidFill>
                  <a:latin typeface="微软雅黑" panose="020B0503020204020204" pitchFamily="34" charset="-122"/>
                  <a:ea typeface="微软雅黑" panose="020B0503020204020204" pitchFamily="34" charset="-122"/>
                </a:rPr>
                <a:t>选择投稿时机</a:t>
              </a:r>
              <a:endParaRPr lang="zh-CN" altLang="en-US" sz="2000" b="1" dirty="0">
                <a:solidFill>
                  <a:srgbClr val="764786"/>
                </a:solidFill>
                <a:latin typeface="微软雅黑" panose="020B0503020204020204" pitchFamily="34" charset="-122"/>
                <a:ea typeface="微软雅黑" panose="020B0503020204020204" pitchFamily="34" charset="-122"/>
              </a:endParaRPr>
            </a:p>
          </p:txBody>
        </p:sp>
        <p:sp>
          <p:nvSpPr>
            <p:cNvPr id="12" name="文本框 23"/>
            <p:cNvSpPr txBox="1"/>
            <p:nvPr/>
          </p:nvSpPr>
          <p:spPr>
            <a:xfrm>
              <a:off x="1122957" y="2153703"/>
              <a:ext cx="1817398" cy="1376202"/>
            </a:xfrm>
            <a:prstGeom prst="rect">
              <a:avLst/>
            </a:prstGeom>
            <a:noFill/>
          </p:spPr>
          <p:txBody>
            <a:bodyPr wrap="square" rtlCol="0">
              <a:spAutoFit/>
            </a:bodyPr>
            <a:lstStyle/>
            <a:p>
              <a:pPr marL="68580" indent="-68580" algn="just" fontAlgn="auto">
                <a:lnSpc>
                  <a:spcPct val="120000"/>
                </a:lnSpc>
                <a:buFont typeface="Wingdings" panose="05000000000000000000" charset="0"/>
                <a:buChar char=""/>
              </a:pPr>
              <a:r>
                <a:rPr lang="zh-CN" altLang="en-US" sz="1735" dirty="0">
                  <a:solidFill>
                    <a:schemeClr val="tx1"/>
                  </a:solidFill>
                  <a:latin typeface="微软雅黑" panose="020B0503020204020204" pitchFamily="34" charset="-122"/>
                  <a:ea typeface="微软雅黑" panose="020B0503020204020204" pitchFamily="34" charset="-122"/>
                </a:rPr>
                <a:t>通常，</a:t>
              </a:r>
              <a:r>
                <a:rPr lang="en-US" altLang="zh-CN" sz="1735" dirty="0">
                  <a:solidFill>
                    <a:schemeClr val="tx1"/>
                  </a:solidFill>
                  <a:latin typeface="微软雅黑" panose="020B0503020204020204" pitchFamily="34" charset="-122"/>
                  <a:ea typeface="微软雅黑" panose="020B0503020204020204" pitchFamily="34" charset="-122"/>
                </a:rPr>
                <a:t>4</a:t>
              </a:r>
              <a:r>
                <a:rPr lang="zh-CN" altLang="en-US" sz="1735" dirty="0">
                  <a:solidFill>
                    <a:schemeClr val="tx1"/>
                  </a:solidFill>
                  <a:latin typeface="微软雅黑" panose="020B0503020204020204" pitchFamily="34" charset="-122"/>
                  <a:ea typeface="微软雅黑" panose="020B0503020204020204" pitchFamily="34" charset="-122"/>
                </a:rPr>
                <a:t>、</a:t>
              </a:r>
              <a:r>
                <a:rPr lang="en-US" altLang="zh-CN" sz="1735" dirty="0">
                  <a:solidFill>
                    <a:schemeClr val="tx1"/>
                  </a:solidFill>
                  <a:latin typeface="微软雅黑" panose="020B0503020204020204" pitchFamily="34" charset="-122"/>
                  <a:ea typeface="微软雅黑" panose="020B0503020204020204" pitchFamily="34" charset="-122"/>
                </a:rPr>
                <a:t>5</a:t>
              </a:r>
              <a:r>
                <a:rPr lang="zh-CN" altLang="en-US" sz="1735" dirty="0">
                  <a:solidFill>
                    <a:schemeClr val="tx1"/>
                  </a:solidFill>
                  <a:latin typeface="微软雅黑" panose="020B0503020204020204" pitchFamily="34" charset="-122"/>
                  <a:ea typeface="微软雅黑" panose="020B0503020204020204" pitchFamily="34" charset="-122"/>
                </a:rPr>
                <a:t>月份出版社收稿量较大，应避开这一时间段</a:t>
              </a:r>
              <a:endParaRPr lang="zh-CN" altLang="en-US" sz="1735" dirty="0">
                <a:solidFill>
                  <a:schemeClr val="tx1"/>
                </a:solidFill>
                <a:latin typeface="微软雅黑" panose="020B0503020204020204" pitchFamily="34" charset="-122"/>
                <a:ea typeface="微软雅黑" panose="020B0503020204020204" pitchFamily="34" charset="-122"/>
              </a:endParaRPr>
            </a:p>
            <a:p>
              <a:pPr marL="68580" indent="-68580" algn="just" fontAlgn="auto">
                <a:lnSpc>
                  <a:spcPct val="120000"/>
                </a:lnSpc>
                <a:buFont typeface="Wingdings" panose="05000000000000000000" charset="0"/>
                <a:buChar char=""/>
              </a:pPr>
              <a:r>
                <a:rPr lang="zh-CN" altLang="en-US" sz="1735" dirty="0">
                  <a:solidFill>
                    <a:schemeClr val="tx1"/>
                  </a:solidFill>
                  <a:latin typeface="微软雅黑" panose="020B0503020204020204" pitchFamily="34" charset="-122"/>
                  <a:ea typeface="微软雅黑" panose="020B0503020204020204" pitchFamily="34" charset="-122"/>
                </a:rPr>
                <a:t>寒暑假多为</a:t>
              </a:r>
              <a:r>
                <a:rPr lang="en-US" altLang="zh-CN" sz="1735" dirty="0">
                  <a:solidFill>
                    <a:schemeClr val="tx1"/>
                  </a:solidFill>
                  <a:latin typeface="微软雅黑" panose="020B0503020204020204" pitchFamily="34" charset="-122"/>
                  <a:ea typeface="微软雅黑" panose="020B0503020204020204" pitchFamily="34" charset="-122"/>
                </a:rPr>
                <a:t>“</a:t>
              </a:r>
              <a:r>
                <a:rPr lang="zh-CN" altLang="en-US" sz="1735" dirty="0">
                  <a:solidFill>
                    <a:schemeClr val="tx1"/>
                  </a:solidFill>
                  <a:latin typeface="微软雅黑" panose="020B0503020204020204" pitchFamily="34" charset="-122"/>
                  <a:ea typeface="微软雅黑" panose="020B0503020204020204" pitchFamily="34" charset="-122"/>
                </a:rPr>
                <a:t>稿荒</a:t>
              </a:r>
              <a:r>
                <a:rPr lang="en-US" altLang="zh-CN" sz="1735" dirty="0">
                  <a:solidFill>
                    <a:schemeClr val="tx1"/>
                  </a:solidFill>
                  <a:latin typeface="微软雅黑" panose="020B0503020204020204" pitchFamily="34" charset="-122"/>
                  <a:ea typeface="微软雅黑" panose="020B0503020204020204" pitchFamily="34" charset="-122"/>
                </a:rPr>
                <a:t>”</a:t>
              </a:r>
              <a:r>
                <a:rPr lang="zh-CN" altLang="en-US" sz="1735" dirty="0">
                  <a:solidFill>
                    <a:schemeClr val="tx1"/>
                  </a:solidFill>
                  <a:latin typeface="微软雅黑" panose="020B0503020204020204" pitchFamily="34" charset="-122"/>
                  <a:ea typeface="微软雅黑" panose="020B0503020204020204" pitchFamily="34" charset="-122"/>
                </a:rPr>
                <a:t>时期，投稿易被录用</a:t>
              </a:r>
              <a:endParaRPr lang="zh-CN" altLang="en-US" sz="1735" dirty="0">
                <a:solidFill>
                  <a:schemeClr val="tx1"/>
                </a:solidFill>
                <a:latin typeface="微软雅黑" panose="020B0503020204020204" pitchFamily="34" charset="-122"/>
                <a:ea typeface="微软雅黑" panose="020B0503020204020204" pitchFamily="34" charset="-122"/>
              </a:endParaRPr>
            </a:p>
          </p:txBody>
        </p:sp>
      </p:grpSp>
      <p:sp>
        <p:nvSpPr>
          <p:cNvPr id="60" name="Freeform 451"/>
          <p:cNvSpPr>
            <a:spLocks noEditPoints="1"/>
          </p:cNvSpPr>
          <p:nvPr/>
        </p:nvSpPr>
        <p:spPr bwMode="auto">
          <a:xfrm>
            <a:off x="6586719" y="4313377"/>
            <a:ext cx="816000" cy="816000"/>
          </a:xfrm>
          <a:custGeom>
            <a:avLst/>
            <a:gdLst>
              <a:gd name="T0" fmla="*/ 41 w 82"/>
              <a:gd name="T1" fmla="*/ 0 h 82"/>
              <a:gd name="T2" fmla="*/ 0 w 82"/>
              <a:gd name="T3" fmla="*/ 41 h 82"/>
              <a:gd name="T4" fmla="*/ 41 w 82"/>
              <a:gd name="T5" fmla="*/ 82 h 82"/>
              <a:gd name="T6" fmla="*/ 82 w 82"/>
              <a:gd name="T7" fmla="*/ 41 h 82"/>
              <a:gd name="T8" fmla="*/ 41 w 82"/>
              <a:gd name="T9" fmla="*/ 0 h 82"/>
              <a:gd name="T10" fmla="*/ 41 w 82"/>
              <a:gd name="T11" fmla="*/ 77 h 82"/>
              <a:gd name="T12" fmla="*/ 5 w 82"/>
              <a:gd name="T13" fmla="*/ 41 h 82"/>
              <a:gd name="T14" fmla="*/ 40 w 82"/>
              <a:gd name="T15" fmla="*/ 5 h 82"/>
              <a:gd name="T16" fmla="*/ 38 w 82"/>
              <a:gd name="T17" fmla="*/ 8 h 82"/>
              <a:gd name="T18" fmla="*/ 36 w 82"/>
              <a:gd name="T19" fmla="*/ 11 h 82"/>
              <a:gd name="T20" fmla="*/ 33 w 82"/>
              <a:gd name="T21" fmla="*/ 17 h 82"/>
              <a:gd name="T22" fmla="*/ 37 w 82"/>
              <a:gd name="T23" fmla="*/ 17 h 82"/>
              <a:gd name="T24" fmla="*/ 37 w 82"/>
              <a:gd name="T25" fmla="*/ 39 h 82"/>
              <a:gd name="T26" fmla="*/ 35 w 82"/>
              <a:gd name="T27" fmla="*/ 43 h 82"/>
              <a:gd name="T28" fmla="*/ 40 w 82"/>
              <a:gd name="T29" fmla="*/ 48 h 82"/>
              <a:gd name="T30" fmla="*/ 44 w 82"/>
              <a:gd name="T31" fmla="*/ 46 h 82"/>
              <a:gd name="T32" fmla="*/ 67 w 82"/>
              <a:gd name="T33" fmla="*/ 46 h 82"/>
              <a:gd name="T34" fmla="*/ 67 w 82"/>
              <a:gd name="T35" fmla="*/ 50 h 82"/>
              <a:gd name="T36" fmla="*/ 73 w 82"/>
              <a:gd name="T37" fmla="*/ 47 h 82"/>
              <a:gd name="T38" fmla="*/ 77 w 82"/>
              <a:gd name="T39" fmla="*/ 44 h 82"/>
              <a:gd name="T40" fmla="*/ 41 w 82"/>
              <a:gd name="T41" fmla="*/ 77 h 82"/>
              <a:gd name="T42" fmla="*/ 75 w 82"/>
              <a:gd name="T43" fmla="*/ 41 h 82"/>
              <a:gd name="T44" fmla="*/ 73 w 82"/>
              <a:gd name="T45" fmla="*/ 40 h 82"/>
              <a:gd name="T46" fmla="*/ 67 w 82"/>
              <a:gd name="T47" fmla="*/ 36 h 82"/>
              <a:gd name="T48" fmla="*/ 67 w 82"/>
              <a:gd name="T49" fmla="*/ 41 h 82"/>
              <a:gd name="T50" fmla="*/ 43 w 82"/>
              <a:gd name="T51" fmla="*/ 41 h 82"/>
              <a:gd name="T52" fmla="*/ 42 w 82"/>
              <a:gd name="T53" fmla="*/ 40 h 82"/>
              <a:gd name="T54" fmla="*/ 42 w 82"/>
              <a:gd name="T55" fmla="*/ 17 h 82"/>
              <a:gd name="T56" fmla="*/ 47 w 82"/>
              <a:gd name="T57" fmla="*/ 17 h 82"/>
              <a:gd name="T58" fmla="*/ 43 w 82"/>
              <a:gd name="T59" fmla="*/ 11 h 82"/>
              <a:gd name="T60" fmla="*/ 40 w 82"/>
              <a:gd name="T61" fmla="*/ 5 h 82"/>
              <a:gd name="T62" fmla="*/ 41 w 82"/>
              <a:gd name="T63" fmla="*/ 5 h 82"/>
              <a:gd name="T64" fmla="*/ 77 w 82"/>
              <a:gd name="T65" fmla="*/ 41 h 82"/>
              <a:gd name="T66" fmla="*/ 77 w 82"/>
              <a:gd name="T67" fmla="*/ 42 h 82"/>
              <a:gd name="T68" fmla="*/ 75 w 82"/>
              <a:gd name="T69" fmla="*/ 41 h 82"/>
              <a:gd name="T70" fmla="*/ 40 w 82"/>
              <a:gd name="T71" fmla="*/ 66 h 82"/>
              <a:gd name="T72" fmla="*/ 35 w 82"/>
              <a:gd name="T73" fmla="*/ 71 h 82"/>
              <a:gd name="T74" fmla="*/ 40 w 82"/>
              <a:gd name="T75" fmla="*/ 75 h 82"/>
              <a:gd name="T76" fmla="*/ 44 w 82"/>
              <a:gd name="T77" fmla="*/ 71 h 82"/>
              <a:gd name="T78" fmla="*/ 40 w 82"/>
              <a:gd name="T79" fmla="*/ 66 h 82"/>
              <a:gd name="T80" fmla="*/ 12 w 82"/>
              <a:gd name="T81" fmla="*/ 39 h 82"/>
              <a:gd name="T82" fmla="*/ 8 w 82"/>
              <a:gd name="T83" fmla="*/ 43 h 82"/>
              <a:gd name="T84" fmla="*/ 12 w 82"/>
              <a:gd name="T85" fmla="*/ 48 h 82"/>
              <a:gd name="T86" fmla="*/ 17 w 82"/>
              <a:gd name="T87" fmla="*/ 43 h 82"/>
              <a:gd name="T88" fmla="*/ 12 w 82"/>
              <a:gd name="T89" fmla="*/ 3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2" h="82">
                <a:moveTo>
                  <a:pt x="41" y="0"/>
                </a:moveTo>
                <a:cubicBezTo>
                  <a:pt x="18" y="0"/>
                  <a:pt x="0" y="18"/>
                  <a:pt x="0" y="41"/>
                </a:cubicBezTo>
                <a:cubicBezTo>
                  <a:pt x="0" y="63"/>
                  <a:pt x="18" y="82"/>
                  <a:pt x="41" y="82"/>
                </a:cubicBezTo>
                <a:cubicBezTo>
                  <a:pt x="63" y="82"/>
                  <a:pt x="82" y="63"/>
                  <a:pt x="82" y="41"/>
                </a:cubicBezTo>
                <a:cubicBezTo>
                  <a:pt x="82" y="18"/>
                  <a:pt x="63" y="0"/>
                  <a:pt x="41" y="0"/>
                </a:cubicBezTo>
                <a:close/>
                <a:moveTo>
                  <a:pt x="41" y="77"/>
                </a:moveTo>
                <a:cubicBezTo>
                  <a:pt x="21" y="77"/>
                  <a:pt x="5" y="61"/>
                  <a:pt x="5" y="41"/>
                </a:cubicBezTo>
                <a:cubicBezTo>
                  <a:pt x="5" y="21"/>
                  <a:pt x="20" y="5"/>
                  <a:pt x="40" y="5"/>
                </a:cubicBezTo>
                <a:cubicBezTo>
                  <a:pt x="38" y="8"/>
                  <a:pt x="38" y="8"/>
                  <a:pt x="38" y="8"/>
                </a:cubicBezTo>
                <a:cubicBezTo>
                  <a:pt x="36" y="11"/>
                  <a:pt x="36" y="11"/>
                  <a:pt x="36" y="11"/>
                </a:cubicBezTo>
                <a:cubicBezTo>
                  <a:pt x="33" y="17"/>
                  <a:pt x="33" y="17"/>
                  <a:pt x="33" y="17"/>
                </a:cubicBezTo>
                <a:cubicBezTo>
                  <a:pt x="37" y="17"/>
                  <a:pt x="37" y="17"/>
                  <a:pt x="37" y="17"/>
                </a:cubicBezTo>
                <a:cubicBezTo>
                  <a:pt x="37" y="39"/>
                  <a:pt x="37" y="39"/>
                  <a:pt x="37" y="39"/>
                </a:cubicBezTo>
                <a:cubicBezTo>
                  <a:pt x="36" y="40"/>
                  <a:pt x="35" y="42"/>
                  <a:pt x="35" y="43"/>
                </a:cubicBezTo>
                <a:cubicBezTo>
                  <a:pt x="35" y="46"/>
                  <a:pt x="37" y="48"/>
                  <a:pt x="40" y="48"/>
                </a:cubicBezTo>
                <a:cubicBezTo>
                  <a:pt x="41" y="48"/>
                  <a:pt x="43" y="47"/>
                  <a:pt x="44" y="46"/>
                </a:cubicBezTo>
                <a:cubicBezTo>
                  <a:pt x="67" y="46"/>
                  <a:pt x="67" y="46"/>
                  <a:pt x="67" y="46"/>
                </a:cubicBezTo>
                <a:cubicBezTo>
                  <a:pt x="67" y="50"/>
                  <a:pt x="67" y="50"/>
                  <a:pt x="67" y="50"/>
                </a:cubicBezTo>
                <a:cubicBezTo>
                  <a:pt x="73" y="47"/>
                  <a:pt x="73" y="47"/>
                  <a:pt x="73" y="47"/>
                </a:cubicBezTo>
                <a:cubicBezTo>
                  <a:pt x="77" y="44"/>
                  <a:pt x="77" y="44"/>
                  <a:pt x="77" y="44"/>
                </a:cubicBezTo>
                <a:cubicBezTo>
                  <a:pt x="75" y="63"/>
                  <a:pt x="59" y="77"/>
                  <a:pt x="41" y="77"/>
                </a:cubicBezTo>
                <a:close/>
                <a:moveTo>
                  <a:pt x="75" y="41"/>
                </a:moveTo>
                <a:cubicBezTo>
                  <a:pt x="73" y="40"/>
                  <a:pt x="73" y="40"/>
                  <a:pt x="73" y="40"/>
                </a:cubicBezTo>
                <a:cubicBezTo>
                  <a:pt x="67" y="36"/>
                  <a:pt x="67" y="36"/>
                  <a:pt x="67" y="36"/>
                </a:cubicBezTo>
                <a:cubicBezTo>
                  <a:pt x="67" y="41"/>
                  <a:pt x="67" y="41"/>
                  <a:pt x="67" y="41"/>
                </a:cubicBezTo>
                <a:cubicBezTo>
                  <a:pt x="43" y="41"/>
                  <a:pt x="43" y="41"/>
                  <a:pt x="43" y="41"/>
                </a:cubicBezTo>
                <a:cubicBezTo>
                  <a:pt x="43" y="40"/>
                  <a:pt x="43" y="40"/>
                  <a:pt x="42" y="40"/>
                </a:cubicBezTo>
                <a:cubicBezTo>
                  <a:pt x="42" y="17"/>
                  <a:pt x="42" y="17"/>
                  <a:pt x="42" y="17"/>
                </a:cubicBezTo>
                <a:cubicBezTo>
                  <a:pt x="47" y="17"/>
                  <a:pt x="47" y="17"/>
                  <a:pt x="47" y="17"/>
                </a:cubicBezTo>
                <a:cubicBezTo>
                  <a:pt x="43" y="11"/>
                  <a:pt x="43" y="11"/>
                  <a:pt x="43" y="11"/>
                </a:cubicBezTo>
                <a:cubicBezTo>
                  <a:pt x="40" y="5"/>
                  <a:pt x="40" y="5"/>
                  <a:pt x="40" y="5"/>
                </a:cubicBezTo>
                <a:cubicBezTo>
                  <a:pt x="41" y="5"/>
                  <a:pt x="41" y="5"/>
                  <a:pt x="41" y="5"/>
                </a:cubicBezTo>
                <a:cubicBezTo>
                  <a:pt x="61" y="5"/>
                  <a:pt x="77" y="21"/>
                  <a:pt x="77" y="41"/>
                </a:cubicBezTo>
                <a:cubicBezTo>
                  <a:pt x="77" y="41"/>
                  <a:pt x="77" y="42"/>
                  <a:pt x="77" y="42"/>
                </a:cubicBezTo>
                <a:lnTo>
                  <a:pt x="75" y="41"/>
                </a:lnTo>
                <a:close/>
                <a:moveTo>
                  <a:pt x="40" y="66"/>
                </a:moveTo>
                <a:cubicBezTo>
                  <a:pt x="37" y="66"/>
                  <a:pt x="35" y="68"/>
                  <a:pt x="35" y="71"/>
                </a:cubicBezTo>
                <a:cubicBezTo>
                  <a:pt x="35" y="73"/>
                  <a:pt x="37" y="75"/>
                  <a:pt x="40" y="75"/>
                </a:cubicBezTo>
                <a:cubicBezTo>
                  <a:pt x="42" y="75"/>
                  <a:pt x="44" y="73"/>
                  <a:pt x="44" y="71"/>
                </a:cubicBezTo>
                <a:cubicBezTo>
                  <a:pt x="44" y="68"/>
                  <a:pt x="42" y="66"/>
                  <a:pt x="40" y="66"/>
                </a:cubicBezTo>
                <a:close/>
                <a:moveTo>
                  <a:pt x="12" y="39"/>
                </a:moveTo>
                <a:cubicBezTo>
                  <a:pt x="10" y="39"/>
                  <a:pt x="8" y="41"/>
                  <a:pt x="8" y="43"/>
                </a:cubicBezTo>
                <a:cubicBezTo>
                  <a:pt x="8" y="46"/>
                  <a:pt x="10" y="48"/>
                  <a:pt x="12" y="48"/>
                </a:cubicBezTo>
                <a:cubicBezTo>
                  <a:pt x="15" y="48"/>
                  <a:pt x="17" y="46"/>
                  <a:pt x="17" y="43"/>
                </a:cubicBezTo>
                <a:cubicBezTo>
                  <a:pt x="17" y="41"/>
                  <a:pt x="15" y="39"/>
                  <a:pt x="12" y="39"/>
                </a:cubicBezTo>
                <a:close/>
              </a:path>
            </a:pathLst>
          </a:custGeom>
          <a:solidFill>
            <a:srgbClr val="764786"/>
          </a:solidFill>
          <a:ln>
            <a:noFill/>
          </a:ln>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sp>
        <p:nvSpPr>
          <p:cNvPr id="16" name="Freeform 108"/>
          <p:cNvSpPr>
            <a:spLocks noEditPoints="1"/>
          </p:cNvSpPr>
          <p:nvPr/>
        </p:nvSpPr>
        <p:spPr bwMode="auto">
          <a:xfrm>
            <a:off x="6515104" y="2664111"/>
            <a:ext cx="672000" cy="672000"/>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E87071"/>
          </a:solidFill>
          <a:ln>
            <a:noFill/>
          </a:ln>
        </p:spPr>
        <p:txBody>
          <a:bodyPr vert="horz" wrap="square" lIns="91440" tIns="45720" rIns="91440" bIns="45720" numCol="1" anchor="t" anchorCtr="0" compatLnSpc="1"/>
          <a:lstStyle/>
          <a:p>
            <a:endParaRPr lang="zh-CN" altLang="en-US" sz="1355"/>
          </a:p>
        </p:txBody>
      </p:sp>
      <p:grpSp>
        <p:nvGrpSpPr>
          <p:cNvPr id="28" name="组合 27"/>
          <p:cNvGrpSpPr/>
          <p:nvPr/>
        </p:nvGrpSpPr>
        <p:grpSpPr>
          <a:xfrm>
            <a:off x="5644727" y="3268980"/>
            <a:ext cx="946573" cy="946573"/>
            <a:chOff x="8799" y="1239"/>
            <a:chExt cx="1118" cy="1118"/>
          </a:xfrm>
        </p:grpSpPr>
        <p:sp>
          <p:nvSpPr>
            <p:cNvPr id="99" name="圆角矩形 98"/>
            <p:cNvSpPr/>
            <p:nvPr/>
          </p:nvSpPr>
          <p:spPr>
            <a:xfrm>
              <a:off x="8799" y="1239"/>
              <a:ext cx="1118" cy="1118"/>
            </a:xfrm>
            <a:prstGeom prst="roundRect">
              <a:avLst>
                <a:gd name="adj" fmla="val 3969"/>
              </a:avLst>
            </a:prstGeom>
            <a:gradFill flip="none" rotWithShape="1">
              <a:gsLst>
                <a:gs pos="100000">
                  <a:schemeClr val="bg1">
                    <a:lumMod val="97000"/>
                  </a:schemeClr>
                </a:gs>
                <a:gs pos="0">
                  <a:schemeClr val="bg1">
                    <a:lumMod val="85000"/>
                  </a:schemeClr>
                </a:gs>
              </a:gsLst>
              <a:lin ang="2700000" scaled="1"/>
              <a:tileRect/>
            </a:gradFill>
            <a:ln w="22225">
              <a:gradFill flip="none" rotWithShape="1">
                <a:gsLst>
                  <a:gs pos="0">
                    <a:schemeClr val="bg1"/>
                  </a:gs>
                  <a:gs pos="100000">
                    <a:schemeClr val="bg1">
                      <a:lumMod val="75000"/>
                    </a:schemeClr>
                  </a:gs>
                </a:gsLst>
                <a:lin ang="2700000" scaled="1"/>
                <a:tileRect/>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dirty="0">
                <a:solidFill>
                  <a:prstClr val="white"/>
                </a:solidFill>
              </a:endParaRPr>
            </a:p>
          </p:txBody>
        </p:sp>
        <p:grpSp>
          <p:nvGrpSpPr>
            <p:cNvPr id="18" name="组合 17"/>
            <p:cNvGrpSpPr/>
            <p:nvPr/>
          </p:nvGrpSpPr>
          <p:grpSpPr>
            <a:xfrm>
              <a:off x="8906" y="1336"/>
              <a:ext cx="929" cy="871"/>
              <a:chOff x="3108756" y="2110160"/>
              <a:chExt cx="745081" cy="698920"/>
            </a:xfrm>
            <a:solidFill>
              <a:schemeClr val="bg1"/>
            </a:solidFill>
          </p:grpSpPr>
          <p:sp>
            <p:nvSpPr>
              <p:cNvPr id="19" name="Freeform 489"/>
              <p:cNvSpPr/>
              <p:nvPr/>
            </p:nvSpPr>
            <p:spPr bwMode="auto">
              <a:xfrm>
                <a:off x="3608602" y="2110160"/>
                <a:ext cx="245235" cy="303659"/>
              </a:xfrm>
              <a:custGeom>
                <a:avLst/>
                <a:gdLst>
                  <a:gd name="T0" fmla="*/ 248 w 340"/>
                  <a:gd name="T1" fmla="*/ 0 h 421"/>
                  <a:gd name="T2" fmla="*/ 0 w 340"/>
                  <a:gd name="T3" fmla="*/ 357 h 421"/>
                  <a:gd name="T4" fmla="*/ 94 w 340"/>
                  <a:gd name="T5" fmla="*/ 421 h 421"/>
                  <a:gd name="T6" fmla="*/ 340 w 340"/>
                  <a:gd name="T7" fmla="*/ 66 h 421"/>
                  <a:gd name="T8" fmla="*/ 248 w 340"/>
                  <a:gd name="T9" fmla="*/ 0 h 421"/>
                </a:gdLst>
                <a:ahLst/>
                <a:cxnLst>
                  <a:cxn ang="0">
                    <a:pos x="T0" y="T1"/>
                  </a:cxn>
                  <a:cxn ang="0">
                    <a:pos x="T2" y="T3"/>
                  </a:cxn>
                  <a:cxn ang="0">
                    <a:pos x="T4" y="T5"/>
                  </a:cxn>
                  <a:cxn ang="0">
                    <a:pos x="T6" y="T7"/>
                  </a:cxn>
                  <a:cxn ang="0">
                    <a:pos x="T8" y="T9"/>
                  </a:cxn>
                </a:cxnLst>
                <a:rect l="0" t="0" r="r" b="b"/>
                <a:pathLst>
                  <a:path w="340" h="421">
                    <a:moveTo>
                      <a:pt x="248" y="0"/>
                    </a:moveTo>
                    <a:lnTo>
                      <a:pt x="0" y="357"/>
                    </a:lnTo>
                    <a:lnTo>
                      <a:pt x="94" y="421"/>
                    </a:lnTo>
                    <a:lnTo>
                      <a:pt x="340" y="66"/>
                    </a:lnTo>
                    <a:lnTo>
                      <a:pt x="248" y="0"/>
                    </a:lnTo>
                    <a:close/>
                  </a:path>
                </a:pathLst>
              </a:cu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p>
            </p:txBody>
          </p:sp>
          <p:sp>
            <p:nvSpPr>
              <p:cNvPr id="20" name="Freeform 490"/>
              <p:cNvSpPr/>
              <p:nvPr/>
            </p:nvSpPr>
            <p:spPr bwMode="auto">
              <a:xfrm>
                <a:off x="3584800" y="2379197"/>
                <a:ext cx="81505" cy="68522"/>
              </a:xfrm>
              <a:custGeom>
                <a:avLst/>
                <a:gdLst>
                  <a:gd name="T0" fmla="*/ 14 w 113"/>
                  <a:gd name="T1" fmla="*/ 12 h 95"/>
                  <a:gd name="T2" fmla="*/ 0 w 113"/>
                  <a:gd name="T3" fmla="*/ 33 h 95"/>
                  <a:gd name="T4" fmla="*/ 14 w 113"/>
                  <a:gd name="T5" fmla="*/ 43 h 95"/>
                  <a:gd name="T6" fmla="*/ 26 w 113"/>
                  <a:gd name="T7" fmla="*/ 52 h 95"/>
                  <a:gd name="T8" fmla="*/ 90 w 113"/>
                  <a:gd name="T9" fmla="*/ 95 h 95"/>
                  <a:gd name="T10" fmla="*/ 113 w 113"/>
                  <a:gd name="T11" fmla="*/ 62 h 95"/>
                  <a:gd name="T12" fmla="*/ 23 w 113"/>
                  <a:gd name="T13" fmla="*/ 0 h 95"/>
                  <a:gd name="T14" fmla="*/ 14 w 113"/>
                  <a:gd name="T15" fmla="*/ 12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95">
                    <a:moveTo>
                      <a:pt x="14" y="12"/>
                    </a:moveTo>
                    <a:lnTo>
                      <a:pt x="0" y="33"/>
                    </a:lnTo>
                    <a:lnTo>
                      <a:pt x="14" y="43"/>
                    </a:lnTo>
                    <a:lnTo>
                      <a:pt x="26" y="52"/>
                    </a:lnTo>
                    <a:lnTo>
                      <a:pt x="90" y="95"/>
                    </a:lnTo>
                    <a:lnTo>
                      <a:pt x="113" y="62"/>
                    </a:lnTo>
                    <a:lnTo>
                      <a:pt x="23" y="0"/>
                    </a:lnTo>
                    <a:lnTo>
                      <a:pt x="14" y="12"/>
                    </a:lnTo>
                    <a:close/>
                  </a:path>
                </a:pathLst>
              </a:cu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p>
            </p:txBody>
          </p:sp>
          <p:sp>
            <p:nvSpPr>
              <p:cNvPr id="21" name="Freeform 491"/>
              <p:cNvSpPr/>
              <p:nvPr/>
            </p:nvSpPr>
            <p:spPr bwMode="auto">
              <a:xfrm>
                <a:off x="3463625" y="2415261"/>
                <a:ext cx="177435" cy="226482"/>
              </a:xfrm>
              <a:custGeom>
                <a:avLst/>
                <a:gdLst>
                  <a:gd name="T0" fmla="*/ 66 w 104"/>
                  <a:gd name="T1" fmla="*/ 0 h 133"/>
                  <a:gd name="T2" fmla="*/ 60 w 104"/>
                  <a:gd name="T3" fmla="*/ 8 h 133"/>
                  <a:gd name="T4" fmla="*/ 59 w 104"/>
                  <a:gd name="T5" fmla="*/ 10 h 133"/>
                  <a:gd name="T6" fmla="*/ 11 w 104"/>
                  <a:gd name="T7" fmla="*/ 29 h 133"/>
                  <a:gd name="T8" fmla="*/ 0 w 104"/>
                  <a:gd name="T9" fmla="*/ 129 h 133"/>
                  <a:gd name="T10" fmla="*/ 37 w 104"/>
                  <a:gd name="T11" fmla="*/ 76 h 133"/>
                  <a:gd name="T12" fmla="*/ 37 w 104"/>
                  <a:gd name="T13" fmla="*/ 51 h 133"/>
                  <a:gd name="T14" fmla="*/ 60 w 104"/>
                  <a:gd name="T15" fmla="*/ 43 h 133"/>
                  <a:gd name="T16" fmla="*/ 63 w 104"/>
                  <a:gd name="T17" fmla="*/ 44 h 133"/>
                  <a:gd name="T18" fmla="*/ 66 w 104"/>
                  <a:gd name="T19" fmla="*/ 71 h 133"/>
                  <a:gd name="T20" fmla="*/ 60 w 104"/>
                  <a:gd name="T21" fmla="*/ 77 h 133"/>
                  <a:gd name="T22" fmla="*/ 42 w 104"/>
                  <a:gd name="T23" fmla="*/ 80 h 133"/>
                  <a:gd name="T24" fmla="*/ 6 w 104"/>
                  <a:gd name="T25" fmla="*/ 133 h 133"/>
                  <a:gd name="T26" fmla="*/ 54 w 104"/>
                  <a:gd name="T27" fmla="*/ 109 h 133"/>
                  <a:gd name="T28" fmla="*/ 60 w 104"/>
                  <a:gd name="T29" fmla="*/ 106 h 133"/>
                  <a:gd name="T30" fmla="*/ 77 w 104"/>
                  <a:gd name="T31" fmla="*/ 98 h 133"/>
                  <a:gd name="T32" fmla="*/ 96 w 104"/>
                  <a:gd name="T33" fmla="*/ 88 h 133"/>
                  <a:gd name="T34" fmla="*/ 97 w 104"/>
                  <a:gd name="T35" fmla="*/ 37 h 133"/>
                  <a:gd name="T36" fmla="*/ 104 w 104"/>
                  <a:gd name="T37" fmla="*/ 26 h 133"/>
                  <a:gd name="T38" fmla="*/ 77 w 104"/>
                  <a:gd name="T39" fmla="*/ 7 h 133"/>
                  <a:gd name="T40" fmla="*/ 66 w 104"/>
                  <a:gd name="T4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4" h="133">
                    <a:moveTo>
                      <a:pt x="66" y="0"/>
                    </a:moveTo>
                    <a:cubicBezTo>
                      <a:pt x="60" y="8"/>
                      <a:pt x="60" y="8"/>
                      <a:pt x="60" y="8"/>
                    </a:cubicBezTo>
                    <a:cubicBezTo>
                      <a:pt x="59" y="10"/>
                      <a:pt x="59" y="10"/>
                      <a:pt x="59" y="10"/>
                    </a:cubicBezTo>
                    <a:cubicBezTo>
                      <a:pt x="11" y="29"/>
                      <a:pt x="11" y="29"/>
                      <a:pt x="11" y="29"/>
                    </a:cubicBezTo>
                    <a:cubicBezTo>
                      <a:pt x="0" y="129"/>
                      <a:pt x="0" y="129"/>
                      <a:pt x="0" y="129"/>
                    </a:cubicBezTo>
                    <a:cubicBezTo>
                      <a:pt x="37" y="76"/>
                      <a:pt x="37" y="76"/>
                      <a:pt x="37" y="76"/>
                    </a:cubicBezTo>
                    <a:cubicBezTo>
                      <a:pt x="32" y="70"/>
                      <a:pt x="31" y="60"/>
                      <a:pt x="37" y="51"/>
                    </a:cubicBezTo>
                    <a:cubicBezTo>
                      <a:pt x="43" y="43"/>
                      <a:pt x="52" y="40"/>
                      <a:pt x="60" y="43"/>
                    </a:cubicBezTo>
                    <a:cubicBezTo>
                      <a:pt x="61" y="43"/>
                      <a:pt x="62" y="44"/>
                      <a:pt x="63" y="44"/>
                    </a:cubicBezTo>
                    <a:cubicBezTo>
                      <a:pt x="71" y="50"/>
                      <a:pt x="72" y="62"/>
                      <a:pt x="66" y="71"/>
                    </a:cubicBezTo>
                    <a:cubicBezTo>
                      <a:pt x="64" y="74"/>
                      <a:pt x="62" y="76"/>
                      <a:pt x="60" y="77"/>
                    </a:cubicBezTo>
                    <a:cubicBezTo>
                      <a:pt x="55" y="81"/>
                      <a:pt x="48" y="82"/>
                      <a:pt x="42" y="80"/>
                    </a:cubicBezTo>
                    <a:cubicBezTo>
                      <a:pt x="6" y="133"/>
                      <a:pt x="6" y="133"/>
                      <a:pt x="6" y="133"/>
                    </a:cubicBezTo>
                    <a:cubicBezTo>
                      <a:pt x="54" y="109"/>
                      <a:pt x="54" y="109"/>
                      <a:pt x="54" y="109"/>
                    </a:cubicBezTo>
                    <a:cubicBezTo>
                      <a:pt x="60" y="106"/>
                      <a:pt x="60" y="106"/>
                      <a:pt x="60" y="106"/>
                    </a:cubicBezTo>
                    <a:cubicBezTo>
                      <a:pt x="77" y="98"/>
                      <a:pt x="77" y="98"/>
                      <a:pt x="77" y="98"/>
                    </a:cubicBezTo>
                    <a:cubicBezTo>
                      <a:pt x="96" y="88"/>
                      <a:pt x="96" y="88"/>
                      <a:pt x="96" y="88"/>
                    </a:cubicBezTo>
                    <a:cubicBezTo>
                      <a:pt x="97" y="37"/>
                      <a:pt x="97" y="37"/>
                      <a:pt x="97" y="37"/>
                    </a:cubicBezTo>
                    <a:cubicBezTo>
                      <a:pt x="104" y="26"/>
                      <a:pt x="104" y="26"/>
                      <a:pt x="104" y="26"/>
                    </a:cubicBezTo>
                    <a:cubicBezTo>
                      <a:pt x="77" y="7"/>
                      <a:pt x="77" y="7"/>
                      <a:pt x="77" y="7"/>
                    </a:cubicBezTo>
                    <a:lnTo>
                      <a:pt x="66" y="0"/>
                    </a:lnTo>
                    <a:close/>
                  </a:path>
                </a:pathLst>
              </a:cu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p>
            </p:txBody>
          </p:sp>
          <p:sp>
            <p:nvSpPr>
              <p:cNvPr id="22" name="Rectangle 492"/>
              <p:cNvSpPr>
                <a:spLocks noChangeArrowheads="1"/>
              </p:cNvSpPr>
              <p:nvPr/>
            </p:nvSpPr>
            <p:spPr bwMode="auto">
              <a:xfrm>
                <a:off x="3237144" y="2495323"/>
                <a:ext cx="168779" cy="1514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p>
            </p:txBody>
          </p:sp>
          <p:sp>
            <p:nvSpPr>
              <p:cNvPr id="23" name="Rectangle 493"/>
              <p:cNvSpPr>
                <a:spLocks noChangeArrowheads="1"/>
              </p:cNvSpPr>
              <p:nvPr/>
            </p:nvSpPr>
            <p:spPr bwMode="auto">
              <a:xfrm>
                <a:off x="3237144" y="2449161"/>
                <a:ext cx="168779" cy="17311"/>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p>
            </p:txBody>
          </p:sp>
          <p:sp>
            <p:nvSpPr>
              <p:cNvPr id="24" name="Rectangle 494"/>
              <p:cNvSpPr>
                <a:spLocks noChangeArrowheads="1"/>
              </p:cNvSpPr>
              <p:nvPr/>
            </p:nvSpPr>
            <p:spPr bwMode="auto">
              <a:xfrm>
                <a:off x="3237144" y="2403000"/>
                <a:ext cx="168779" cy="1586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p>
            </p:txBody>
          </p:sp>
          <p:sp>
            <p:nvSpPr>
              <p:cNvPr id="25" name="Rectangle 495"/>
              <p:cNvSpPr>
                <a:spLocks noChangeArrowheads="1"/>
              </p:cNvSpPr>
              <p:nvPr/>
            </p:nvSpPr>
            <p:spPr bwMode="auto">
              <a:xfrm>
                <a:off x="3237144" y="2357559"/>
                <a:ext cx="168779" cy="151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p>
            </p:txBody>
          </p:sp>
          <p:sp>
            <p:nvSpPr>
              <p:cNvPr id="26" name="Freeform 496"/>
              <p:cNvSpPr/>
              <p:nvPr/>
            </p:nvSpPr>
            <p:spPr bwMode="auto">
              <a:xfrm>
                <a:off x="3108756" y="2215467"/>
                <a:ext cx="489749" cy="593613"/>
              </a:xfrm>
              <a:custGeom>
                <a:avLst/>
                <a:gdLst>
                  <a:gd name="T0" fmla="*/ 268 w 287"/>
                  <a:gd name="T1" fmla="*/ 303 h 348"/>
                  <a:gd name="T2" fmla="*/ 245 w 287"/>
                  <a:gd name="T3" fmla="*/ 331 h 348"/>
                  <a:gd name="T4" fmla="*/ 90 w 287"/>
                  <a:gd name="T5" fmla="*/ 331 h 348"/>
                  <a:gd name="T6" fmla="*/ 90 w 287"/>
                  <a:gd name="T7" fmla="*/ 281 h 348"/>
                  <a:gd name="T8" fmla="*/ 76 w 287"/>
                  <a:gd name="T9" fmla="*/ 263 h 348"/>
                  <a:gd name="T10" fmla="*/ 17 w 287"/>
                  <a:gd name="T11" fmla="*/ 263 h 348"/>
                  <a:gd name="T12" fmla="*/ 17 w 287"/>
                  <a:gd name="T13" fmla="*/ 59 h 348"/>
                  <a:gd name="T14" fmla="*/ 40 w 287"/>
                  <a:gd name="T15" fmla="*/ 27 h 348"/>
                  <a:gd name="T16" fmla="*/ 251 w 287"/>
                  <a:gd name="T17" fmla="*/ 27 h 348"/>
                  <a:gd name="T18" fmla="*/ 268 w 287"/>
                  <a:gd name="T19" fmla="*/ 52 h 348"/>
                  <a:gd name="T20" fmla="*/ 268 w 287"/>
                  <a:gd name="T21" fmla="*/ 104 h 348"/>
                  <a:gd name="T22" fmla="*/ 268 w 287"/>
                  <a:gd name="T23" fmla="*/ 104 h 348"/>
                  <a:gd name="T24" fmla="*/ 285 w 287"/>
                  <a:gd name="T25" fmla="*/ 83 h 348"/>
                  <a:gd name="T26" fmla="*/ 285 w 287"/>
                  <a:gd name="T27" fmla="*/ 45 h 348"/>
                  <a:gd name="T28" fmla="*/ 252 w 287"/>
                  <a:gd name="T29" fmla="*/ 8 h 348"/>
                  <a:gd name="T30" fmla="*/ 70 w 287"/>
                  <a:gd name="T31" fmla="*/ 8 h 348"/>
                  <a:gd name="T32" fmla="*/ 40 w 287"/>
                  <a:gd name="T33" fmla="*/ 8 h 348"/>
                  <a:gd name="T34" fmla="*/ 0 w 287"/>
                  <a:gd name="T35" fmla="*/ 44 h 348"/>
                  <a:gd name="T36" fmla="*/ 0 w 287"/>
                  <a:gd name="T37" fmla="*/ 294 h 348"/>
                  <a:gd name="T38" fmla="*/ 82 w 287"/>
                  <a:gd name="T39" fmla="*/ 346 h 348"/>
                  <a:gd name="T40" fmla="*/ 252 w 287"/>
                  <a:gd name="T41" fmla="*/ 346 h 348"/>
                  <a:gd name="T42" fmla="*/ 285 w 287"/>
                  <a:gd name="T43" fmla="*/ 321 h 348"/>
                  <a:gd name="T44" fmla="*/ 285 w 287"/>
                  <a:gd name="T45" fmla="*/ 228 h 348"/>
                  <a:gd name="T46" fmla="*/ 268 w 287"/>
                  <a:gd name="T47" fmla="*/ 238 h 348"/>
                  <a:gd name="T48" fmla="*/ 268 w 287"/>
                  <a:gd name="T49" fmla="*/ 303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7" h="348">
                    <a:moveTo>
                      <a:pt x="268" y="303"/>
                    </a:moveTo>
                    <a:cubicBezTo>
                      <a:pt x="268" y="303"/>
                      <a:pt x="272" y="331"/>
                      <a:pt x="245" y="331"/>
                    </a:cubicBezTo>
                    <a:cubicBezTo>
                      <a:pt x="217" y="331"/>
                      <a:pt x="90" y="331"/>
                      <a:pt x="90" y="331"/>
                    </a:cubicBezTo>
                    <a:cubicBezTo>
                      <a:pt x="90" y="281"/>
                      <a:pt x="90" y="281"/>
                      <a:pt x="90" y="281"/>
                    </a:cubicBezTo>
                    <a:cubicBezTo>
                      <a:pt x="90" y="281"/>
                      <a:pt x="91" y="263"/>
                      <a:pt x="76" y="263"/>
                    </a:cubicBezTo>
                    <a:cubicBezTo>
                      <a:pt x="60" y="263"/>
                      <a:pt x="17" y="263"/>
                      <a:pt x="17" y="263"/>
                    </a:cubicBezTo>
                    <a:cubicBezTo>
                      <a:pt x="17" y="59"/>
                      <a:pt x="17" y="59"/>
                      <a:pt x="17" y="59"/>
                    </a:cubicBezTo>
                    <a:cubicBezTo>
                      <a:pt x="17" y="59"/>
                      <a:pt x="13" y="27"/>
                      <a:pt x="40" y="27"/>
                    </a:cubicBezTo>
                    <a:cubicBezTo>
                      <a:pt x="251" y="27"/>
                      <a:pt x="251" y="27"/>
                      <a:pt x="251" y="27"/>
                    </a:cubicBezTo>
                    <a:cubicBezTo>
                      <a:pt x="251" y="27"/>
                      <a:pt x="268" y="30"/>
                      <a:pt x="268" y="52"/>
                    </a:cubicBezTo>
                    <a:cubicBezTo>
                      <a:pt x="268" y="57"/>
                      <a:pt x="268" y="77"/>
                      <a:pt x="268" y="104"/>
                    </a:cubicBezTo>
                    <a:cubicBezTo>
                      <a:pt x="268" y="104"/>
                      <a:pt x="268" y="104"/>
                      <a:pt x="268" y="104"/>
                    </a:cubicBezTo>
                    <a:cubicBezTo>
                      <a:pt x="285" y="83"/>
                      <a:pt x="285" y="83"/>
                      <a:pt x="285" y="83"/>
                    </a:cubicBezTo>
                    <a:cubicBezTo>
                      <a:pt x="285" y="60"/>
                      <a:pt x="285" y="45"/>
                      <a:pt x="285" y="45"/>
                    </a:cubicBezTo>
                    <a:cubicBezTo>
                      <a:pt x="285" y="45"/>
                      <a:pt x="287" y="8"/>
                      <a:pt x="252" y="8"/>
                    </a:cubicBezTo>
                    <a:cubicBezTo>
                      <a:pt x="70" y="8"/>
                      <a:pt x="70" y="8"/>
                      <a:pt x="70" y="8"/>
                    </a:cubicBezTo>
                    <a:cubicBezTo>
                      <a:pt x="40" y="8"/>
                      <a:pt x="40" y="8"/>
                      <a:pt x="40" y="8"/>
                    </a:cubicBezTo>
                    <a:cubicBezTo>
                      <a:pt x="40" y="8"/>
                      <a:pt x="0" y="0"/>
                      <a:pt x="0" y="44"/>
                    </a:cubicBezTo>
                    <a:cubicBezTo>
                      <a:pt x="0" y="87"/>
                      <a:pt x="0" y="294"/>
                      <a:pt x="0" y="294"/>
                    </a:cubicBezTo>
                    <a:cubicBezTo>
                      <a:pt x="82" y="346"/>
                      <a:pt x="82" y="346"/>
                      <a:pt x="82" y="346"/>
                    </a:cubicBezTo>
                    <a:cubicBezTo>
                      <a:pt x="252" y="346"/>
                      <a:pt x="252" y="346"/>
                      <a:pt x="252" y="346"/>
                    </a:cubicBezTo>
                    <a:cubicBezTo>
                      <a:pt x="252" y="346"/>
                      <a:pt x="285" y="348"/>
                      <a:pt x="285" y="321"/>
                    </a:cubicBezTo>
                    <a:cubicBezTo>
                      <a:pt x="285" y="312"/>
                      <a:pt x="285" y="274"/>
                      <a:pt x="285" y="228"/>
                    </a:cubicBezTo>
                    <a:cubicBezTo>
                      <a:pt x="268" y="238"/>
                      <a:pt x="268" y="238"/>
                      <a:pt x="268" y="238"/>
                    </a:cubicBezTo>
                    <a:cubicBezTo>
                      <a:pt x="268" y="275"/>
                      <a:pt x="268" y="303"/>
                      <a:pt x="268" y="303"/>
                    </a:cubicBezTo>
                    <a:close/>
                  </a:path>
                </a:pathLst>
              </a:cu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p>
            </p:txBody>
          </p:sp>
          <p:sp>
            <p:nvSpPr>
              <p:cNvPr id="17" name="Rectangle 494"/>
              <p:cNvSpPr>
                <a:spLocks noChangeArrowheads="1"/>
              </p:cNvSpPr>
              <p:nvPr/>
            </p:nvSpPr>
            <p:spPr bwMode="auto">
              <a:xfrm>
                <a:off x="3237144" y="2399792"/>
                <a:ext cx="168779" cy="15868"/>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p>
            </p:txBody>
          </p:sp>
          <p:sp>
            <p:nvSpPr>
              <p:cNvPr id="27" name="Rectangle 495"/>
              <p:cNvSpPr>
                <a:spLocks noChangeArrowheads="1"/>
              </p:cNvSpPr>
              <p:nvPr/>
            </p:nvSpPr>
            <p:spPr bwMode="auto">
              <a:xfrm>
                <a:off x="3237144" y="2354351"/>
                <a:ext cx="168779" cy="15147"/>
              </a:xfrm>
              <a:prstGeom prst="rect">
                <a:avLst/>
              </a:prstGeom>
              <a:solidFill>
                <a:srgbClr val="A7A9A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p>
            </p:txBody>
          </p:sp>
        </p:grpSp>
      </p:grpSp>
      <p:sp>
        <p:nvSpPr>
          <p:cNvPr id="2"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3"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9" name="组合 28"/>
          <p:cNvGrpSpPr/>
          <p:nvPr/>
        </p:nvGrpSpPr>
        <p:grpSpPr>
          <a:xfrm>
            <a:off x="895445" y="142664"/>
            <a:ext cx="3384025" cy="808757"/>
            <a:chOff x="903371" y="249943"/>
            <a:chExt cx="2831223" cy="679699"/>
          </a:xfrm>
        </p:grpSpPr>
        <p:sp>
          <p:nvSpPr>
            <p:cNvPr id="30" name="任意多边形 2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31" name="任意多边形 3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33" name="标题 1"/>
          <p:cNvSpPr txBox="1"/>
          <p:nvPr/>
        </p:nvSpPr>
        <p:spPr>
          <a:xfrm>
            <a:off x="1755140" y="327025"/>
            <a:ext cx="2586355" cy="625475"/>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a:solidFill>
                  <a:srgbClr val="3B68A1"/>
                </a:solidFill>
                <a:latin typeface="微软雅黑" panose="020B0503020204020204" pitchFamily="34" charset="-122"/>
                <a:ea typeface="微软雅黑" panose="020B0503020204020204" pitchFamily="34" charset="-122"/>
              </a:rPr>
              <a:t> </a:t>
            </a:r>
            <a:r>
              <a:rPr lang="zh-CN" altLang="en-US" sz="2800" b="1" dirty="0">
                <a:solidFill>
                  <a:srgbClr val="3B68A1"/>
                </a:solidFill>
                <a:latin typeface="微软雅黑" panose="020B0503020204020204" pitchFamily="34" charset="-122"/>
                <a:ea typeface="微软雅黑" panose="020B0503020204020204" pitchFamily="34" charset="-122"/>
                <a:sym typeface="+mn-ea"/>
              </a:rPr>
              <a:t>选刊投稿原则</a:t>
            </a:r>
            <a:endParaRPr lang="zh-CN" altLang="en-US" sz="2800" b="1" dirty="0">
              <a:solidFill>
                <a:srgbClr val="3B68A1"/>
              </a:solidFill>
              <a:latin typeface="微软雅黑" panose="020B0503020204020204" pitchFamily="34" charset="-122"/>
              <a:ea typeface="微软雅黑" panose="020B0503020204020204" pitchFamily="34" charset="-122"/>
            </a:endParaRPr>
          </a:p>
        </p:txBody>
      </p:sp>
      <p:sp>
        <p:nvSpPr>
          <p:cNvPr id="34" name="TextBox 26"/>
          <p:cNvSpPr txBox="1"/>
          <p:nvPr/>
        </p:nvSpPr>
        <p:spPr>
          <a:xfrm>
            <a:off x="1207481" y="284685"/>
            <a:ext cx="683260" cy="582295"/>
          </a:xfrm>
          <a:prstGeom prst="rect">
            <a:avLst/>
          </a:prstGeom>
          <a:noFill/>
        </p:spPr>
        <p:txBody>
          <a:bodyPr wrap="none" lIns="91437" tIns="45718" rIns="91437" bIns="45718" rtlCol="0">
            <a:spAutoFit/>
          </a:bodyPr>
          <a:lstStyle/>
          <a:p>
            <a:r>
              <a:rPr lang="en-US" altLang="zh-CN" sz="3200" b="1" dirty="0">
                <a:solidFill>
                  <a:srgbClr val="3B68A1"/>
                </a:solidFill>
                <a:latin typeface="微软雅黑" panose="020B0503020204020204" pitchFamily="34" charset="-122"/>
                <a:ea typeface="微软雅黑" panose="020B0503020204020204" pitchFamily="34" charset="-122"/>
              </a:rPr>
              <a:t>02</a:t>
            </a:r>
            <a:endParaRPr lang="zh-CN" altLang="en-US" sz="3200" b="1" dirty="0">
              <a:solidFill>
                <a:srgbClr val="3B68A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992440" y="1422391"/>
            <a:ext cx="3982703" cy="1469419"/>
            <a:chOff x="1017079" y="1280151"/>
            <a:chExt cx="3982703" cy="1469418"/>
          </a:xfrm>
        </p:grpSpPr>
        <p:sp>
          <p:nvSpPr>
            <p:cNvPr id="11" name="任意多边形 10"/>
            <p:cNvSpPr/>
            <p:nvPr/>
          </p:nvSpPr>
          <p:spPr>
            <a:xfrm>
              <a:off x="4218732" y="1587519"/>
              <a:ext cx="781050" cy="1162050"/>
            </a:xfrm>
            <a:custGeom>
              <a:avLst/>
              <a:gdLst>
                <a:gd name="connsiteX0" fmla="*/ 781050 w 781050"/>
                <a:gd name="connsiteY0" fmla="*/ 1162050 h 1162050"/>
                <a:gd name="connsiteX1" fmla="*/ 781050 w 781050"/>
                <a:gd name="connsiteY1" fmla="*/ 0 h 1162050"/>
                <a:gd name="connsiteX2" fmla="*/ 0 w 781050"/>
                <a:gd name="connsiteY2" fmla="*/ 0 h 1162050"/>
              </a:gdLst>
              <a:ahLst/>
              <a:cxnLst>
                <a:cxn ang="0">
                  <a:pos x="connsiteX0" y="connsiteY0"/>
                </a:cxn>
                <a:cxn ang="0">
                  <a:pos x="connsiteX1" y="connsiteY1"/>
                </a:cxn>
                <a:cxn ang="0">
                  <a:pos x="connsiteX2" y="connsiteY2"/>
                </a:cxn>
              </a:cxnLst>
              <a:rect l="l" t="t" r="r" b="b"/>
              <a:pathLst>
                <a:path w="781050" h="1162050">
                  <a:moveTo>
                    <a:pt x="781050" y="1162050"/>
                  </a:moveTo>
                  <a:lnTo>
                    <a:pt x="781050" y="0"/>
                  </a:lnTo>
                  <a:lnTo>
                    <a:pt x="0" y="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5">
                <a:latin typeface="Microsoft JhengHei UI" panose="020B0604030504040204" pitchFamily="34" charset="-120"/>
                <a:ea typeface="Microsoft JhengHei UI" panose="020B0604030504040204" pitchFamily="34" charset="-120"/>
              </a:endParaRPr>
            </a:p>
          </p:txBody>
        </p:sp>
        <p:sp>
          <p:nvSpPr>
            <p:cNvPr id="13" name="MH_SubTitle_4"/>
            <p:cNvSpPr txBox="1">
              <a:spLocks noChangeArrowheads="1"/>
            </p:cNvSpPr>
            <p:nvPr>
              <p:custDataLst>
                <p:tags r:id="rId1"/>
              </p:custDataLst>
            </p:nvPr>
          </p:nvSpPr>
          <p:spPr bwMode="auto">
            <a:xfrm>
              <a:off x="1017079" y="1280151"/>
              <a:ext cx="3105271" cy="412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charset="0"/>
                  <a:ea typeface="微软雅黑" panose="020B0503020204020204" pitchFamily="34" charset="-122"/>
                </a:defRPr>
              </a:lvl1pPr>
              <a:lvl2pPr marL="742950" indent="-285750">
                <a:defRPr>
                  <a:solidFill>
                    <a:schemeClr val="tx1"/>
                  </a:solidFill>
                  <a:latin typeface="Times New Roman" panose="02020603050405020304" charset="0"/>
                  <a:ea typeface="微软雅黑" panose="020B0503020204020204" pitchFamily="34" charset="-122"/>
                </a:defRPr>
              </a:lvl2pPr>
              <a:lvl3pPr marL="1143000" indent="-228600">
                <a:defRPr>
                  <a:solidFill>
                    <a:schemeClr val="tx1"/>
                  </a:solidFill>
                  <a:latin typeface="Times New Roman" panose="02020603050405020304" charset="0"/>
                  <a:ea typeface="微软雅黑" panose="020B0503020204020204" pitchFamily="34" charset="-122"/>
                </a:defRPr>
              </a:lvl3pPr>
              <a:lvl4pPr marL="1600200" indent="-228600">
                <a:defRPr>
                  <a:solidFill>
                    <a:schemeClr val="tx1"/>
                  </a:solidFill>
                  <a:latin typeface="Times New Roman" panose="02020603050405020304" charset="0"/>
                  <a:ea typeface="微软雅黑" panose="020B0503020204020204" pitchFamily="34" charset="-122"/>
                </a:defRPr>
              </a:lvl4pPr>
              <a:lvl5pPr marL="2057400" indent="-228600">
                <a:defRPr>
                  <a:solidFill>
                    <a:schemeClr val="tx1"/>
                  </a:solidFill>
                  <a:latin typeface="Times New Roman" panose="02020603050405020304"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9pPr>
            </a:lstStyle>
            <a:p>
              <a:pPr algn="r" eaLnBrk="1" hangingPunct="1"/>
              <a:r>
                <a:rPr lang="zh-CN" altLang="en-US" sz="1865" b="1" dirty="0">
                  <a:solidFill>
                    <a:schemeClr val="accent2"/>
                  </a:solidFill>
                  <a:latin typeface="微软雅黑" panose="020B0503020204020204" pitchFamily="34" charset="-122"/>
                </a:rPr>
                <a:t>期刊级别</a:t>
              </a:r>
              <a:endParaRPr lang="zh-CN" altLang="en-US" sz="1865" b="1" dirty="0">
                <a:solidFill>
                  <a:schemeClr val="accent2"/>
                </a:solidFill>
                <a:latin typeface="微软雅黑" panose="020B0503020204020204" pitchFamily="34" charset="-122"/>
              </a:endParaRPr>
            </a:p>
          </p:txBody>
        </p:sp>
      </p:grpSp>
      <p:grpSp>
        <p:nvGrpSpPr>
          <p:cNvPr id="15" name="组合 14"/>
          <p:cNvGrpSpPr/>
          <p:nvPr/>
        </p:nvGrpSpPr>
        <p:grpSpPr>
          <a:xfrm>
            <a:off x="2701251" y="2682905"/>
            <a:ext cx="2041313" cy="1162473"/>
            <a:chOff x="1863050" y="2540665"/>
            <a:chExt cx="2041313" cy="1162473"/>
          </a:xfrm>
        </p:grpSpPr>
        <p:sp>
          <p:nvSpPr>
            <p:cNvPr id="16" name="任意多边形 15"/>
            <p:cNvSpPr/>
            <p:nvPr/>
          </p:nvSpPr>
          <p:spPr>
            <a:xfrm>
              <a:off x="3582630" y="2749792"/>
              <a:ext cx="321733" cy="953346"/>
            </a:xfrm>
            <a:custGeom>
              <a:avLst/>
              <a:gdLst>
                <a:gd name="connsiteX0" fmla="*/ 781050 w 781050"/>
                <a:gd name="connsiteY0" fmla="*/ 1162050 h 1162050"/>
                <a:gd name="connsiteX1" fmla="*/ 781050 w 781050"/>
                <a:gd name="connsiteY1" fmla="*/ 0 h 1162050"/>
                <a:gd name="connsiteX2" fmla="*/ 0 w 781050"/>
                <a:gd name="connsiteY2" fmla="*/ 0 h 1162050"/>
              </a:gdLst>
              <a:ahLst/>
              <a:cxnLst>
                <a:cxn ang="0">
                  <a:pos x="connsiteX0" y="connsiteY0"/>
                </a:cxn>
                <a:cxn ang="0">
                  <a:pos x="connsiteX1" y="connsiteY1"/>
                </a:cxn>
                <a:cxn ang="0">
                  <a:pos x="connsiteX2" y="connsiteY2"/>
                </a:cxn>
              </a:cxnLst>
              <a:rect l="l" t="t" r="r" b="b"/>
              <a:pathLst>
                <a:path w="781050" h="1162050">
                  <a:moveTo>
                    <a:pt x="781050" y="1162050"/>
                  </a:moveTo>
                  <a:lnTo>
                    <a:pt x="781050" y="0"/>
                  </a:lnTo>
                  <a:lnTo>
                    <a:pt x="0" y="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5">
                <a:latin typeface="Microsoft JhengHei UI" panose="020B0604030504040204" pitchFamily="34" charset="-120"/>
                <a:ea typeface="Microsoft JhengHei UI" panose="020B0604030504040204" pitchFamily="34" charset="-120"/>
              </a:endParaRPr>
            </a:p>
          </p:txBody>
        </p:sp>
        <p:sp>
          <p:nvSpPr>
            <p:cNvPr id="18" name="MH_SubTitle_4"/>
            <p:cNvSpPr txBox="1">
              <a:spLocks noChangeArrowheads="1"/>
            </p:cNvSpPr>
            <p:nvPr>
              <p:custDataLst>
                <p:tags r:id="rId2"/>
              </p:custDataLst>
            </p:nvPr>
          </p:nvSpPr>
          <p:spPr bwMode="auto">
            <a:xfrm>
              <a:off x="1863050" y="2540665"/>
              <a:ext cx="1687407" cy="412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charset="0"/>
                  <a:ea typeface="微软雅黑" panose="020B0503020204020204" pitchFamily="34" charset="-122"/>
                </a:defRPr>
              </a:lvl1pPr>
              <a:lvl2pPr marL="742950" indent="-285750">
                <a:defRPr>
                  <a:solidFill>
                    <a:schemeClr val="tx1"/>
                  </a:solidFill>
                  <a:latin typeface="Times New Roman" panose="02020603050405020304" charset="0"/>
                  <a:ea typeface="微软雅黑" panose="020B0503020204020204" pitchFamily="34" charset="-122"/>
                </a:defRPr>
              </a:lvl2pPr>
              <a:lvl3pPr marL="1143000" indent="-228600">
                <a:defRPr>
                  <a:solidFill>
                    <a:schemeClr val="tx1"/>
                  </a:solidFill>
                  <a:latin typeface="Times New Roman" panose="02020603050405020304" charset="0"/>
                  <a:ea typeface="微软雅黑" panose="020B0503020204020204" pitchFamily="34" charset="-122"/>
                </a:defRPr>
              </a:lvl3pPr>
              <a:lvl4pPr marL="1600200" indent="-228600">
                <a:defRPr>
                  <a:solidFill>
                    <a:schemeClr val="tx1"/>
                  </a:solidFill>
                  <a:latin typeface="Times New Roman" panose="02020603050405020304" charset="0"/>
                  <a:ea typeface="微软雅黑" panose="020B0503020204020204" pitchFamily="34" charset="-122"/>
                </a:defRPr>
              </a:lvl4pPr>
              <a:lvl5pPr marL="2057400" indent="-228600">
                <a:defRPr>
                  <a:solidFill>
                    <a:schemeClr val="tx1"/>
                  </a:solidFill>
                  <a:latin typeface="Times New Roman" panose="02020603050405020304"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9pPr>
            </a:lstStyle>
            <a:p>
              <a:pPr algn="r" eaLnBrk="1" hangingPunct="1"/>
              <a:r>
                <a:rPr lang="zh-CN" altLang="en-US" sz="1865" b="1" dirty="0">
                  <a:solidFill>
                    <a:srgbClr val="77468A"/>
                  </a:solidFill>
                  <a:latin typeface="微软雅黑" panose="020B0503020204020204" pitchFamily="34" charset="-122"/>
                </a:rPr>
                <a:t>基金论文数</a:t>
              </a:r>
              <a:endParaRPr lang="zh-CN" altLang="en-US" sz="1865" b="1" dirty="0">
                <a:solidFill>
                  <a:srgbClr val="77468A"/>
                </a:solidFill>
                <a:latin typeface="微软雅黑" panose="020B0503020204020204" pitchFamily="34" charset="-122"/>
              </a:endParaRPr>
            </a:p>
          </p:txBody>
        </p:sp>
      </p:grpSp>
      <p:grpSp>
        <p:nvGrpSpPr>
          <p:cNvPr id="20" name="组合 19"/>
          <p:cNvGrpSpPr/>
          <p:nvPr/>
        </p:nvGrpSpPr>
        <p:grpSpPr>
          <a:xfrm>
            <a:off x="7009208" y="1119495"/>
            <a:ext cx="3982869" cy="3003973"/>
            <a:chOff x="6171007" y="977254"/>
            <a:chExt cx="3982870" cy="3003973"/>
          </a:xfrm>
        </p:grpSpPr>
        <p:sp>
          <p:nvSpPr>
            <p:cNvPr id="21" name="任意多边形 20"/>
            <p:cNvSpPr/>
            <p:nvPr/>
          </p:nvSpPr>
          <p:spPr>
            <a:xfrm flipH="1">
              <a:off x="6171007" y="1390427"/>
              <a:ext cx="780627" cy="2590800"/>
            </a:xfrm>
            <a:custGeom>
              <a:avLst/>
              <a:gdLst>
                <a:gd name="connsiteX0" fmla="*/ 781050 w 781050"/>
                <a:gd name="connsiteY0" fmla="*/ 1162050 h 1162050"/>
                <a:gd name="connsiteX1" fmla="*/ 781050 w 781050"/>
                <a:gd name="connsiteY1" fmla="*/ 0 h 1162050"/>
                <a:gd name="connsiteX2" fmla="*/ 0 w 781050"/>
                <a:gd name="connsiteY2" fmla="*/ 0 h 1162050"/>
              </a:gdLst>
              <a:ahLst/>
              <a:cxnLst>
                <a:cxn ang="0">
                  <a:pos x="connsiteX0" y="connsiteY0"/>
                </a:cxn>
                <a:cxn ang="0">
                  <a:pos x="connsiteX1" y="connsiteY1"/>
                </a:cxn>
                <a:cxn ang="0">
                  <a:pos x="connsiteX2" y="connsiteY2"/>
                </a:cxn>
              </a:cxnLst>
              <a:rect l="l" t="t" r="r" b="b"/>
              <a:pathLst>
                <a:path w="781050" h="1162050">
                  <a:moveTo>
                    <a:pt x="781050" y="1162050"/>
                  </a:moveTo>
                  <a:lnTo>
                    <a:pt x="781050" y="0"/>
                  </a:lnTo>
                  <a:lnTo>
                    <a:pt x="0" y="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5">
                <a:latin typeface="Microsoft JhengHei UI" panose="020B0604030504040204" pitchFamily="34" charset="-120"/>
                <a:ea typeface="Microsoft JhengHei UI" panose="020B0604030504040204" pitchFamily="34" charset="-120"/>
              </a:endParaRPr>
            </a:p>
          </p:txBody>
        </p:sp>
        <p:sp>
          <p:nvSpPr>
            <p:cNvPr id="23" name="MH_SubTitle_4"/>
            <p:cNvSpPr txBox="1">
              <a:spLocks noChangeArrowheads="1"/>
            </p:cNvSpPr>
            <p:nvPr>
              <p:custDataLst>
                <p:tags r:id="rId3"/>
              </p:custDataLst>
            </p:nvPr>
          </p:nvSpPr>
          <p:spPr bwMode="auto">
            <a:xfrm>
              <a:off x="7048606" y="977254"/>
              <a:ext cx="3105271" cy="412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charset="0"/>
                  <a:ea typeface="微软雅黑" panose="020B0503020204020204" pitchFamily="34" charset="-122"/>
                </a:defRPr>
              </a:lvl1pPr>
              <a:lvl2pPr marL="742950" indent="-285750">
                <a:defRPr>
                  <a:solidFill>
                    <a:schemeClr val="tx1"/>
                  </a:solidFill>
                  <a:latin typeface="Times New Roman" panose="02020603050405020304" charset="0"/>
                  <a:ea typeface="微软雅黑" panose="020B0503020204020204" pitchFamily="34" charset="-122"/>
                </a:defRPr>
              </a:lvl2pPr>
              <a:lvl3pPr marL="1143000" indent="-228600">
                <a:defRPr>
                  <a:solidFill>
                    <a:schemeClr val="tx1"/>
                  </a:solidFill>
                  <a:latin typeface="Times New Roman" panose="02020603050405020304" charset="0"/>
                  <a:ea typeface="微软雅黑" panose="020B0503020204020204" pitchFamily="34" charset="-122"/>
                </a:defRPr>
              </a:lvl3pPr>
              <a:lvl4pPr marL="1600200" indent="-228600">
                <a:defRPr>
                  <a:solidFill>
                    <a:schemeClr val="tx1"/>
                  </a:solidFill>
                  <a:latin typeface="Times New Roman" panose="02020603050405020304" charset="0"/>
                  <a:ea typeface="微软雅黑" panose="020B0503020204020204" pitchFamily="34" charset="-122"/>
                </a:defRPr>
              </a:lvl4pPr>
              <a:lvl5pPr marL="2057400" indent="-228600">
                <a:defRPr>
                  <a:solidFill>
                    <a:schemeClr val="tx1"/>
                  </a:solidFill>
                  <a:latin typeface="Times New Roman" panose="02020603050405020304"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9pPr>
            </a:lstStyle>
            <a:p>
              <a:pPr eaLnBrk="1" hangingPunct="1"/>
              <a:r>
                <a:rPr lang="zh-CN" altLang="en-US" sz="1865" b="1" dirty="0">
                  <a:solidFill>
                    <a:srgbClr val="00AF92"/>
                  </a:solidFill>
                  <a:latin typeface="微软雅黑" panose="020B0503020204020204" pitchFamily="34" charset="-122"/>
                </a:rPr>
                <a:t>影响因子</a:t>
              </a:r>
              <a:endParaRPr lang="zh-CN" altLang="en-US" sz="1865" b="1" dirty="0">
                <a:solidFill>
                  <a:srgbClr val="00AF92"/>
                </a:solidFill>
                <a:latin typeface="微软雅黑" panose="020B0503020204020204" pitchFamily="34" charset="-122"/>
              </a:endParaRPr>
            </a:p>
          </p:txBody>
        </p:sp>
      </p:grpSp>
      <p:grpSp>
        <p:nvGrpSpPr>
          <p:cNvPr id="25" name="组合 24"/>
          <p:cNvGrpSpPr/>
          <p:nvPr/>
        </p:nvGrpSpPr>
        <p:grpSpPr>
          <a:xfrm>
            <a:off x="8084169" y="2480128"/>
            <a:ext cx="3769497" cy="667703"/>
            <a:chOff x="7245968" y="2337887"/>
            <a:chExt cx="3769498" cy="667703"/>
          </a:xfrm>
        </p:grpSpPr>
        <p:sp>
          <p:nvSpPr>
            <p:cNvPr id="26" name="任意多边形 25"/>
            <p:cNvSpPr/>
            <p:nvPr/>
          </p:nvSpPr>
          <p:spPr>
            <a:xfrm flipH="1">
              <a:off x="7245968" y="2645020"/>
              <a:ext cx="648670" cy="360570"/>
            </a:xfrm>
            <a:custGeom>
              <a:avLst/>
              <a:gdLst>
                <a:gd name="connsiteX0" fmla="*/ 781050 w 781050"/>
                <a:gd name="connsiteY0" fmla="*/ 1162050 h 1162050"/>
                <a:gd name="connsiteX1" fmla="*/ 781050 w 781050"/>
                <a:gd name="connsiteY1" fmla="*/ 0 h 1162050"/>
                <a:gd name="connsiteX2" fmla="*/ 0 w 781050"/>
                <a:gd name="connsiteY2" fmla="*/ 0 h 1162050"/>
              </a:gdLst>
              <a:ahLst/>
              <a:cxnLst>
                <a:cxn ang="0">
                  <a:pos x="connsiteX0" y="connsiteY0"/>
                </a:cxn>
                <a:cxn ang="0">
                  <a:pos x="connsiteX1" y="connsiteY1"/>
                </a:cxn>
                <a:cxn ang="0">
                  <a:pos x="connsiteX2" y="connsiteY2"/>
                </a:cxn>
              </a:cxnLst>
              <a:rect l="l" t="t" r="r" b="b"/>
              <a:pathLst>
                <a:path w="781050" h="1162050">
                  <a:moveTo>
                    <a:pt x="781050" y="1162050"/>
                  </a:moveTo>
                  <a:lnTo>
                    <a:pt x="781050" y="0"/>
                  </a:lnTo>
                  <a:lnTo>
                    <a:pt x="0" y="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5">
                <a:latin typeface="Microsoft JhengHei UI" panose="020B0604030504040204" pitchFamily="34" charset="-120"/>
                <a:ea typeface="Microsoft JhengHei UI" panose="020B0604030504040204" pitchFamily="34" charset="-120"/>
              </a:endParaRPr>
            </a:p>
          </p:txBody>
        </p:sp>
        <p:sp>
          <p:nvSpPr>
            <p:cNvPr id="28" name="MH_SubTitle_4"/>
            <p:cNvSpPr txBox="1">
              <a:spLocks noChangeArrowheads="1"/>
            </p:cNvSpPr>
            <p:nvPr>
              <p:custDataLst>
                <p:tags r:id="rId4"/>
              </p:custDataLst>
            </p:nvPr>
          </p:nvSpPr>
          <p:spPr bwMode="auto">
            <a:xfrm>
              <a:off x="7910195" y="2337887"/>
              <a:ext cx="3105271" cy="412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charset="0"/>
                  <a:ea typeface="微软雅黑" panose="020B0503020204020204" pitchFamily="34" charset="-122"/>
                </a:defRPr>
              </a:lvl1pPr>
              <a:lvl2pPr marL="742950" indent="-285750">
                <a:defRPr>
                  <a:solidFill>
                    <a:schemeClr val="tx1"/>
                  </a:solidFill>
                  <a:latin typeface="Times New Roman" panose="02020603050405020304" charset="0"/>
                  <a:ea typeface="微软雅黑" panose="020B0503020204020204" pitchFamily="34" charset="-122"/>
                </a:defRPr>
              </a:lvl2pPr>
              <a:lvl3pPr marL="1143000" indent="-228600">
                <a:defRPr>
                  <a:solidFill>
                    <a:schemeClr val="tx1"/>
                  </a:solidFill>
                  <a:latin typeface="Times New Roman" panose="02020603050405020304" charset="0"/>
                  <a:ea typeface="微软雅黑" panose="020B0503020204020204" pitchFamily="34" charset="-122"/>
                </a:defRPr>
              </a:lvl3pPr>
              <a:lvl4pPr marL="1600200" indent="-228600">
                <a:defRPr>
                  <a:solidFill>
                    <a:schemeClr val="tx1"/>
                  </a:solidFill>
                  <a:latin typeface="Times New Roman" panose="02020603050405020304" charset="0"/>
                  <a:ea typeface="微软雅黑" panose="020B0503020204020204" pitchFamily="34" charset="-122"/>
                </a:defRPr>
              </a:lvl4pPr>
              <a:lvl5pPr marL="2057400" indent="-228600">
                <a:defRPr>
                  <a:solidFill>
                    <a:schemeClr val="tx1"/>
                  </a:solidFill>
                  <a:latin typeface="Times New Roman" panose="02020603050405020304"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9pPr>
            </a:lstStyle>
            <a:p>
              <a:pPr eaLnBrk="1" hangingPunct="1"/>
              <a:r>
                <a:rPr lang="zh-CN" altLang="en-US" sz="1865" b="1" dirty="0">
                  <a:solidFill>
                    <a:srgbClr val="E87071"/>
                  </a:solidFill>
                  <a:latin typeface="微软雅黑" panose="020B0503020204020204" pitchFamily="34" charset="-122"/>
                </a:rPr>
                <a:t>审稿周期</a:t>
              </a:r>
              <a:endParaRPr lang="zh-CN" altLang="en-US" sz="1865" b="1" dirty="0">
                <a:solidFill>
                  <a:srgbClr val="E87071"/>
                </a:solidFill>
                <a:latin typeface="微软雅黑" panose="020B0503020204020204" pitchFamily="34" charset="-122"/>
              </a:endParaRPr>
            </a:p>
          </p:txBody>
        </p:sp>
      </p:grpSp>
      <p:grpSp>
        <p:nvGrpSpPr>
          <p:cNvPr id="30" name="组合 29"/>
          <p:cNvGrpSpPr/>
          <p:nvPr/>
        </p:nvGrpSpPr>
        <p:grpSpPr>
          <a:xfrm>
            <a:off x="9236644" y="3691067"/>
            <a:ext cx="3535659" cy="1007533"/>
            <a:chOff x="9325544" y="3342239"/>
            <a:chExt cx="3535658" cy="1007533"/>
          </a:xfrm>
        </p:grpSpPr>
        <p:sp>
          <p:nvSpPr>
            <p:cNvPr id="31" name="任意多边形 30"/>
            <p:cNvSpPr/>
            <p:nvPr/>
          </p:nvSpPr>
          <p:spPr>
            <a:xfrm flipH="1">
              <a:off x="9325544" y="3610632"/>
              <a:ext cx="336973" cy="739140"/>
            </a:xfrm>
            <a:custGeom>
              <a:avLst/>
              <a:gdLst>
                <a:gd name="connsiteX0" fmla="*/ 781050 w 781050"/>
                <a:gd name="connsiteY0" fmla="*/ 1162050 h 1162050"/>
                <a:gd name="connsiteX1" fmla="*/ 781050 w 781050"/>
                <a:gd name="connsiteY1" fmla="*/ 0 h 1162050"/>
                <a:gd name="connsiteX2" fmla="*/ 0 w 781050"/>
                <a:gd name="connsiteY2" fmla="*/ 0 h 1162050"/>
              </a:gdLst>
              <a:ahLst/>
              <a:cxnLst>
                <a:cxn ang="0">
                  <a:pos x="connsiteX0" y="connsiteY0"/>
                </a:cxn>
                <a:cxn ang="0">
                  <a:pos x="connsiteX1" y="connsiteY1"/>
                </a:cxn>
                <a:cxn ang="0">
                  <a:pos x="connsiteX2" y="connsiteY2"/>
                </a:cxn>
              </a:cxnLst>
              <a:rect l="l" t="t" r="r" b="b"/>
              <a:pathLst>
                <a:path w="781050" h="1162050">
                  <a:moveTo>
                    <a:pt x="781050" y="1162050"/>
                  </a:moveTo>
                  <a:lnTo>
                    <a:pt x="781050" y="0"/>
                  </a:lnTo>
                  <a:lnTo>
                    <a:pt x="0" y="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5">
                <a:latin typeface="Microsoft JhengHei UI" panose="020B0604030504040204" pitchFamily="34" charset="-120"/>
                <a:ea typeface="Microsoft JhengHei UI" panose="020B0604030504040204" pitchFamily="34" charset="-120"/>
              </a:endParaRPr>
            </a:p>
          </p:txBody>
        </p:sp>
        <p:sp>
          <p:nvSpPr>
            <p:cNvPr id="33" name="MH_SubTitle_4"/>
            <p:cNvSpPr txBox="1">
              <a:spLocks noChangeArrowheads="1"/>
            </p:cNvSpPr>
            <p:nvPr>
              <p:custDataLst>
                <p:tags r:id="rId5"/>
              </p:custDataLst>
            </p:nvPr>
          </p:nvSpPr>
          <p:spPr bwMode="auto">
            <a:xfrm>
              <a:off x="9755931" y="3342239"/>
              <a:ext cx="3105271" cy="412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charset="0"/>
                  <a:ea typeface="微软雅黑" panose="020B0503020204020204" pitchFamily="34" charset="-122"/>
                </a:defRPr>
              </a:lvl1pPr>
              <a:lvl2pPr marL="742950" indent="-285750">
                <a:defRPr>
                  <a:solidFill>
                    <a:schemeClr val="tx1"/>
                  </a:solidFill>
                  <a:latin typeface="Times New Roman" panose="02020603050405020304" charset="0"/>
                  <a:ea typeface="微软雅黑" panose="020B0503020204020204" pitchFamily="34" charset="-122"/>
                </a:defRPr>
              </a:lvl2pPr>
              <a:lvl3pPr marL="1143000" indent="-228600">
                <a:defRPr>
                  <a:solidFill>
                    <a:schemeClr val="tx1"/>
                  </a:solidFill>
                  <a:latin typeface="Times New Roman" panose="02020603050405020304" charset="0"/>
                  <a:ea typeface="微软雅黑" panose="020B0503020204020204" pitchFamily="34" charset="-122"/>
                </a:defRPr>
              </a:lvl3pPr>
              <a:lvl4pPr marL="1600200" indent="-228600">
                <a:defRPr>
                  <a:solidFill>
                    <a:schemeClr val="tx1"/>
                  </a:solidFill>
                  <a:latin typeface="Times New Roman" panose="02020603050405020304" charset="0"/>
                  <a:ea typeface="微软雅黑" panose="020B0503020204020204" pitchFamily="34" charset="-122"/>
                </a:defRPr>
              </a:lvl4pPr>
              <a:lvl5pPr marL="2057400" indent="-228600">
                <a:defRPr>
                  <a:solidFill>
                    <a:schemeClr val="tx1"/>
                  </a:solidFill>
                  <a:latin typeface="Times New Roman" panose="02020603050405020304"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9pPr>
            </a:lstStyle>
            <a:p>
              <a:pPr eaLnBrk="1" hangingPunct="1"/>
              <a:r>
                <a:rPr lang="zh-CN" altLang="en-US" sz="1865" b="1" dirty="0">
                  <a:solidFill>
                    <a:srgbClr val="37BB50"/>
                  </a:solidFill>
                  <a:latin typeface="微软雅黑" panose="020B0503020204020204" pitchFamily="34" charset="-122"/>
                </a:rPr>
                <a:t>录用率</a:t>
              </a:r>
              <a:endParaRPr lang="zh-CN" altLang="en-US" sz="1865" b="1" dirty="0">
                <a:solidFill>
                  <a:srgbClr val="37BB50"/>
                </a:solidFill>
                <a:latin typeface="微软雅黑" panose="020B0503020204020204" pitchFamily="34" charset="-122"/>
              </a:endParaRPr>
            </a:p>
          </p:txBody>
        </p:sp>
      </p:grpSp>
      <p:grpSp>
        <p:nvGrpSpPr>
          <p:cNvPr id="35" name="组合 34"/>
          <p:cNvGrpSpPr/>
          <p:nvPr/>
        </p:nvGrpSpPr>
        <p:grpSpPr>
          <a:xfrm>
            <a:off x="4191003" y="3664796"/>
            <a:ext cx="1017124" cy="1017123"/>
            <a:chOff x="3352803" y="3522556"/>
            <a:chExt cx="1017124" cy="1017122"/>
          </a:xfrm>
        </p:grpSpPr>
        <p:sp>
          <p:nvSpPr>
            <p:cNvPr id="36" name="泪滴形 35"/>
            <p:cNvSpPr/>
            <p:nvPr/>
          </p:nvSpPr>
          <p:spPr>
            <a:xfrm rot="8100000">
              <a:off x="3352803" y="3522556"/>
              <a:ext cx="1017124" cy="1017122"/>
            </a:xfrm>
            <a:prstGeom prst="teardrop">
              <a:avLst>
                <a:gd name="adj" fmla="val 190413"/>
              </a:avLst>
            </a:prstGeom>
            <a:gradFill>
              <a:gsLst>
                <a:gs pos="0">
                  <a:srgbClr val="D7DCDE"/>
                </a:gs>
                <a:gs pos="80000">
                  <a:schemeClr val="bg1"/>
                </a:gs>
              </a:gsLst>
              <a:lin ang="2700000" scaled="0"/>
            </a:gradFill>
            <a:ln w="22225" cap="flat">
              <a:gradFill>
                <a:gsLst>
                  <a:gs pos="0">
                    <a:srgbClr val="FFE141"/>
                  </a:gs>
                  <a:gs pos="0">
                    <a:schemeClr val="bg1"/>
                  </a:gs>
                  <a:gs pos="100000">
                    <a:schemeClr val="bg1">
                      <a:lumMod val="95000"/>
                    </a:schemeClr>
                  </a:gs>
                </a:gsLst>
                <a:lin ang="2700000" scaled="0"/>
              </a:gra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sp>
          <p:nvSpPr>
            <p:cNvPr id="37" name="MH_SubTitle_1"/>
            <p:cNvSpPr>
              <a:spLocks noChangeArrowheads="1"/>
            </p:cNvSpPr>
            <p:nvPr>
              <p:custDataLst>
                <p:tags r:id="rId6"/>
              </p:custDataLst>
            </p:nvPr>
          </p:nvSpPr>
          <p:spPr bwMode="auto">
            <a:xfrm>
              <a:off x="3456301" y="3608345"/>
              <a:ext cx="824405" cy="824402"/>
            </a:xfrm>
            <a:prstGeom prst="ellipse">
              <a:avLst/>
            </a:prstGeom>
            <a:gradFill>
              <a:gsLst>
                <a:gs pos="100000">
                  <a:srgbClr val="77468A"/>
                </a:gs>
                <a:gs pos="0">
                  <a:srgbClr val="553363"/>
                </a:gs>
              </a:gsLst>
              <a:lin ang="2700000" scaled="0"/>
            </a:gradFill>
            <a:ln w="28575" cap="flat">
              <a:gradFill>
                <a:gsLst>
                  <a:gs pos="0">
                    <a:srgbClr val="77468A"/>
                  </a:gs>
                  <a:gs pos="100000">
                    <a:srgbClr val="553363"/>
                  </a:gs>
                </a:gsLst>
                <a:lin ang="2700000" scaled="0"/>
              </a:gra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ctr" anchorCtr="1" compatLnSpc="1"/>
            <a:lstStyle/>
            <a:p>
              <a:endParaRPr lang="en-US" altLang="zh-CN" sz="2400" dirty="0">
                <a:solidFill>
                  <a:schemeClr val="bg1"/>
                </a:solidFill>
                <a:latin typeface="Microsoft JhengHei UI" panose="020B0604030504040204" pitchFamily="34" charset="-120"/>
                <a:ea typeface="Microsoft JhengHei UI" panose="020B0604030504040204" pitchFamily="34" charset="-120"/>
              </a:endParaRPr>
            </a:p>
          </p:txBody>
        </p:sp>
        <p:sp>
          <p:nvSpPr>
            <p:cNvPr id="38" name="Freeform 177"/>
            <p:cNvSpPr>
              <a:spLocks noEditPoints="1"/>
            </p:cNvSpPr>
            <p:nvPr/>
          </p:nvSpPr>
          <p:spPr bwMode="auto">
            <a:xfrm>
              <a:off x="3672405" y="3863566"/>
              <a:ext cx="418412" cy="346498"/>
            </a:xfrm>
            <a:custGeom>
              <a:avLst/>
              <a:gdLst>
                <a:gd name="T0" fmla="*/ 39 w 81"/>
                <a:gd name="T1" fmla="*/ 35 h 67"/>
                <a:gd name="T2" fmla="*/ 37 w 81"/>
                <a:gd name="T3" fmla="*/ 28 h 67"/>
                <a:gd name="T4" fmla="*/ 41 w 81"/>
                <a:gd name="T5" fmla="*/ 43 h 67"/>
                <a:gd name="T6" fmla="*/ 44 w 81"/>
                <a:gd name="T7" fmla="*/ 51 h 67"/>
                <a:gd name="T8" fmla="*/ 44 w 81"/>
                <a:gd name="T9" fmla="*/ 46 h 67"/>
                <a:gd name="T10" fmla="*/ 64 w 81"/>
                <a:gd name="T11" fmla="*/ 13 h 67"/>
                <a:gd name="T12" fmla="*/ 62 w 81"/>
                <a:gd name="T13" fmla="*/ 17 h 67"/>
                <a:gd name="T14" fmla="*/ 56 w 81"/>
                <a:gd name="T15" fmla="*/ 17 h 67"/>
                <a:gd name="T16" fmla="*/ 55 w 81"/>
                <a:gd name="T17" fmla="*/ 13 h 67"/>
                <a:gd name="T18" fmla="*/ 25 w 81"/>
                <a:gd name="T19" fmla="*/ 17 h 67"/>
                <a:gd name="T20" fmla="*/ 19 w 81"/>
                <a:gd name="T21" fmla="*/ 17 h 67"/>
                <a:gd name="T22" fmla="*/ 19 w 81"/>
                <a:gd name="T23" fmla="*/ 13 h 67"/>
                <a:gd name="T24" fmla="*/ 0 w 81"/>
                <a:gd name="T25" fmla="*/ 30 h 67"/>
                <a:gd name="T26" fmla="*/ 17 w 81"/>
                <a:gd name="T27" fmla="*/ 67 h 67"/>
                <a:gd name="T28" fmla="*/ 81 w 81"/>
                <a:gd name="T29" fmla="*/ 50 h 67"/>
                <a:gd name="T30" fmla="*/ 64 w 81"/>
                <a:gd name="T31" fmla="*/ 13 h 67"/>
                <a:gd name="T32" fmla="*/ 41 w 81"/>
                <a:gd name="T33" fmla="*/ 54 h 67"/>
                <a:gd name="T34" fmla="*/ 39 w 81"/>
                <a:gd name="T35" fmla="*/ 57 h 67"/>
                <a:gd name="T36" fmla="*/ 32 w 81"/>
                <a:gd name="T37" fmla="*/ 51 h 67"/>
                <a:gd name="T38" fmla="*/ 33 w 81"/>
                <a:gd name="T39" fmla="*/ 45 h 67"/>
                <a:gd name="T40" fmla="*/ 39 w 81"/>
                <a:gd name="T41" fmla="*/ 42 h 67"/>
                <a:gd name="T42" fmla="*/ 32 w 81"/>
                <a:gd name="T43" fmla="*/ 33 h 67"/>
                <a:gd name="T44" fmla="*/ 39 w 81"/>
                <a:gd name="T45" fmla="*/ 25 h 67"/>
                <a:gd name="T46" fmla="*/ 41 w 81"/>
                <a:gd name="T47" fmla="*/ 23 h 67"/>
                <a:gd name="T48" fmla="*/ 48 w 81"/>
                <a:gd name="T49" fmla="*/ 28 h 67"/>
                <a:gd name="T50" fmla="*/ 46 w 81"/>
                <a:gd name="T51" fmla="*/ 34 h 67"/>
                <a:gd name="T52" fmla="*/ 41 w 81"/>
                <a:gd name="T53" fmla="*/ 27 h 67"/>
                <a:gd name="T54" fmla="*/ 48 w 81"/>
                <a:gd name="T55" fmla="*/ 42 h 67"/>
                <a:gd name="T56" fmla="*/ 47 w 81"/>
                <a:gd name="T57" fmla="*/ 52 h 67"/>
                <a:gd name="T58" fmla="*/ 34 w 81"/>
                <a:gd name="T59" fmla="*/ 3 h 67"/>
                <a:gd name="T60" fmla="*/ 56 w 81"/>
                <a:gd name="T61" fmla="*/ 13 h 67"/>
                <a:gd name="T62" fmla="*/ 61 w 81"/>
                <a:gd name="T63" fmla="*/ 16 h 67"/>
                <a:gd name="T64" fmla="*/ 50 w 81"/>
                <a:gd name="T65" fmla="*/ 0 h 67"/>
                <a:gd name="T66" fmla="*/ 20 w 81"/>
                <a:gd name="T67" fmla="*/ 13 h 67"/>
                <a:gd name="T68" fmla="*/ 24 w 81"/>
                <a:gd name="T6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67">
                  <a:moveTo>
                    <a:pt x="35" y="30"/>
                  </a:moveTo>
                  <a:cubicBezTo>
                    <a:pt x="35" y="32"/>
                    <a:pt x="37" y="33"/>
                    <a:pt x="39" y="35"/>
                  </a:cubicBezTo>
                  <a:cubicBezTo>
                    <a:pt x="39" y="27"/>
                    <a:pt x="39" y="27"/>
                    <a:pt x="39" y="27"/>
                  </a:cubicBezTo>
                  <a:cubicBezTo>
                    <a:pt x="38" y="27"/>
                    <a:pt x="37" y="27"/>
                    <a:pt x="37" y="28"/>
                  </a:cubicBezTo>
                  <a:cubicBezTo>
                    <a:pt x="36" y="29"/>
                    <a:pt x="35" y="29"/>
                    <a:pt x="35" y="30"/>
                  </a:cubicBezTo>
                  <a:close/>
                  <a:moveTo>
                    <a:pt x="41" y="43"/>
                  </a:moveTo>
                  <a:cubicBezTo>
                    <a:pt x="41" y="52"/>
                    <a:pt x="41" y="52"/>
                    <a:pt x="41" y="52"/>
                  </a:cubicBezTo>
                  <a:cubicBezTo>
                    <a:pt x="42" y="52"/>
                    <a:pt x="43" y="52"/>
                    <a:pt x="44" y="51"/>
                  </a:cubicBezTo>
                  <a:cubicBezTo>
                    <a:pt x="45" y="50"/>
                    <a:pt x="45" y="49"/>
                    <a:pt x="45" y="48"/>
                  </a:cubicBezTo>
                  <a:cubicBezTo>
                    <a:pt x="45" y="47"/>
                    <a:pt x="45" y="47"/>
                    <a:pt x="44" y="46"/>
                  </a:cubicBezTo>
                  <a:cubicBezTo>
                    <a:pt x="44" y="45"/>
                    <a:pt x="43" y="44"/>
                    <a:pt x="41" y="43"/>
                  </a:cubicBezTo>
                  <a:close/>
                  <a:moveTo>
                    <a:pt x="64" y="13"/>
                  </a:moveTo>
                  <a:cubicBezTo>
                    <a:pt x="62" y="13"/>
                    <a:pt x="62" y="13"/>
                    <a:pt x="62" y="13"/>
                  </a:cubicBezTo>
                  <a:cubicBezTo>
                    <a:pt x="62" y="14"/>
                    <a:pt x="62" y="15"/>
                    <a:pt x="62" y="17"/>
                  </a:cubicBezTo>
                  <a:cubicBezTo>
                    <a:pt x="62" y="17"/>
                    <a:pt x="62" y="17"/>
                    <a:pt x="62" y="17"/>
                  </a:cubicBezTo>
                  <a:cubicBezTo>
                    <a:pt x="56" y="17"/>
                    <a:pt x="56" y="17"/>
                    <a:pt x="56" y="17"/>
                  </a:cubicBezTo>
                  <a:cubicBezTo>
                    <a:pt x="56" y="17"/>
                    <a:pt x="56" y="17"/>
                    <a:pt x="56" y="17"/>
                  </a:cubicBezTo>
                  <a:cubicBezTo>
                    <a:pt x="56" y="15"/>
                    <a:pt x="56" y="14"/>
                    <a:pt x="55" y="13"/>
                  </a:cubicBezTo>
                  <a:cubicBezTo>
                    <a:pt x="26" y="13"/>
                    <a:pt x="26" y="13"/>
                    <a:pt x="26" y="13"/>
                  </a:cubicBezTo>
                  <a:cubicBezTo>
                    <a:pt x="25" y="14"/>
                    <a:pt x="25" y="15"/>
                    <a:pt x="25" y="17"/>
                  </a:cubicBezTo>
                  <a:cubicBezTo>
                    <a:pt x="25" y="17"/>
                    <a:pt x="25" y="17"/>
                    <a:pt x="25" y="17"/>
                  </a:cubicBezTo>
                  <a:cubicBezTo>
                    <a:pt x="19" y="17"/>
                    <a:pt x="19" y="17"/>
                    <a:pt x="19" y="17"/>
                  </a:cubicBezTo>
                  <a:cubicBezTo>
                    <a:pt x="19" y="17"/>
                    <a:pt x="19" y="17"/>
                    <a:pt x="19" y="17"/>
                  </a:cubicBezTo>
                  <a:cubicBezTo>
                    <a:pt x="19" y="15"/>
                    <a:pt x="19" y="14"/>
                    <a:pt x="19" y="13"/>
                  </a:cubicBezTo>
                  <a:cubicBezTo>
                    <a:pt x="17" y="13"/>
                    <a:pt x="17" y="13"/>
                    <a:pt x="17" y="13"/>
                  </a:cubicBezTo>
                  <a:cubicBezTo>
                    <a:pt x="8" y="13"/>
                    <a:pt x="0" y="20"/>
                    <a:pt x="0" y="30"/>
                  </a:cubicBezTo>
                  <a:cubicBezTo>
                    <a:pt x="0" y="50"/>
                    <a:pt x="0" y="50"/>
                    <a:pt x="0" y="50"/>
                  </a:cubicBezTo>
                  <a:cubicBezTo>
                    <a:pt x="0" y="59"/>
                    <a:pt x="8" y="67"/>
                    <a:pt x="17" y="67"/>
                  </a:cubicBezTo>
                  <a:cubicBezTo>
                    <a:pt x="64" y="67"/>
                    <a:pt x="64" y="67"/>
                    <a:pt x="64" y="67"/>
                  </a:cubicBezTo>
                  <a:cubicBezTo>
                    <a:pt x="73" y="67"/>
                    <a:pt x="81" y="59"/>
                    <a:pt x="81" y="50"/>
                  </a:cubicBezTo>
                  <a:cubicBezTo>
                    <a:pt x="81" y="30"/>
                    <a:pt x="81" y="30"/>
                    <a:pt x="81" y="30"/>
                  </a:cubicBezTo>
                  <a:cubicBezTo>
                    <a:pt x="81" y="20"/>
                    <a:pt x="73" y="13"/>
                    <a:pt x="64" y="13"/>
                  </a:cubicBezTo>
                  <a:close/>
                  <a:moveTo>
                    <a:pt x="47" y="52"/>
                  </a:moveTo>
                  <a:cubicBezTo>
                    <a:pt x="45" y="53"/>
                    <a:pt x="43" y="54"/>
                    <a:pt x="41" y="54"/>
                  </a:cubicBezTo>
                  <a:cubicBezTo>
                    <a:pt x="41" y="57"/>
                    <a:pt x="41" y="57"/>
                    <a:pt x="41" y="57"/>
                  </a:cubicBezTo>
                  <a:cubicBezTo>
                    <a:pt x="39" y="57"/>
                    <a:pt x="39" y="57"/>
                    <a:pt x="39" y="57"/>
                  </a:cubicBezTo>
                  <a:cubicBezTo>
                    <a:pt x="39" y="54"/>
                    <a:pt x="39" y="54"/>
                    <a:pt x="39" y="54"/>
                  </a:cubicBezTo>
                  <a:cubicBezTo>
                    <a:pt x="36" y="54"/>
                    <a:pt x="34" y="53"/>
                    <a:pt x="32" y="51"/>
                  </a:cubicBezTo>
                  <a:cubicBezTo>
                    <a:pt x="33" y="45"/>
                    <a:pt x="33" y="45"/>
                    <a:pt x="33" y="45"/>
                  </a:cubicBezTo>
                  <a:cubicBezTo>
                    <a:pt x="33" y="45"/>
                    <a:pt x="33" y="45"/>
                    <a:pt x="33" y="45"/>
                  </a:cubicBezTo>
                  <a:cubicBezTo>
                    <a:pt x="34" y="50"/>
                    <a:pt x="36" y="52"/>
                    <a:pt x="39" y="52"/>
                  </a:cubicBezTo>
                  <a:cubicBezTo>
                    <a:pt x="39" y="42"/>
                    <a:pt x="39" y="42"/>
                    <a:pt x="39" y="42"/>
                  </a:cubicBezTo>
                  <a:cubicBezTo>
                    <a:pt x="36" y="40"/>
                    <a:pt x="34" y="38"/>
                    <a:pt x="33" y="37"/>
                  </a:cubicBezTo>
                  <a:cubicBezTo>
                    <a:pt x="32" y="36"/>
                    <a:pt x="32" y="34"/>
                    <a:pt x="32" y="33"/>
                  </a:cubicBezTo>
                  <a:cubicBezTo>
                    <a:pt x="32" y="31"/>
                    <a:pt x="33" y="29"/>
                    <a:pt x="34" y="28"/>
                  </a:cubicBezTo>
                  <a:cubicBezTo>
                    <a:pt x="36" y="26"/>
                    <a:pt x="37" y="26"/>
                    <a:pt x="39" y="25"/>
                  </a:cubicBezTo>
                  <a:cubicBezTo>
                    <a:pt x="39" y="23"/>
                    <a:pt x="39" y="23"/>
                    <a:pt x="39" y="23"/>
                  </a:cubicBezTo>
                  <a:cubicBezTo>
                    <a:pt x="41" y="23"/>
                    <a:pt x="41" y="23"/>
                    <a:pt x="41" y="23"/>
                  </a:cubicBezTo>
                  <a:cubicBezTo>
                    <a:pt x="41" y="25"/>
                    <a:pt x="41" y="25"/>
                    <a:pt x="41" y="25"/>
                  </a:cubicBezTo>
                  <a:cubicBezTo>
                    <a:pt x="44" y="26"/>
                    <a:pt x="46" y="26"/>
                    <a:pt x="48" y="28"/>
                  </a:cubicBezTo>
                  <a:cubicBezTo>
                    <a:pt x="47" y="34"/>
                    <a:pt x="47" y="34"/>
                    <a:pt x="47" y="34"/>
                  </a:cubicBezTo>
                  <a:cubicBezTo>
                    <a:pt x="46" y="34"/>
                    <a:pt x="46" y="34"/>
                    <a:pt x="46" y="34"/>
                  </a:cubicBezTo>
                  <a:cubicBezTo>
                    <a:pt x="46" y="31"/>
                    <a:pt x="46" y="30"/>
                    <a:pt x="45" y="29"/>
                  </a:cubicBezTo>
                  <a:cubicBezTo>
                    <a:pt x="44" y="27"/>
                    <a:pt x="42" y="27"/>
                    <a:pt x="41" y="27"/>
                  </a:cubicBezTo>
                  <a:cubicBezTo>
                    <a:pt x="41" y="36"/>
                    <a:pt x="41" y="36"/>
                    <a:pt x="41" y="36"/>
                  </a:cubicBezTo>
                  <a:cubicBezTo>
                    <a:pt x="44" y="38"/>
                    <a:pt x="47" y="40"/>
                    <a:pt x="48" y="42"/>
                  </a:cubicBezTo>
                  <a:cubicBezTo>
                    <a:pt x="49" y="43"/>
                    <a:pt x="49" y="45"/>
                    <a:pt x="49" y="47"/>
                  </a:cubicBezTo>
                  <a:cubicBezTo>
                    <a:pt x="49" y="49"/>
                    <a:pt x="49" y="50"/>
                    <a:pt x="47" y="52"/>
                  </a:cubicBezTo>
                  <a:close/>
                  <a:moveTo>
                    <a:pt x="25" y="13"/>
                  </a:moveTo>
                  <a:cubicBezTo>
                    <a:pt x="26" y="7"/>
                    <a:pt x="29" y="3"/>
                    <a:pt x="34" y="3"/>
                  </a:cubicBezTo>
                  <a:cubicBezTo>
                    <a:pt x="47" y="3"/>
                    <a:pt x="47" y="3"/>
                    <a:pt x="47" y="3"/>
                  </a:cubicBezTo>
                  <a:cubicBezTo>
                    <a:pt x="52" y="3"/>
                    <a:pt x="55" y="7"/>
                    <a:pt x="56" y="13"/>
                  </a:cubicBezTo>
                  <a:cubicBezTo>
                    <a:pt x="57" y="14"/>
                    <a:pt x="57" y="15"/>
                    <a:pt x="57" y="16"/>
                  </a:cubicBezTo>
                  <a:cubicBezTo>
                    <a:pt x="61" y="16"/>
                    <a:pt x="61" y="16"/>
                    <a:pt x="61" y="16"/>
                  </a:cubicBezTo>
                  <a:cubicBezTo>
                    <a:pt x="61" y="15"/>
                    <a:pt x="61" y="14"/>
                    <a:pt x="61" y="13"/>
                  </a:cubicBezTo>
                  <a:cubicBezTo>
                    <a:pt x="59" y="5"/>
                    <a:pt x="55" y="0"/>
                    <a:pt x="50" y="0"/>
                  </a:cubicBezTo>
                  <a:cubicBezTo>
                    <a:pt x="31" y="0"/>
                    <a:pt x="31" y="0"/>
                    <a:pt x="31" y="0"/>
                  </a:cubicBezTo>
                  <a:cubicBezTo>
                    <a:pt x="26" y="0"/>
                    <a:pt x="22" y="5"/>
                    <a:pt x="20" y="13"/>
                  </a:cubicBezTo>
                  <a:cubicBezTo>
                    <a:pt x="20" y="14"/>
                    <a:pt x="20" y="15"/>
                    <a:pt x="20" y="16"/>
                  </a:cubicBezTo>
                  <a:cubicBezTo>
                    <a:pt x="24" y="16"/>
                    <a:pt x="24" y="16"/>
                    <a:pt x="24" y="16"/>
                  </a:cubicBezTo>
                  <a:cubicBezTo>
                    <a:pt x="24" y="15"/>
                    <a:pt x="24" y="14"/>
                    <a:pt x="25" y="13"/>
                  </a:cubicBezTo>
                  <a:close/>
                </a:path>
              </a:pathLst>
            </a:custGeom>
            <a:solidFill>
              <a:schemeClr val="bg1"/>
            </a:solidFill>
            <a:ln>
              <a:noFill/>
            </a:ln>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grpSp>
      <p:grpSp>
        <p:nvGrpSpPr>
          <p:cNvPr id="39" name="组合 38"/>
          <p:cNvGrpSpPr/>
          <p:nvPr/>
        </p:nvGrpSpPr>
        <p:grpSpPr>
          <a:xfrm>
            <a:off x="5335277" y="2808845"/>
            <a:ext cx="1017124" cy="1017123"/>
            <a:chOff x="4497077" y="2666606"/>
            <a:chExt cx="1017124" cy="1017122"/>
          </a:xfrm>
        </p:grpSpPr>
        <p:sp>
          <p:nvSpPr>
            <p:cNvPr id="40" name="泪滴形 39"/>
            <p:cNvSpPr/>
            <p:nvPr/>
          </p:nvSpPr>
          <p:spPr>
            <a:xfrm rot="8100000">
              <a:off x="4497077" y="2666606"/>
              <a:ext cx="1017124" cy="1017122"/>
            </a:xfrm>
            <a:prstGeom prst="teardrop">
              <a:avLst>
                <a:gd name="adj" fmla="val 190413"/>
              </a:avLst>
            </a:prstGeom>
            <a:gradFill>
              <a:gsLst>
                <a:gs pos="0">
                  <a:srgbClr val="D7DCDE"/>
                </a:gs>
                <a:gs pos="80000">
                  <a:schemeClr val="bg1"/>
                </a:gs>
              </a:gsLst>
              <a:lin ang="2700000" scaled="0"/>
            </a:gradFill>
            <a:ln w="22225" cap="flat">
              <a:gradFill>
                <a:gsLst>
                  <a:gs pos="0">
                    <a:srgbClr val="FFE141"/>
                  </a:gs>
                  <a:gs pos="0">
                    <a:schemeClr val="bg1"/>
                  </a:gs>
                  <a:gs pos="100000">
                    <a:schemeClr val="bg1">
                      <a:lumMod val="95000"/>
                    </a:schemeClr>
                  </a:gs>
                </a:gsLst>
                <a:lin ang="2700000" scaled="0"/>
              </a:gra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sp>
          <p:nvSpPr>
            <p:cNvPr id="41" name="MH_SubTitle_1"/>
            <p:cNvSpPr>
              <a:spLocks noChangeArrowheads="1"/>
            </p:cNvSpPr>
            <p:nvPr>
              <p:custDataLst>
                <p:tags r:id="rId7"/>
              </p:custDataLst>
            </p:nvPr>
          </p:nvSpPr>
          <p:spPr bwMode="auto">
            <a:xfrm>
              <a:off x="4600575" y="2752395"/>
              <a:ext cx="824405" cy="824402"/>
            </a:xfrm>
            <a:prstGeom prst="ellipse">
              <a:avLst/>
            </a:prstGeom>
            <a:gradFill>
              <a:gsLst>
                <a:gs pos="100000">
                  <a:srgbClr val="FFC165"/>
                </a:gs>
                <a:gs pos="0">
                  <a:srgbClr val="FF9A05"/>
                </a:gs>
              </a:gsLst>
              <a:lin ang="5400000" scaled="1"/>
            </a:gradFill>
            <a:ln w="28575" cap="flat">
              <a:gradFill>
                <a:gsLst>
                  <a:gs pos="0">
                    <a:srgbClr val="FFC165"/>
                  </a:gs>
                  <a:gs pos="100000">
                    <a:srgbClr val="FF9A05"/>
                  </a:gs>
                </a:gsLst>
                <a:lin ang="5400000" scaled="1"/>
              </a:gra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ctr" anchorCtr="1" compatLnSpc="1"/>
            <a:lstStyle/>
            <a:p>
              <a:endParaRPr lang="en-US" altLang="zh-CN" sz="2400" dirty="0">
                <a:solidFill>
                  <a:schemeClr val="bg1"/>
                </a:solidFill>
                <a:latin typeface="Microsoft JhengHei UI" panose="020B0604030504040204" pitchFamily="34" charset="-120"/>
                <a:ea typeface="Microsoft JhengHei UI" panose="020B0604030504040204" pitchFamily="34" charset="-120"/>
              </a:endParaRPr>
            </a:p>
          </p:txBody>
        </p:sp>
        <p:grpSp>
          <p:nvGrpSpPr>
            <p:cNvPr id="42" name="组合 41"/>
            <p:cNvGrpSpPr/>
            <p:nvPr/>
          </p:nvGrpSpPr>
          <p:grpSpPr>
            <a:xfrm>
              <a:off x="4808015" y="3023857"/>
              <a:ext cx="486822" cy="301830"/>
              <a:chOff x="9348930" y="1711217"/>
              <a:chExt cx="317501" cy="196850"/>
            </a:xfrm>
            <a:solidFill>
              <a:schemeClr val="bg1"/>
            </a:solidFill>
          </p:grpSpPr>
          <p:sp>
            <p:nvSpPr>
              <p:cNvPr id="43" name="Freeform 624"/>
              <p:cNvSpPr>
                <a:spLocks noEditPoints="1"/>
              </p:cNvSpPr>
              <p:nvPr/>
            </p:nvSpPr>
            <p:spPr bwMode="auto">
              <a:xfrm>
                <a:off x="9537843" y="1719155"/>
                <a:ext cx="128588" cy="128587"/>
              </a:xfrm>
              <a:custGeom>
                <a:avLst/>
                <a:gdLst>
                  <a:gd name="T0" fmla="*/ 28 w 32"/>
                  <a:gd name="T1" fmla="*/ 24 h 32"/>
                  <a:gd name="T2" fmla="*/ 28 w 32"/>
                  <a:gd name="T3" fmla="*/ 22 h 32"/>
                  <a:gd name="T4" fmla="*/ 30 w 32"/>
                  <a:gd name="T5" fmla="*/ 21 h 32"/>
                  <a:gd name="T6" fmla="*/ 32 w 32"/>
                  <a:gd name="T7" fmla="*/ 20 h 32"/>
                  <a:gd name="T8" fmla="*/ 31 w 32"/>
                  <a:gd name="T9" fmla="*/ 17 h 32"/>
                  <a:gd name="T10" fmla="*/ 29 w 32"/>
                  <a:gd name="T11" fmla="*/ 15 h 32"/>
                  <a:gd name="T12" fmla="*/ 31 w 32"/>
                  <a:gd name="T13" fmla="*/ 14 h 32"/>
                  <a:gd name="T14" fmla="*/ 31 w 32"/>
                  <a:gd name="T15" fmla="*/ 11 h 32"/>
                  <a:gd name="T16" fmla="*/ 29 w 32"/>
                  <a:gd name="T17" fmla="*/ 10 h 32"/>
                  <a:gd name="T18" fmla="*/ 27 w 32"/>
                  <a:gd name="T19" fmla="*/ 9 h 32"/>
                  <a:gd name="T20" fmla="*/ 28 w 32"/>
                  <a:gd name="T21" fmla="*/ 7 h 32"/>
                  <a:gd name="T22" fmla="*/ 27 w 32"/>
                  <a:gd name="T23" fmla="*/ 5 h 32"/>
                  <a:gd name="T24" fmla="*/ 24 w 32"/>
                  <a:gd name="T25" fmla="*/ 4 h 32"/>
                  <a:gd name="T26" fmla="*/ 23 w 32"/>
                  <a:gd name="T27" fmla="*/ 5 h 32"/>
                  <a:gd name="T28" fmla="*/ 21 w 32"/>
                  <a:gd name="T29" fmla="*/ 3 h 32"/>
                  <a:gd name="T30" fmla="*/ 20 w 32"/>
                  <a:gd name="T31" fmla="*/ 1 h 32"/>
                  <a:gd name="T32" fmla="*/ 17 w 32"/>
                  <a:gd name="T33" fmla="*/ 2 h 32"/>
                  <a:gd name="T34" fmla="*/ 15 w 32"/>
                  <a:gd name="T35" fmla="*/ 3 h 32"/>
                  <a:gd name="T36" fmla="*/ 14 w 32"/>
                  <a:gd name="T37" fmla="*/ 2 h 32"/>
                  <a:gd name="T38" fmla="*/ 12 w 32"/>
                  <a:gd name="T39" fmla="*/ 1 h 32"/>
                  <a:gd name="T40" fmla="*/ 10 w 32"/>
                  <a:gd name="T41" fmla="*/ 3 h 32"/>
                  <a:gd name="T42" fmla="*/ 9 w 32"/>
                  <a:gd name="T43" fmla="*/ 5 h 32"/>
                  <a:gd name="T44" fmla="*/ 7 w 32"/>
                  <a:gd name="T45" fmla="*/ 5 h 32"/>
                  <a:gd name="T46" fmla="*/ 5 w 32"/>
                  <a:gd name="T47" fmla="*/ 5 h 32"/>
                  <a:gd name="T48" fmla="*/ 4 w 32"/>
                  <a:gd name="T49" fmla="*/ 8 h 32"/>
                  <a:gd name="T50" fmla="*/ 5 w 32"/>
                  <a:gd name="T51" fmla="*/ 10 h 32"/>
                  <a:gd name="T52" fmla="*/ 3 w 32"/>
                  <a:gd name="T53" fmla="*/ 11 h 32"/>
                  <a:gd name="T54" fmla="*/ 1 w 32"/>
                  <a:gd name="T55" fmla="*/ 13 h 32"/>
                  <a:gd name="T56" fmla="*/ 2 w 32"/>
                  <a:gd name="T57" fmla="*/ 15 h 32"/>
                  <a:gd name="T58" fmla="*/ 3 w 32"/>
                  <a:gd name="T59" fmla="*/ 17 h 32"/>
                  <a:gd name="T60" fmla="*/ 2 w 32"/>
                  <a:gd name="T61" fmla="*/ 18 h 32"/>
                  <a:gd name="T62" fmla="*/ 1 w 32"/>
                  <a:gd name="T63" fmla="*/ 21 h 32"/>
                  <a:gd name="T64" fmla="*/ 3 w 32"/>
                  <a:gd name="T65" fmla="*/ 22 h 32"/>
                  <a:gd name="T66" fmla="*/ 5 w 32"/>
                  <a:gd name="T67" fmla="*/ 23 h 32"/>
                  <a:gd name="T68" fmla="*/ 5 w 32"/>
                  <a:gd name="T69" fmla="*/ 25 h 32"/>
                  <a:gd name="T70" fmla="*/ 5 w 32"/>
                  <a:gd name="T71" fmla="*/ 28 h 32"/>
                  <a:gd name="T72" fmla="*/ 8 w 32"/>
                  <a:gd name="T73" fmla="*/ 28 h 32"/>
                  <a:gd name="T74" fmla="*/ 11 w 32"/>
                  <a:gd name="T75" fmla="*/ 28 h 32"/>
                  <a:gd name="T76" fmla="*/ 11 w 32"/>
                  <a:gd name="T77" fmla="*/ 30 h 32"/>
                  <a:gd name="T78" fmla="*/ 13 w 32"/>
                  <a:gd name="T79" fmla="*/ 32 h 32"/>
                  <a:gd name="T80" fmla="*/ 15 w 32"/>
                  <a:gd name="T81" fmla="*/ 31 h 32"/>
                  <a:gd name="T82" fmla="*/ 17 w 32"/>
                  <a:gd name="T83" fmla="*/ 29 h 32"/>
                  <a:gd name="T84" fmla="*/ 18 w 32"/>
                  <a:gd name="T85" fmla="*/ 30 h 32"/>
                  <a:gd name="T86" fmla="*/ 21 w 32"/>
                  <a:gd name="T87" fmla="*/ 31 h 32"/>
                  <a:gd name="T88" fmla="*/ 22 w 32"/>
                  <a:gd name="T89" fmla="*/ 29 h 32"/>
                  <a:gd name="T90" fmla="*/ 23 w 32"/>
                  <a:gd name="T91" fmla="*/ 27 h 32"/>
                  <a:gd name="T92" fmla="*/ 25 w 32"/>
                  <a:gd name="T93" fmla="*/ 27 h 32"/>
                  <a:gd name="T94" fmla="*/ 28 w 32"/>
                  <a:gd name="T95" fmla="*/ 27 h 32"/>
                  <a:gd name="T96" fmla="*/ 28 w 32"/>
                  <a:gd name="T97" fmla="*/ 24 h 32"/>
                  <a:gd name="T98" fmla="*/ 10 w 32"/>
                  <a:gd name="T99" fmla="*/ 23 h 32"/>
                  <a:gd name="T100" fmla="*/ 10 w 32"/>
                  <a:gd name="T101" fmla="*/ 10 h 32"/>
                  <a:gd name="T102" fmla="*/ 22 w 32"/>
                  <a:gd name="T103" fmla="*/ 9 h 32"/>
                  <a:gd name="T104" fmla="*/ 23 w 32"/>
                  <a:gd name="T105" fmla="*/ 22 h 32"/>
                  <a:gd name="T106" fmla="*/ 10 w 32"/>
                  <a:gd name="T107"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 h="32">
                    <a:moveTo>
                      <a:pt x="28" y="24"/>
                    </a:moveTo>
                    <a:cubicBezTo>
                      <a:pt x="28" y="24"/>
                      <a:pt x="28" y="22"/>
                      <a:pt x="28" y="22"/>
                    </a:cubicBezTo>
                    <a:cubicBezTo>
                      <a:pt x="28" y="21"/>
                      <a:pt x="29" y="21"/>
                      <a:pt x="30" y="21"/>
                    </a:cubicBezTo>
                    <a:cubicBezTo>
                      <a:pt x="31" y="22"/>
                      <a:pt x="31" y="21"/>
                      <a:pt x="32" y="20"/>
                    </a:cubicBezTo>
                    <a:cubicBezTo>
                      <a:pt x="32" y="19"/>
                      <a:pt x="31" y="18"/>
                      <a:pt x="31" y="17"/>
                    </a:cubicBezTo>
                    <a:cubicBezTo>
                      <a:pt x="30" y="17"/>
                      <a:pt x="29" y="16"/>
                      <a:pt x="29" y="15"/>
                    </a:cubicBezTo>
                    <a:cubicBezTo>
                      <a:pt x="29" y="15"/>
                      <a:pt x="30" y="14"/>
                      <a:pt x="31" y="14"/>
                    </a:cubicBezTo>
                    <a:cubicBezTo>
                      <a:pt x="31" y="14"/>
                      <a:pt x="32" y="13"/>
                      <a:pt x="31" y="11"/>
                    </a:cubicBezTo>
                    <a:cubicBezTo>
                      <a:pt x="31" y="10"/>
                      <a:pt x="30" y="10"/>
                      <a:pt x="29" y="10"/>
                    </a:cubicBezTo>
                    <a:cubicBezTo>
                      <a:pt x="29" y="10"/>
                      <a:pt x="27" y="9"/>
                      <a:pt x="27" y="9"/>
                    </a:cubicBezTo>
                    <a:cubicBezTo>
                      <a:pt x="27" y="8"/>
                      <a:pt x="27" y="8"/>
                      <a:pt x="28" y="7"/>
                    </a:cubicBezTo>
                    <a:cubicBezTo>
                      <a:pt x="28" y="6"/>
                      <a:pt x="28" y="5"/>
                      <a:pt x="27" y="5"/>
                    </a:cubicBezTo>
                    <a:cubicBezTo>
                      <a:pt x="26" y="4"/>
                      <a:pt x="25" y="4"/>
                      <a:pt x="24" y="4"/>
                    </a:cubicBezTo>
                    <a:cubicBezTo>
                      <a:pt x="24" y="5"/>
                      <a:pt x="23" y="5"/>
                      <a:pt x="23" y="5"/>
                    </a:cubicBezTo>
                    <a:cubicBezTo>
                      <a:pt x="22" y="5"/>
                      <a:pt x="21" y="3"/>
                      <a:pt x="21" y="3"/>
                    </a:cubicBezTo>
                    <a:cubicBezTo>
                      <a:pt x="22" y="2"/>
                      <a:pt x="21" y="1"/>
                      <a:pt x="20" y="1"/>
                    </a:cubicBezTo>
                    <a:cubicBezTo>
                      <a:pt x="19" y="0"/>
                      <a:pt x="18" y="1"/>
                      <a:pt x="17" y="2"/>
                    </a:cubicBezTo>
                    <a:cubicBezTo>
                      <a:pt x="17" y="3"/>
                      <a:pt x="16" y="3"/>
                      <a:pt x="15" y="3"/>
                    </a:cubicBezTo>
                    <a:cubicBezTo>
                      <a:pt x="15" y="3"/>
                      <a:pt x="14" y="3"/>
                      <a:pt x="14" y="2"/>
                    </a:cubicBezTo>
                    <a:cubicBezTo>
                      <a:pt x="14" y="1"/>
                      <a:pt x="13" y="1"/>
                      <a:pt x="12" y="1"/>
                    </a:cubicBezTo>
                    <a:cubicBezTo>
                      <a:pt x="10" y="1"/>
                      <a:pt x="10" y="2"/>
                      <a:pt x="10" y="3"/>
                    </a:cubicBezTo>
                    <a:cubicBezTo>
                      <a:pt x="10" y="4"/>
                      <a:pt x="9" y="5"/>
                      <a:pt x="9" y="5"/>
                    </a:cubicBezTo>
                    <a:cubicBezTo>
                      <a:pt x="9" y="6"/>
                      <a:pt x="8" y="5"/>
                      <a:pt x="7" y="5"/>
                    </a:cubicBezTo>
                    <a:cubicBezTo>
                      <a:pt x="7" y="4"/>
                      <a:pt x="5" y="4"/>
                      <a:pt x="5" y="5"/>
                    </a:cubicBezTo>
                    <a:cubicBezTo>
                      <a:pt x="4" y="6"/>
                      <a:pt x="4" y="7"/>
                      <a:pt x="4" y="8"/>
                    </a:cubicBezTo>
                    <a:cubicBezTo>
                      <a:pt x="5" y="8"/>
                      <a:pt x="5" y="10"/>
                      <a:pt x="5" y="10"/>
                    </a:cubicBezTo>
                    <a:cubicBezTo>
                      <a:pt x="4" y="11"/>
                      <a:pt x="4" y="11"/>
                      <a:pt x="3" y="11"/>
                    </a:cubicBezTo>
                    <a:cubicBezTo>
                      <a:pt x="2" y="11"/>
                      <a:pt x="1" y="11"/>
                      <a:pt x="1" y="13"/>
                    </a:cubicBezTo>
                    <a:cubicBezTo>
                      <a:pt x="0" y="14"/>
                      <a:pt x="1" y="15"/>
                      <a:pt x="2" y="15"/>
                    </a:cubicBezTo>
                    <a:cubicBezTo>
                      <a:pt x="3" y="15"/>
                      <a:pt x="3" y="17"/>
                      <a:pt x="3" y="17"/>
                    </a:cubicBezTo>
                    <a:cubicBezTo>
                      <a:pt x="3" y="18"/>
                      <a:pt x="3" y="18"/>
                      <a:pt x="2" y="18"/>
                    </a:cubicBezTo>
                    <a:cubicBezTo>
                      <a:pt x="1" y="19"/>
                      <a:pt x="1" y="20"/>
                      <a:pt x="1" y="21"/>
                    </a:cubicBezTo>
                    <a:cubicBezTo>
                      <a:pt x="1" y="22"/>
                      <a:pt x="2" y="23"/>
                      <a:pt x="3" y="22"/>
                    </a:cubicBezTo>
                    <a:cubicBezTo>
                      <a:pt x="4" y="22"/>
                      <a:pt x="5" y="23"/>
                      <a:pt x="5" y="23"/>
                    </a:cubicBezTo>
                    <a:cubicBezTo>
                      <a:pt x="6" y="24"/>
                      <a:pt x="5" y="25"/>
                      <a:pt x="5" y="25"/>
                    </a:cubicBezTo>
                    <a:cubicBezTo>
                      <a:pt x="4" y="26"/>
                      <a:pt x="5" y="27"/>
                      <a:pt x="5" y="28"/>
                    </a:cubicBezTo>
                    <a:cubicBezTo>
                      <a:pt x="6" y="29"/>
                      <a:pt x="7" y="29"/>
                      <a:pt x="8" y="28"/>
                    </a:cubicBezTo>
                    <a:cubicBezTo>
                      <a:pt x="9" y="27"/>
                      <a:pt x="10" y="28"/>
                      <a:pt x="11" y="28"/>
                    </a:cubicBezTo>
                    <a:cubicBezTo>
                      <a:pt x="11" y="28"/>
                      <a:pt x="11" y="29"/>
                      <a:pt x="11" y="30"/>
                    </a:cubicBezTo>
                    <a:cubicBezTo>
                      <a:pt x="11" y="30"/>
                      <a:pt x="12" y="31"/>
                      <a:pt x="13" y="32"/>
                    </a:cubicBezTo>
                    <a:cubicBezTo>
                      <a:pt x="14" y="32"/>
                      <a:pt x="15" y="31"/>
                      <a:pt x="15" y="31"/>
                    </a:cubicBezTo>
                    <a:cubicBezTo>
                      <a:pt x="15" y="30"/>
                      <a:pt x="17" y="29"/>
                      <a:pt x="17" y="29"/>
                    </a:cubicBezTo>
                    <a:cubicBezTo>
                      <a:pt x="18" y="29"/>
                      <a:pt x="18" y="30"/>
                      <a:pt x="18" y="30"/>
                    </a:cubicBezTo>
                    <a:cubicBezTo>
                      <a:pt x="19" y="31"/>
                      <a:pt x="20" y="32"/>
                      <a:pt x="21" y="31"/>
                    </a:cubicBezTo>
                    <a:cubicBezTo>
                      <a:pt x="22" y="31"/>
                      <a:pt x="23" y="30"/>
                      <a:pt x="22" y="29"/>
                    </a:cubicBezTo>
                    <a:cubicBezTo>
                      <a:pt x="22" y="28"/>
                      <a:pt x="23" y="27"/>
                      <a:pt x="23" y="27"/>
                    </a:cubicBezTo>
                    <a:cubicBezTo>
                      <a:pt x="24" y="27"/>
                      <a:pt x="25" y="27"/>
                      <a:pt x="25" y="27"/>
                    </a:cubicBezTo>
                    <a:cubicBezTo>
                      <a:pt x="26" y="28"/>
                      <a:pt x="27" y="28"/>
                      <a:pt x="28" y="27"/>
                    </a:cubicBezTo>
                    <a:cubicBezTo>
                      <a:pt x="29" y="26"/>
                      <a:pt x="29" y="25"/>
                      <a:pt x="28" y="24"/>
                    </a:cubicBezTo>
                    <a:close/>
                    <a:moveTo>
                      <a:pt x="10" y="23"/>
                    </a:moveTo>
                    <a:cubicBezTo>
                      <a:pt x="6" y="19"/>
                      <a:pt x="6" y="14"/>
                      <a:pt x="10" y="10"/>
                    </a:cubicBezTo>
                    <a:cubicBezTo>
                      <a:pt x="13" y="6"/>
                      <a:pt x="19" y="6"/>
                      <a:pt x="22" y="9"/>
                    </a:cubicBezTo>
                    <a:cubicBezTo>
                      <a:pt x="26" y="13"/>
                      <a:pt x="26" y="19"/>
                      <a:pt x="23" y="22"/>
                    </a:cubicBezTo>
                    <a:cubicBezTo>
                      <a:pt x="19" y="26"/>
                      <a:pt x="14" y="26"/>
                      <a:pt x="1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sp>
            <p:nvSpPr>
              <p:cNvPr id="2" name="Freeform 625"/>
              <p:cNvSpPr>
                <a:spLocks noEditPoints="1"/>
              </p:cNvSpPr>
              <p:nvPr/>
            </p:nvSpPr>
            <p:spPr bwMode="auto">
              <a:xfrm>
                <a:off x="9348930" y="1711217"/>
                <a:ext cx="196850" cy="196850"/>
              </a:xfrm>
              <a:custGeom>
                <a:avLst/>
                <a:gdLst>
                  <a:gd name="T0" fmla="*/ 43 w 49"/>
                  <a:gd name="T1" fmla="*/ 37 h 49"/>
                  <a:gd name="T2" fmla="*/ 42 w 49"/>
                  <a:gd name="T3" fmla="*/ 33 h 49"/>
                  <a:gd name="T4" fmla="*/ 45 w 49"/>
                  <a:gd name="T5" fmla="*/ 33 h 49"/>
                  <a:gd name="T6" fmla="*/ 48 w 49"/>
                  <a:gd name="T7" fmla="*/ 30 h 49"/>
                  <a:gd name="T8" fmla="*/ 47 w 49"/>
                  <a:gd name="T9" fmla="*/ 26 h 49"/>
                  <a:gd name="T10" fmla="*/ 44 w 49"/>
                  <a:gd name="T11" fmla="*/ 23 h 49"/>
                  <a:gd name="T12" fmla="*/ 46 w 49"/>
                  <a:gd name="T13" fmla="*/ 21 h 49"/>
                  <a:gd name="T14" fmla="*/ 48 w 49"/>
                  <a:gd name="T15" fmla="*/ 17 h 49"/>
                  <a:gd name="T16" fmla="*/ 45 w 49"/>
                  <a:gd name="T17" fmla="*/ 15 h 49"/>
                  <a:gd name="T18" fmla="*/ 41 w 49"/>
                  <a:gd name="T19" fmla="*/ 13 h 49"/>
                  <a:gd name="T20" fmla="*/ 42 w 49"/>
                  <a:gd name="T21" fmla="*/ 10 h 49"/>
                  <a:gd name="T22" fmla="*/ 41 w 49"/>
                  <a:gd name="T23" fmla="*/ 6 h 49"/>
                  <a:gd name="T24" fmla="*/ 37 w 49"/>
                  <a:gd name="T25" fmla="*/ 6 h 49"/>
                  <a:gd name="T26" fmla="*/ 34 w 49"/>
                  <a:gd name="T27" fmla="*/ 7 h 49"/>
                  <a:gd name="T28" fmla="*/ 32 w 49"/>
                  <a:gd name="T29" fmla="*/ 3 h 49"/>
                  <a:gd name="T30" fmla="*/ 30 w 49"/>
                  <a:gd name="T31" fmla="*/ 0 h 49"/>
                  <a:gd name="T32" fmla="*/ 26 w 49"/>
                  <a:gd name="T33" fmla="*/ 2 h 49"/>
                  <a:gd name="T34" fmla="*/ 23 w 49"/>
                  <a:gd name="T35" fmla="*/ 4 h 49"/>
                  <a:gd name="T36" fmla="*/ 21 w 49"/>
                  <a:gd name="T37" fmla="*/ 2 h 49"/>
                  <a:gd name="T38" fmla="*/ 17 w 49"/>
                  <a:gd name="T39" fmla="*/ 1 h 49"/>
                  <a:gd name="T40" fmla="*/ 15 w 49"/>
                  <a:gd name="T41" fmla="*/ 4 h 49"/>
                  <a:gd name="T42" fmla="*/ 13 w 49"/>
                  <a:gd name="T43" fmla="*/ 8 h 49"/>
                  <a:gd name="T44" fmla="*/ 10 w 49"/>
                  <a:gd name="T45" fmla="*/ 7 h 49"/>
                  <a:gd name="T46" fmla="*/ 6 w 49"/>
                  <a:gd name="T47" fmla="*/ 8 h 49"/>
                  <a:gd name="T48" fmla="*/ 6 w 49"/>
                  <a:gd name="T49" fmla="*/ 12 h 49"/>
                  <a:gd name="T50" fmla="*/ 6 w 49"/>
                  <a:gd name="T51" fmla="*/ 16 h 49"/>
                  <a:gd name="T52" fmla="*/ 3 w 49"/>
                  <a:gd name="T53" fmla="*/ 16 h 49"/>
                  <a:gd name="T54" fmla="*/ 0 w 49"/>
                  <a:gd name="T55" fmla="*/ 19 h 49"/>
                  <a:gd name="T56" fmla="*/ 2 w 49"/>
                  <a:gd name="T57" fmla="*/ 23 h 49"/>
                  <a:gd name="T58" fmla="*/ 4 w 49"/>
                  <a:gd name="T59" fmla="*/ 26 h 49"/>
                  <a:gd name="T60" fmla="*/ 2 w 49"/>
                  <a:gd name="T61" fmla="*/ 28 h 49"/>
                  <a:gd name="T62" fmla="*/ 1 w 49"/>
                  <a:gd name="T63" fmla="*/ 32 h 49"/>
                  <a:gd name="T64" fmla="*/ 4 w 49"/>
                  <a:gd name="T65" fmla="*/ 34 h 49"/>
                  <a:gd name="T66" fmla="*/ 7 w 49"/>
                  <a:gd name="T67" fmla="*/ 36 h 49"/>
                  <a:gd name="T68" fmla="*/ 7 w 49"/>
                  <a:gd name="T69" fmla="*/ 39 h 49"/>
                  <a:gd name="T70" fmla="*/ 7 w 49"/>
                  <a:gd name="T71" fmla="*/ 42 h 49"/>
                  <a:gd name="T72" fmla="*/ 11 w 49"/>
                  <a:gd name="T73" fmla="*/ 43 h 49"/>
                  <a:gd name="T74" fmla="*/ 15 w 49"/>
                  <a:gd name="T75" fmla="*/ 43 h 49"/>
                  <a:gd name="T76" fmla="*/ 16 w 49"/>
                  <a:gd name="T77" fmla="*/ 45 h 49"/>
                  <a:gd name="T78" fmla="*/ 19 w 49"/>
                  <a:gd name="T79" fmla="*/ 48 h 49"/>
                  <a:gd name="T80" fmla="*/ 22 w 49"/>
                  <a:gd name="T81" fmla="*/ 47 h 49"/>
                  <a:gd name="T82" fmla="*/ 26 w 49"/>
                  <a:gd name="T83" fmla="*/ 45 h 49"/>
                  <a:gd name="T84" fmla="*/ 28 w 49"/>
                  <a:gd name="T85" fmla="*/ 47 h 49"/>
                  <a:gd name="T86" fmla="*/ 31 w 49"/>
                  <a:gd name="T87" fmla="*/ 48 h 49"/>
                  <a:gd name="T88" fmla="*/ 34 w 49"/>
                  <a:gd name="T89" fmla="*/ 45 h 49"/>
                  <a:gd name="T90" fmla="*/ 35 w 49"/>
                  <a:gd name="T91" fmla="*/ 41 h 49"/>
                  <a:gd name="T92" fmla="*/ 38 w 49"/>
                  <a:gd name="T93" fmla="*/ 42 h 49"/>
                  <a:gd name="T94" fmla="*/ 42 w 49"/>
                  <a:gd name="T95" fmla="*/ 41 h 49"/>
                  <a:gd name="T96" fmla="*/ 43 w 49"/>
                  <a:gd name="T97" fmla="*/ 37 h 49"/>
                  <a:gd name="T98" fmla="*/ 15 w 49"/>
                  <a:gd name="T99" fmla="*/ 35 h 49"/>
                  <a:gd name="T100" fmla="*/ 14 w 49"/>
                  <a:gd name="T101" fmla="*/ 15 h 49"/>
                  <a:gd name="T102" fmla="*/ 34 w 49"/>
                  <a:gd name="T103" fmla="*/ 14 h 49"/>
                  <a:gd name="T104" fmla="*/ 35 w 49"/>
                  <a:gd name="T105" fmla="*/ 34 h 49"/>
                  <a:gd name="T106" fmla="*/ 15 w 49"/>
                  <a:gd name="T107"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 h="49">
                    <a:moveTo>
                      <a:pt x="43" y="37"/>
                    </a:moveTo>
                    <a:cubicBezTo>
                      <a:pt x="42" y="36"/>
                      <a:pt x="42" y="34"/>
                      <a:pt x="42" y="33"/>
                    </a:cubicBezTo>
                    <a:cubicBezTo>
                      <a:pt x="43" y="33"/>
                      <a:pt x="44" y="32"/>
                      <a:pt x="45" y="33"/>
                    </a:cubicBezTo>
                    <a:cubicBezTo>
                      <a:pt x="46" y="33"/>
                      <a:pt x="48" y="32"/>
                      <a:pt x="48" y="30"/>
                    </a:cubicBezTo>
                    <a:cubicBezTo>
                      <a:pt x="49" y="28"/>
                      <a:pt x="48" y="26"/>
                      <a:pt x="47" y="26"/>
                    </a:cubicBezTo>
                    <a:cubicBezTo>
                      <a:pt x="45" y="26"/>
                      <a:pt x="44" y="24"/>
                      <a:pt x="44" y="23"/>
                    </a:cubicBezTo>
                    <a:cubicBezTo>
                      <a:pt x="44" y="22"/>
                      <a:pt x="45" y="21"/>
                      <a:pt x="46" y="21"/>
                    </a:cubicBezTo>
                    <a:cubicBezTo>
                      <a:pt x="48" y="21"/>
                      <a:pt x="48" y="19"/>
                      <a:pt x="48" y="17"/>
                    </a:cubicBezTo>
                    <a:cubicBezTo>
                      <a:pt x="47" y="15"/>
                      <a:pt x="46" y="14"/>
                      <a:pt x="45" y="15"/>
                    </a:cubicBezTo>
                    <a:cubicBezTo>
                      <a:pt x="43" y="15"/>
                      <a:pt x="41" y="14"/>
                      <a:pt x="41" y="13"/>
                    </a:cubicBezTo>
                    <a:cubicBezTo>
                      <a:pt x="40" y="12"/>
                      <a:pt x="41" y="11"/>
                      <a:pt x="42" y="10"/>
                    </a:cubicBezTo>
                    <a:cubicBezTo>
                      <a:pt x="43" y="9"/>
                      <a:pt x="42" y="8"/>
                      <a:pt x="41" y="6"/>
                    </a:cubicBezTo>
                    <a:cubicBezTo>
                      <a:pt x="40" y="5"/>
                      <a:pt x="38" y="5"/>
                      <a:pt x="37" y="6"/>
                    </a:cubicBezTo>
                    <a:cubicBezTo>
                      <a:pt x="36" y="7"/>
                      <a:pt x="35" y="7"/>
                      <a:pt x="34" y="7"/>
                    </a:cubicBezTo>
                    <a:cubicBezTo>
                      <a:pt x="34" y="6"/>
                      <a:pt x="32" y="5"/>
                      <a:pt x="32" y="3"/>
                    </a:cubicBezTo>
                    <a:cubicBezTo>
                      <a:pt x="33" y="2"/>
                      <a:pt x="31" y="1"/>
                      <a:pt x="30" y="0"/>
                    </a:cubicBezTo>
                    <a:cubicBezTo>
                      <a:pt x="28" y="0"/>
                      <a:pt x="26" y="1"/>
                      <a:pt x="26" y="2"/>
                    </a:cubicBezTo>
                    <a:cubicBezTo>
                      <a:pt x="26" y="3"/>
                      <a:pt x="24" y="4"/>
                      <a:pt x="23" y="4"/>
                    </a:cubicBezTo>
                    <a:cubicBezTo>
                      <a:pt x="22" y="4"/>
                      <a:pt x="21" y="3"/>
                      <a:pt x="21" y="2"/>
                    </a:cubicBezTo>
                    <a:cubicBezTo>
                      <a:pt x="20" y="1"/>
                      <a:pt x="19" y="0"/>
                      <a:pt x="17" y="1"/>
                    </a:cubicBezTo>
                    <a:cubicBezTo>
                      <a:pt x="15" y="1"/>
                      <a:pt x="14" y="3"/>
                      <a:pt x="15" y="4"/>
                    </a:cubicBezTo>
                    <a:cubicBezTo>
                      <a:pt x="15" y="5"/>
                      <a:pt x="14" y="7"/>
                      <a:pt x="13" y="8"/>
                    </a:cubicBezTo>
                    <a:cubicBezTo>
                      <a:pt x="12" y="8"/>
                      <a:pt x="11" y="8"/>
                      <a:pt x="10" y="7"/>
                    </a:cubicBezTo>
                    <a:cubicBezTo>
                      <a:pt x="9" y="6"/>
                      <a:pt x="7" y="6"/>
                      <a:pt x="6" y="8"/>
                    </a:cubicBezTo>
                    <a:cubicBezTo>
                      <a:pt x="5" y="9"/>
                      <a:pt x="5" y="11"/>
                      <a:pt x="6" y="12"/>
                    </a:cubicBezTo>
                    <a:cubicBezTo>
                      <a:pt x="7" y="12"/>
                      <a:pt x="6" y="15"/>
                      <a:pt x="6" y="16"/>
                    </a:cubicBezTo>
                    <a:cubicBezTo>
                      <a:pt x="6" y="16"/>
                      <a:pt x="4" y="17"/>
                      <a:pt x="3" y="16"/>
                    </a:cubicBezTo>
                    <a:cubicBezTo>
                      <a:pt x="2" y="16"/>
                      <a:pt x="1" y="17"/>
                      <a:pt x="0" y="19"/>
                    </a:cubicBezTo>
                    <a:cubicBezTo>
                      <a:pt x="0" y="21"/>
                      <a:pt x="0" y="22"/>
                      <a:pt x="2" y="23"/>
                    </a:cubicBezTo>
                    <a:cubicBezTo>
                      <a:pt x="3" y="23"/>
                      <a:pt x="4" y="25"/>
                      <a:pt x="4" y="26"/>
                    </a:cubicBezTo>
                    <a:cubicBezTo>
                      <a:pt x="4" y="27"/>
                      <a:pt x="3" y="27"/>
                      <a:pt x="2" y="28"/>
                    </a:cubicBezTo>
                    <a:cubicBezTo>
                      <a:pt x="1" y="28"/>
                      <a:pt x="0" y="30"/>
                      <a:pt x="1" y="32"/>
                    </a:cubicBezTo>
                    <a:cubicBezTo>
                      <a:pt x="1" y="33"/>
                      <a:pt x="3" y="34"/>
                      <a:pt x="4" y="34"/>
                    </a:cubicBezTo>
                    <a:cubicBezTo>
                      <a:pt x="5" y="34"/>
                      <a:pt x="7" y="35"/>
                      <a:pt x="7" y="36"/>
                    </a:cubicBezTo>
                    <a:cubicBezTo>
                      <a:pt x="8" y="36"/>
                      <a:pt x="7" y="38"/>
                      <a:pt x="7" y="39"/>
                    </a:cubicBezTo>
                    <a:cubicBezTo>
                      <a:pt x="6" y="39"/>
                      <a:pt x="6" y="41"/>
                      <a:pt x="7" y="42"/>
                    </a:cubicBezTo>
                    <a:cubicBezTo>
                      <a:pt x="9" y="44"/>
                      <a:pt x="10" y="44"/>
                      <a:pt x="11" y="43"/>
                    </a:cubicBezTo>
                    <a:cubicBezTo>
                      <a:pt x="12" y="42"/>
                      <a:pt x="15" y="42"/>
                      <a:pt x="15" y="43"/>
                    </a:cubicBezTo>
                    <a:cubicBezTo>
                      <a:pt x="16" y="43"/>
                      <a:pt x="16" y="44"/>
                      <a:pt x="16" y="45"/>
                    </a:cubicBezTo>
                    <a:cubicBezTo>
                      <a:pt x="16" y="47"/>
                      <a:pt x="17" y="48"/>
                      <a:pt x="19" y="48"/>
                    </a:cubicBezTo>
                    <a:cubicBezTo>
                      <a:pt x="20" y="49"/>
                      <a:pt x="22" y="48"/>
                      <a:pt x="22" y="47"/>
                    </a:cubicBezTo>
                    <a:cubicBezTo>
                      <a:pt x="23" y="46"/>
                      <a:pt x="25" y="45"/>
                      <a:pt x="26" y="45"/>
                    </a:cubicBezTo>
                    <a:cubicBezTo>
                      <a:pt x="26" y="44"/>
                      <a:pt x="27" y="45"/>
                      <a:pt x="28" y="47"/>
                    </a:cubicBezTo>
                    <a:cubicBezTo>
                      <a:pt x="28" y="48"/>
                      <a:pt x="30" y="49"/>
                      <a:pt x="31" y="48"/>
                    </a:cubicBezTo>
                    <a:cubicBezTo>
                      <a:pt x="33" y="47"/>
                      <a:pt x="34" y="46"/>
                      <a:pt x="34" y="45"/>
                    </a:cubicBezTo>
                    <a:cubicBezTo>
                      <a:pt x="33" y="44"/>
                      <a:pt x="35" y="42"/>
                      <a:pt x="35" y="41"/>
                    </a:cubicBezTo>
                    <a:cubicBezTo>
                      <a:pt x="36" y="41"/>
                      <a:pt x="37" y="41"/>
                      <a:pt x="38" y="42"/>
                    </a:cubicBezTo>
                    <a:cubicBezTo>
                      <a:pt x="39" y="43"/>
                      <a:pt x="41" y="43"/>
                      <a:pt x="42" y="41"/>
                    </a:cubicBezTo>
                    <a:cubicBezTo>
                      <a:pt x="43" y="40"/>
                      <a:pt x="44" y="38"/>
                      <a:pt x="43" y="37"/>
                    </a:cubicBezTo>
                    <a:close/>
                    <a:moveTo>
                      <a:pt x="15" y="35"/>
                    </a:moveTo>
                    <a:cubicBezTo>
                      <a:pt x="9" y="29"/>
                      <a:pt x="8" y="20"/>
                      <a:pt x="14" y="15"/>
                    </a:cubicBezTo>
                    <a:cubicBezTo>
                      <a:pt x="19" y="9"/>
                      <a:pt x="28" y="9"/>
                      <a:pt x="34" y="14"/>
                    </a:cubicBezTo>
                    <a:cubicBezTo>
                      <a:pt x="40" y="19"/>
                      <a:pt x="40" y="28"/>
                      <a:pt x="35" y="34"/>
                    </a:cubicBezTo>
                    <a:cubicBezTo>
                      <a:pt x="29" y="40"/>
                      <a:pt x="20" y="40"/>
                      <a:pt x="1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sp>
            <p:nvSpPr>
              <p:cNvPr id="45" name="Freeform 626"/>
              <p:cNvSpPr/>
              <p:nvPr/>
            </p:nvSpPr>
            <p:spPr bwMode="auto">
              <a:xfrm>
                <a:off x="9401318" y="1763605"/>
                <a:ext cx="87313" cy="87312"/>
              </a:xfrm>
              <a:custGeom>
                <a:avLst/>
                <a:gdLst>
                  <a:gd name="T0" fmla="*/ 18 w 22"/>
                  <a:gd name="T1" fmla="*/ 18 h 22"/>
                  <a:gd name="T2" fmla="*/ 4 w 22"/>
                  <a:gd name="T3" fmla="*/ 18 h 22"/>
                  <a:gd name="T4" fmla="*/ 4 w 22"/>
                  <a:gd name="T5" fmla="*/ 4 h 22"/>
                  <a:gd name="T6" fmla="*/ 18 w 22"/>
                  <a:gd name="T7" fmla="*/ 4 h 22"/>
                  <a:gd name="T8" fmla="*/ 18 w 22"/>
                  <a:gd name="T9" fmla="*/ 18 h 22"/>
                </a:gdLst>
                <a:ahLst/>
                <a:cxnLst>
                  <a:cxn ang="0">
                    <a:pos x="T0" y="T1"/>
                  </a:cxn>
                  <a:cxn ang="0">
                    <a:pos x="T2" y="T3"/>
                  </a:cxn>
                  <a:cxn ang="0">
                    <a:pos x="T4" y="T5"/>
                  </a:cxn>
                  <a:cxn ang="0">
                    <a:pos x="T6" y="T7"/>
                  </a:cxn>
                  <a:cxn ang="0">
                    <a:pos x="T8" y="T9"/>
                  </a:cxn>
                </a:cxnLst>
                <a:rect l="0" t="0" r="r" b="b"/>
                <a:pathLst>
                  <a:path w="22" h="22">
                    <a:moveTo>
                      <a:pt x="18" y="18"/>
                    </a:moveTo>
                    <a:cubicBezTo>
                      <a:pt x="14" y="22"/>
                      <a:pt x="8" y="22"/>
                      <a:pt x="4" y="18"/>
                    </a:cubicBezTo>
                    <a:cubicBezTo>
                      <a:pt x="0" y="15"/>
                      <a:pt x="0" y="8"/>
                      <a:pt x="4" y="4"/>
                    </a:cubicBezTo>
                    <a:cubicBezTo>
                      <a:pt x="8" y="0"/>
                      <a:pt x="14" y="0"/>
                      <a:pt x="18" y="4"/>
                    </a:cubicBezTo>
                    <a:cubicBezTo>
                      <a:pt x="22" y="8"/>
                      <a:pt x="22" y="15"/>
                      <a:pt x="1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grpSp>
      </p:grpSp>
      <p:sp>
        <p:nvSpPr>
          <p:cNvPr id="47" name="泪滴形 46"/>
          <p:cNvSpPr/>
          <p:nvPr/>
        </p:nvSpPr>
        <p:spPr>
          <a:xfrm rot="8100000">
            <a:off x="6497320" y="3916680"/>
            <a:ext cx="1016847" cy="1016847"/>
          </a:xfrm>
          <a:prstGeom prst="teardrop">
            <a:avLst>
              <a:gd name="adj" fmla="val 190413"/>
            </a:avLst>
          </a:prstGeom>
          <a:gradFill>
            <a:gsLst>
              <a:gs pos="0">
                <a:srgbClr val="D7DCDE"/>
              </a:gs>
              <a:gs pos="80000">
                <a:schemeClr val="bg1"/>
              </a:gs>
            </a:gsLst>
            <a:lin ang="2700000" scaled="0"/>
          </a:gradFill>
          <a:ln w="22225" cap="flat">
            <a:gradFill>
              <a:gsLst>
                <a:gs pos="0">
                  <a:srgbClr val="FFE141"/>
                </a:gs>
                <a:gs pos="0">
                  <a:schemeClr val="bg1"/>
                </a:gs>
                <a:gs pos="100000">
                  <a:schemeClr val="bg1">
                    <a:lumMod val="95000"/>
                  </a:schemeClr>
                </a:gs>
              </a:gsLst>
              <a:lin ang="2700000" scaled="0"/>
            </a:gra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sp>
        <p:nvSpPr>
          <p:cNvPr id="48" name="MH_SubTitle_1"/>
          <p:cNvSpPr>
            <a:spLocks noChangeArrowheads="1"/>
          </p:cNvSpPr>
          <p:nvPr>
            <p:custDataLst>
              <p:tags r:id="rId8"/>
            </p:custDataLst>
          </p:nvPr>
        </p:nvSpPr>
        <p:spPr bwMode="auto">
          <a:xfrm>
            <a:off x="6600613" y="4002193"/>
            <a:ext cx="824653" cy="824653"/>
          </a:xfrm>
          <a:prstGeom prst="ellipse">
            <a:avLst/>
          </a:prstGeom>
          <a:gradFill>
            <a:gsLst>
              <a:gs pos="100000">
                <a:srgbClr val="02B3C1"/>
              </a:gs>
              <a:gs pos="0">
                <a:srgbClr val="0699AC"/>
              </a:gs>
            </a:gsLst>
            <a:lin ang="5400000" scaled="1"/>
          </a:gradFill>
          <a:ln w="28575" cap="flat">
            <a:gradFill>
              <a:gsLst>
                <a:gs pos="0">
                  <a:srgbClr val="02B3C1"/>
                </a:gs>
                <a:gs pos="100000">
                  <a:srgbClr val="0699AC"/>
                </a:gs>
              </a:gsLst>
              <a:lin ang="5400000" scaled="1"/>
            </a:gra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ctr" anchorCtr="1" compatLnSpc="1"/>
          <a:lstStyle/>
          <a:p>
            <a:endParaRPr lang="en-US" altLang="zh-CN" sz="2400" dirty="0">
              <a:solidFill>
                <a:schemeClr val="bg1"/>
              </a:solidFill>
              <a:latin typeface="Microsoft JhengHei UI" panose="020B0604030504040204" pitchFamily="34" charset="-120"/>
              <a:ea typeface="Microsoft JhengHei UI" panose="020B0604030504040204" pitchFamily="34" charset="-120"/>
            </a:endParaRPr>
          </a:p>
        </p:txBody>
      </p:sp>
      <p:grpSp>
        <p:nvGrpSpPr>
          <p:cNvPr id="49" name="组合 48"/>
          <p:cNvGrpSpPr/>
          <p:nvPr/>
        </p:nvGrpSpPr>
        <p:grpSpPr>
          <a:xfrm>
            <a:off x="6817360" y="4213013"/>
            <a:ext cx="425873" cy="406400"/>
            <a:chOff x="7618556" y="1252430"/>
            <a:chExt cx="277813" cy="265112"/>
          </a:xfrm>
          <a:solidFill>
            <a:schemeClr val="bg1"/>
          </a:solidFill>
        </p:grpSpPr>
        <p:sp>
          <p:nvSpPr>
            <p:cNvPr id="50" name="Freeform 372"/>
            <p:cNvSpPr/>
            <p:nvPr/>
          </p:nvSpPr>
          <p:spPr bwMode="auto">
            <a:xfrm>
              <a:off x="7647131" y="1341330"/>
              <a:ext cx="31750" cy="139700"/>
            </a:xfrm>
            <a:custGeom>
              <a:avLst/>
              <a:gdLst>
                <a:gd name="T0" fmla="*/ 8 w 8"/>
                <a:gd name="T1" fmla="*/ 34 h 35"/>
                <a:gd name="T2" fmla="*/ 7 w 8"/>
                <a:gd name="T3" fmla="*/ 35 h 35"/>
                <a:gd name="T4" fmla="*/ 2 w 8"/>
                <a:gd name="T5" fmla="*/ 35 h 35"/>
                <a:gd name="T6" fmla="*/ 0 w 8"/>
                <a:gd name="T7" fmla="*/ 34 h 35"/>
                <a:gd name="T8" fmla="*/ 0 w 8"/>
                <a:gd name="T9" fmla="*/ 1 h 35"/>
                <a:gd name="T10" fmla="*/ 2 w 8"/>
                <a:gd name="T11" fmla="*/ 0 h 35"/>
                <a:gd name="T12" fmla="*/ 7 w 8"/>
                <a:gd name="T13" fmla="*/ 0 h 35"/>
                <a:gd name="T14" fmla="*/ 8 w 8"/>
                <a:gd name="T15" fmla="*/ 1 h 35"/>
                <a:gd name="T16" fmla="*/ 8 w 8"/>
                <a:gd name="T17"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5">
                  <a:moveTo>
                    <a:pt x="8" y="34"/>
                  </a:moveTo>
                  <a:cubicBezTo>
                    <a:pt x="8" y="35"/>
                    <a:pt x="8" y="35"/>
                    <a:pt x="7" y="35"/>
                  </a:cubicBezTo>
                  <a:cubicBezTo>
                    <a:pt x="2" y="35"/>
                    <a:pt x="2" y="35"/>
                    <a:pt x="2" y="35"/>
                  </a:cubicBezTo>
                  <a:cubicBezTo>
                    <a:pt x="1" y="35"/>
                    <a:pt x="0" y="35"/>
                    <a:pt x="0" y="34"/>
                  </a:cubicBezTo>
                  <a:cubicBezTo>
                    <a:pt x="0" y="1"/>
                    <a:pt x="0" y="1"/>
                    <a:pt x="0" y="1"/>
                  </a:cubicBezTo>
                  <a:cubicBezTo>
                    <a:pt x="0" y="1"/>
                    <a:pt x="1" y="0"/>
                    <a:pt x="2" y="0"/>
                  </a:cubicBezTo>
                  <a:cubicBezTo>
                    <a:pt x="7" y="0"/>
                    <a:pt x="7" y="0"/>
                    <a:pt x="7" y="0"/>
                  </a:cubicBezTo>
                  <a:cubicBezTo>
                    <a:pt x="8" y="0"/>
                    <a:pt x="8" y="1"/>
                    <a:pt x="8" y="1"/>
                  </a:cubicBezTo>
                  <a:lnTo>
                    <a:pt x="8"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sp>
          <p:nvSpPr>
            <p:cNvPr id="51" name="Freeform 373"/>
            <p:cNvSpPr/>
            <p:nvPr/>
          </p:nvSpPr>
          <p:spPr bwMode="auto">
            <a:xfrm>
              <a:off x="7694756" y="1341330"/>
              <a:ext cx="31750" cy="139700"/>
            </a:xfrm>
            <a:custGeom>
              <a:avLst/>
              <a:gdLst>
                <a:gd name="T0" fmla="*/ 8 w 8"/>
                <a:gd name="T1" fmla="*/ 34 h 35"/>
                <a:gd name="T2" fmla="*/ 7 w 8"/>
                <a:gd name="T3" fmla="*/ 35 h 35"/>
                <a:gd name="T4" fmla="*/ 1 w 8"/>
                <a:gd name="T5" fmla="*/ 35 h 35"/>
                <a:gd name="T6" fmla="*/ 0 w 8"/>
                <a:gd name="T7" fmla="*/ 34 h 35"/>
                <a:gd name="T8" fmla="*/ 0 w 8"/>
                <a:gd name="T9" fmla="*/ 1 h 35"/>
                <a:gd name="T10" fmla="*/ 1 w 8"/>
                <a:gd name="T11" fmla="*/ 0 h 35"/>
                <a:gd name="T12" fmla="*/ 7 w 8"/>
                <a:gd name="T13" fmla="*/ 0 h 35"/>
                <a:gd name="T14" fmla="*/ 8 w 8"/>
                <a:gd name="T15" fmla="*/ 1 h 35"/>
                <a:gd name="T16" fmla="*/ 8 w 8"/>
                <a:gd name="T17"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5">
                  <a:moveTo>
                    <a:pt x="8" y="34"/>
                  </a:moveTo>
                  <a:cubicBezTo>
                    <a:pt x="8" y="35"/>
                    <a:pt x="7" y="35"/>
                    <a:pt x="7" y="35"/>
                  </a:cubicBezTo>
                  <a:cubicBezTo>
                    <a:pt x="1" y="35"/>
                    <a:pt x="1" y="35"/>
                    <a:pt x="1" y="35"/>
                  </a:cubicBezTo>
                  <a:cubicBezTo>
                    <a:pt x="1" y="35"/>
                    <a:pt x="0" y="35"/>
                    <a:pt x="0" y="34"/>
                  </a:cubicBezTo>
                  <a:cubicBezTo>
                    <a:pt x="0" y="1"/>
                    <a:pt x="0" y="1"/>
                    <a:pt x="0" y="1"/>
                  </a:cubicBezTo>
                  <a:cubicBezTo>
                    <a:pt x="0" y="1"/>
                    <a:pt x="1" y="0"/>
                    <a:pt x="1" y="0"/>
                  </a:cubicBezTo>
                  <a:cubicBezTo>
                    <a:pt x="7" y="0"/>
                    <a:pt x="7" y="0"/>
                    <a:pt x="7" y="0"/>
                  </a:cubicBezTo>
                  <a:cubicBezTo>
                    <a:pt x="7" y="0"/>
                    <a:pt x="8" y="1"/>
                    <a:pt x="8" y="1"/>
                  </a:cubicBezTo>
                  <a:lnTo>
                    <a:pt x="8"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sp>
          <p:nvSpPr>
            <p:cNvPr id="52" name="Freeform 374"/>
            <p:cNvSpPr/>
            <p:nvPr/>
          </p:nvSpPr>
          <p:spPr bwMode="auto">
            <a:xfrm>
              <a:off x="7791593" y="1341330"/>
              <a:ext cx="28575" cy="139700"/>
            </a:xfrm>
            <a:custGeom>
              <a:avLst/>
              <a:gdLst>
                <a:gd name="T0" fmla="*/ 7 w 7"/>
                <a:gd name="T1" fmla="*/ 34 h 35"/>
                <a:gd name="T2" fmla="*/ 6 w 7"/>
                <a:gd name="T3" fmla="*/ 35 h 35"/>
                <a:gd name="T4" fmla="*/ 1 w 7"/>
                <a:gd name="T5" fmla="*/ 35 h 35"/>
                <a:gd name="T6" fmla="*/ 0 w 7"/>
                <a:gd name="T7" fmla="*/ 34 h 35"/>
                <a:gd name="T8" fmla="*/ 0 w 7"/>
                <a:gd name="T9" fmla="*/ 1 h 35"/>
                <a:gd name="T10" fmla="*/ 1 w 7"/>
                <a:gd name="T11" fmla="*/ 0 h 35"/>
                <a:gd name="T12" fmla="*/ 6 w 7"/>
                <a:gd name="T13" fmla="*/ 0 h 35"/>
                <a:gd name="T14" fmla="*/ 7 w 7"/>
                <a:gd name="T15" fmla="*/ 1 h 35"/>
                <a:gd name="T16" fmla="*/ 7 w 7"/>
                <a:gd name="T17"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5">
                  <a:moveTo>
                    <a:pt x="7" y="34"/>
                  </a:moveTo>
                  <a:cubicBezTo>
                    <a:pt x="7" y="35"/>
                    <a:pt x="7" y="35"/>
                    <a:pt x="6" y="35"/>
                  </a:cubicBezTo>
                  <a:cubicBezTo>
                    <a:pt x="1" y="35"/>
                    <a:pt x="1" y="35"/>
                    <a:pt x="1" y="35"/>
                  </a:cubicBezTo>
                  <a:cubicBezTo>
                    <a:pt x="0" y="35"/>
                    <a:pt x="0" y="35"/>
                    <a:pt x="0" y="34"/>
                  </a:cubicBezTo>
                  <a:cubicBezTo>
                    <a:pt x="0" y="1"/>
                    <a:pt x="0" y="1"/>
                    <a:pt x="0" y="1"/>
                  </a:cubicBezTo>
                  <a:cubicBezTo>
                    <a:pt x="0" y="1"/>
                    <a:pt x="0" y="0"/>
                    <a:pt x="1" y="0"/>
                  </a:cubicBezTo>
                  <a:cubicBezTo>
                    <a:pt x="6" y="0"/>
                    <a:pt x="6" y="0"/>
                    <a:pt x="6" y="0"/>
                  </a:cubicBezTo>
                  <a:cubicBezTo>
                    <a:pt x="7" y="0"/>
                    <a:pt x="7" y="1"/>
                    <a:pt x="7" y="1"/>
                  </a:cubicBezTo>
                  <a:lnTo>
                    <a:pt x="7"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sp>
          <p:nvSpPr>
            <p:cNvPr id="53" name="Freeform 375"/>
            <p:cNvSpPr/>
            <p:nvPr/>
          </p:nvSpPr>
          <p:spPr bwMode="auto">
            <a:xfrm>
              <a:off x="7743968" y="1341330"/>
              <a:ext cx="26988" cy="139700"/>
            </a:xfrm>
            <a:custGeom>
              <a:avLst/>
              <a:gdLst>
                <a:gd name="T0" fmla="*/ 7 w 7"/>
                <a:gd name="T1" fmla="*/ 34 h 35"/>
                <a:gd name="T2" fmla="*/ 6 w 7"/>
                <a:gd name="T3" fmla="*/ 35 h 35"/>
                <a:gd name="T4" fmla="*/ 1 w 7"/>
                <a:gd name="T5" fmla="*/ 35 h 35"/>
                <a:gd name="T6" fmla="*/ 0 w 7"/>
                <a:gd name="T7" fmla="*/ 34 h 35"/>
                <a:gd name="T8" fmla="*/ 0 w 7"/>
                <a:gd name="T9" fmla="*/ 1 h 35"/>
                <a:gd name="T10" fmla="*/ 1 w 7"/>
                <a:gd name="T11" fmla="*/ 0 h 35"/>
                <a:gd name="T12" fmla="*/ 6 w 7"/>
                <a:gd name="T13" fmla="*/ 0 h 35"/>
                <a:gd name="T14" fmla="*/ 7 w 7"/>
                <a:gd name="T15" fmla="*/ 1 h 35"/>
                <a:gd name="T16" fmla="*/ 7 w 7"/>
                <a:gd name="T17"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5">
                  <a:moveTo>
                    <a:pt x="7" y="34"/>
                  </a:moveTo>
                  <a:cubicBezTo>
                    <a:pt x="7" y="35"/>
                    <a:pt x="7" y="35"/>
                    <a:pt x="6" y="35"/>
                  </a:cubicBezTo>
                  <a:cubicBezTo>
                    <a:pt x="1" y="35"/>
                    <a:pt x="1" y="35"/>
                    <a:pt x="1" y="35"/>
                  </a:cubicBezTo>
                  <a:cubicBezTo>
                    <a:pt x="0" y="35"/>
                    <a:pt x="0" y="35"/>
                    <a:pt x="0" y="34"/>
                  </a:cubicBezTo>
                  <a:cubicBezTo>
                    <a:pt x="0" y="1"/>
                    <a:pt x="0" y="1"/>
                    <a:pt x="0" y="1"/>
                  </a:cubicBezTo>
                  <a:cubicBezTo>
                    <a:pt x="0" y="1"/>
                    <a:pt x="0" y="0"/>
                    <a:pt x="1" y="0"/>
                  </a:cubicBezTo>
                  <a:cubicBezTo>
                    <a:pt x="6" y="0"/>
                    <a:pt x="6" y="0"/>
                    <a:pt x="6" y="0"/>
                  </a:cubicBezTo>
                  <a:cubicBezTo>
                    <a:pt x="7" y="0"/>
                    <a:pt x="7" y="1"/>
                    <a:pt x="7" y="1"/>
                  </a:cubicBezTo>
                  <a:lnTo>
                    <a:pt x="7"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sp>
          <p:nvSpPr>
            <p:cNvPr id="54" name="Freeform 376"/>
            <p:cNvSpPr/>
            <p:nvPr/>
          </p:nvSpPr>
          <p:spPr bwMode="auto">
            <a:xfrm>
              <a:off x="7836043" y="1344505"/>
              <a:ext cx="31750" cy="136525"/>
            </a:xfrm>
            <a:custGeom>
              <a:avLst/>
              <a:gdLst>
                <a:gd name="T0" fmla="*/ 8 w 8"/>
                <a:gd name="T1" fmla="*/ 33 h 34"/>
                <a:gd name="T2" fmla="*/ 7 w 8"/>
                <a:gd name="T3" fmla="*/ 34 h 34"/>
                <a:gd name="T4" fmla="*/ 1 w 8"/>
                <a:gd name="T5" fmla="*/ 34 h 34"/>
                <a:gd name="T6" fmla="*/ 0 w 8"/>
                <a:gd name="T7" fmla="*/ 33 h 34"/>
                <a:gd name="T8" fmla="*/ 0 w 8"/>
                <a:gd name="T9" fmla="*/ 1 h 34"/>
                <a:gd name="T10" fmla="*/ 1 w 8"/>
                <a:gd name="T11" fmla="*/ 0 h 34"/>
                <a:gd name="T12" fmla="*/ 7 w 8"/>
                <a:gd name="T13" fmla="*/ 0 h 34"/>
                <a:gd name="T14" fmla="*/ 8 w 8"/>
                <a:gd name="T15" fmla="*/ 1 h 34"/>
                <a:gd name="T16" fmla="*/ 8 w 8"/>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4">
                  <a:moveTo>
                    <a:pt x="8" y="33"/>
                  </a:moveTo>
                  <a:cubicBezTo>
                    <a:pt x="8" y="34"/>
                    <a:pt x="7" y="34"/>
                    <a:pt x="7" y="34"/>
                  </a:cubicBezTo>
                  <a:cubicBezTo>
                    <a:pt x="1" y="34"/>
                    <a:pt x="1" y="34"/>
                    <a:pt x="1" y="34"/>
                  </a:cubicBezTo>
                  <a:cubicBezTo>
                    <a:pt x="1" y="34"/>
                    <a:pt x="0" y="34"/>
                    <a:pt x="0" y="33"/>
                  </a:cubicBezTo>
                  <a:cubicBezTo>
                    <a:pt x="0" y="1"/>
                    <a:pt x="0" y="1"/>
                    <a:pt x="0" y="1"/>
                  </a:cubicBezTo>
                  <a:cubicBezTo>
                    <a:pt x="0" y="0"/>
                    <a:pt x="1" y="0"/>
                    <a:pt x="1" y="0"/>
                  </a:cubicBezTo>
                  <a:cubicBezTo>
                    <a:pt x="7" y="0"/>
                    <a:pt x="7" y="0"/>
                    <a:pt x="7" y="0"/>
                  </a:cubicBezTo>
                  <a:cubicBezTo>
                    <a:pt x="7" y="0"/>
                    <a:pt x="8" y="0"/>
                    <a:pt x="8" y="1"/>
                  </a:cubicBezTo>
                  <a:lnTo>
                    <a:pt x="8"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sp>
          <p:nvSpPr>
            <p:cNvPr id="55" name="Freeform 377"/>
            <p:cNvSpPr/>
            <p:nvPr/>
          </p:nvSpPr>
          <p:spPr bwMode="auto">
            <a:xfrm>
              <a:off x="7634431" y="1252430"/>
              <a:ext cx="246063" cy="76200"/>
            </a:xfrm>
            <a:custGeom>
              <a:avLst/>
              <a:gdLst>
                <a:gd name="T0" fmla="*/ 20 w 61"/>
                <a:gd name="T1" fmla="*/ 4 h 19"/>
                <a:gd name="T2" fmla="*/ 41 w 61"/>
                <a:gd name="T3" fmla="*/ 4 h 19"/>
                <a:gd name="T4" fmla="*/ 56 w 61"/>
                <a:gd name="T5" fmla="*/ 13 h 19"/>
                <a:gd name="T6" fmla="*/ 54 w 61"/>
                <a:gd name="T7" fmla="*/ 19 h 19"/>
                <a:gd name="T8" fmla="*/ 43 w 61"/>
                <a:gd name="T9" fmla="*/ 19 h 19"/>
                <a:gd name="T10" fmla="*/ 18 w 61"/>
                <a:gd name="T11" fmla="*/ 19 h 19"/>
                <a:gd name="T12" fmla="*/ 8 w 61"/>
                <a:gd name="T13" fmla="*/ 19 h 19"/>
                <a:gd name="T14" fmla="*/ 6 w 61"/>
                <a:gd name="T15" fmla="*/ 13 h 19"/>
                <a:gd name="T16" fmla="*/ 20 w 61"/>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19">
                  <a:moveTo>
                    <a:pt x="20" y="4"/>
                  </a:moveTo>
                  <a:cubicBezTo>
                    <a:pt x="26" y="0"/>
                    <a:pt x="35" y="0"/>
                    <a:pt x="41" y="4"/>
                  </a:cubicBezTo>
                  <a:cubicBezTo>
                    <a:pt x="56" y="13"/>
                    <a:pt x="56" y="13"/>
                    <a:pt x="56" y="13"/>
                  </a:cubicBezTo>
                  <a:cubicBezTo>
                    <a:pt x="61" y="16"/>
                    <a:pt x="61" y="19"/>
                    <a:pt x="54" y="19"/>
                  </a:cubicBezTo>
                  <a:cubicBezTo>
                    <a:pt x="43" y="19"/>
                    <a:pt x="43" y="19"/>
                    <a:pt x="43" y="19"/>
                  </a:cubicBezTo>
                  <a:cubicBezTo>
                    <a:pt x="36" y="19"/>
                    <a:pt x="25" y="19"/>
                    <a:pt x="18" y="19"/>
                  </a:cubicBezTo>
                  <a:cubicBezTo>
                    <a:pt x="8" y="19"/>
                    <a:pt x="8" y="19"/>
                    <a:pt x="8" y="19"/>
                  </a:cubicBezTo>
                  <a:cubicBezTo>
                    <a:pt x="1" y="19"/>
                    <a:pt x="0" y="16"/>
                    <a:pt x="6" y="13"/>
                  </a:cubicBezTo>
                  <a:lnTo>
                    <a:pt x="2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sp>
          <p:nvSpPr>
            <p:cNvPr id="56" name="Freeform 378"/>
            <p:cNvSpPr>
              <a:spLocks noEditPoints="1"/>
            </p:cNvSpPr>
            <p:nvPr/>
          </p:nvSpPr>
          <p:spPr bwMode="auto">
            <a:xfrm>
              <a:off x="7618556" y="1485792"/>
              <a:ext cx="277813" cy="31750"/>
            </a:xfrm>
            <a:custGeom>
              <a:avLst/>
              <a:gdLst>
                <a:gd name="T0" fmla="*/ 68 w 69"/>
                <a:gd name="T1" fmla="*/ 0 h 8"/>
                <a:gd name="T2" fmla="*/ 1 w 69"/>
                <a:gd name="T3" fmla="*/ 0 h 8"/>
                <a:gd name="T4" fmla="*/ 0 w 69"/>
                <a:gd name="T5" fmla="*/ 1 h 8"/>
                <a:gd name="T6" fmla="*/ 0 w 69"/>
                <a:gd name="T7" fmla="*/ 7 h 8"/>
                <a:gd name="T8" fmla="*/ 1 w 69"/>
                <a:gd name="T9" fmla="*/ 8 h 8"/>
                <a:gd name="T10" fmla="*/ 68 w 69"/>
                <a:gd name="T11" fmla="*/ 8 h 8"/>
                <a:gd name="T12" fmla="*/ 69 w 69"/>
                <a:gd name="T13" fmla="*/ 7 h 8"/>
                <a:gd name="T14" fmla="*/ 69 w 69"/>
                <a:gd name="T15" fmla="*/ 1 h 8"/>
                <a:gd name="T16" fmla="*/ 68 w 69"/>
                <a:gd name="T17" fmla="*/ 0 h 8"/>
                <a:gd name="T18" fmla="*/ 47 w 69"/>
                <a:gd name="T19" fmla="*/ 6 h 8"/>
                <a:gd name="T20" fmla="*/ 46 w 69"/>
                <a:gd name="T21" fmla="*/ 7 h 8"/>
                <a:gd name="T22" fmla="*/ 23 w 69"/>
                <a:gd name="T23" fmla="*/ 7 h 8"/>
                <a:gd name="T24" fmla="*/ 22 w 69"/>
                <a:gd name="T25" fmla="*/ 6 h 8"/>
                <a:gd name="T26" fmla="*/ 22 w 69"/>
                <a:gd name="T27" fmla="*/ 6 h 8"/>
                <a:gd name="T28" fmla="*/ 23 w 69"/>
                <a:gd name="T29" fmla="*/ 5 h 8"/>
                <a:gd name="T30" fmla="*/ 46 w 69"/>
                <a:gd name="T31" fmla="*/ 5 h 8"/>
                <a:gd name="T32" fmla="*/ 47 w 69"/>
                <a:gd name="T33" fmla="*/ 6 h 8"/>
                <a:gd name="T34" fmla="*/ 47 w 69"/>
                <a:gd name="T35" fmla="*/ 3 h 8"/>
                <a:gd name="T36" fmla="*/ 46 w 69"/>
                <a:gd name="T37" fmla="*/ 4 h 8"/>
                <a:gd name="T38" fmla="*/ 23 w 69"/>
                <a:gd name="T39" fmla="*/ 4 h 8"/>
                <a:gd name="T40" fmla="*/ 22 w 69"/>
                <a:gd name="T41" fmla="*/ 3 h 8"/>
                <a:gd name="T42" fmla="*/ 22 w 69"/>
                <a:gd name="T43" fmla="*/ 2 h 8"/>
                <a:gd name="T44" fmla="*/ 23 w 69"/>
                <a:gd name="T45" fmla="*/ 2 h 8"/>
                <a:gd name="T46" fmla="*/ 46 w 69"/>
                <a:gd name="T47" fmla="*/ 2 h 8"/>
                <a:gd name="T48" fmla="*/ 47 w 69"/>
                <a:gd name="T49" fmla="*/ 2 h 8"/>
                <a:gd name="T50" fmla="*/ 47 w 69"/>
                <a:gd name="T51"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 h="8">
                  <a:moveTo>
                    <a:pt x="68" y="0"/>
                  </a:moveTo>
                  <a:cubicBezTo>
                    <a:pt x="1" y="0"/>
                    <a:pt x="1" y="0"/>
                    <a:pt x="1" y="0"/>
                  </a:cubicBezTo>
                  <a:cubicBezTo>
                    <a:pt x="1" y="0"/>
                    <a:pt x="0" y="1"/>
                    <a:pt x="0" y="1"/>
                  </a:cubicBezTo>
                  <a:cubicBezTo>
                    <a:pt x="0" y="7"/>
                    <a:pt x="0" y="7"/>
                    <a:pt x="0" y="7"/>
                  </a:cubicBezTo>
                  <a:cubicBezTo>
                    <a:pt x="0" y="8"/>
                    <a:pt x="1" y="8"/>
                    <a:pt x="1" y="8"/>
                  </a:cubicBezTo>
                  <a:cubicBezTo>
                    <a:pt x="68" y="8"/>
                    <a:pt x="68" y="8"/>
                    <a:pt x="68" y="8"/>
                  </a:cubicBezTo>
                  <a:cubicBezTo>
                    <a:pt x="69" y="8"/>
                    <a:pt x="69" y="8"/>
                    <a:pt x="69" y="7"/>
                  </a:cubicBezTo>
                  <a:cubicBezTo>
                    <a:pt x="69" y="1"/>
                    <a:pt x="69" y="1"/>
                    <a:pt x="69" y="1"/>
                  </a:cubicBezTo>
                  <a:cubicBezTo>
                    <a:pt x="69" y="1"/>
                    <a:pt x="69" y="0"/>
                    <a:pt x="68" y="0"/>
                  </a:cubicBezTo>
                  <a:close/>
                  <a:moveTo>
                    <a:pt x="47" y="6"/>
                  </a:moveTo>
                  <a:cubicBezTo>
                    <a:pt x="47" y="7"/>
                    <a:pt x="47" y="7"/>
                    <a:pt x="46" y="7"/>
                  </a:cubicBezTo>
                  <a:cubicBezTo>
                    <a:pt x="23" y="7"/>
                    <a:pt x="23" y="7"/>
                    <a:pt x="23" y="7"/>
                  </a:cubicBezTo>
                  <a:cubicBezTo>
                    <a:pt x="22" y="7"/>
                    <a:pt x="22" y="7"/>
                    <a:pt x="22" y="6"/>
                  </a:cubicBezTo>
                  <a:cubicBezTo>
                    <a:pt x="22" y="6"/>
                    <a:pt x="22" y="6"/>
                    <a:pt x="22" y="6"/>
                  </a:cubicBezTo>
                  <a:cubicBezTo>
                    <a:pt x="22" y="5"/>
                    <a:pt x="22" y="5"/>
                    <a:pt x="23" y="5"/>
                  </a:cubicBezTo>
                  <a:cubicBezTo>
                    <a:pt x="46" y="5"/>
                    <a:pt x="46" y="5"/>
                    <a:pt x="46" y="5"/>
                  </a:cubicBezTo>
                  <a:cubicBezTo>
                    <a:pt x="47" y="5"/>
                    <a:pt x="47" y="5"/>
                    <a:pt x="47" y="6"/>
                  </a:cubicBezTo>
                  <a:close/>
                  <a:moveTo>
                    <a:pt x="47" y="3"/>
                  </a:moveTo>
                  <a:cubicBezTo>
                    <a:pt x="47" y="3"/>
                    <a:pt x="47" y="4"/>
                    <a:pt x="46" y="4"/>
                  </a:cubicBezTo>
                  <a:cubicBezTo>
                    <a:pt x="23" y="4"/>
                    <a:pt x="23" y="4"/>
                    <a:pt x="23" y="4"/>
                  </a:cubicBezTo>
                  <a:cubicBezTo>
                    <a:pt x="22" y="4"/>
                    <a:pt x="22" y="3"/>
                    <a:pt x="22" y="3"/>
                  </a:cubicBezTo>
                  <a:cubicBezTo>
                    <a:pt x="22" y="2"/>
                    <a:pt x="22" y="2"/>
                    <a:pt x="22" y="2"/>
                  </a:cubicBezTo>
                  <a:cubicBezTo>
                    <a:pt x="22" y="2"/>
                    <a:pt x="22" y="2"/>
                    <a:pt x="23" y="2"/>
                  </a:cubicBezTo>
                  <a:cubicBezTo>
                    <a:pt x="46" y="2"/>
                    <a:pt x="46" y="2"/>
                    <a:pt x="46" y="2"/>
                  </a:cubicBezTo>
                  <a:cubicBezTo>
                    <a:pt x="47" y="2"/>
                    <a:pt x="47" y="2"/>
                    <a:pt x="47" y="2"/>
                  </a:cubicBezTo>
                  <a:lnTo>
                    <a:pt x="47"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grpSp>
      <p:grpSp>
        <p:nvGrpSpPr>
          <p:cNvPr id="57" name="组合 56"/>
          <p:cNvGrpSpPr/>
          <p:nvPr/>
        </p:nvGrpSpPr>
        <p:grpSpPr>
          <a:xfrm>
            <a:off x="7601539" y="3009445"/>
            <a:ext cx="1017124" cy="1017123"/>
            <a:chOff x="6763339" y="2867206"/>
            <a:chExt cx="1017124" cy="1017122"/>
          </a:xfrm>
        </p:grpSpPr>
        <p:sp>
          <p:nvSpPr>
            <p:cNvPr id="58" name="泪滴形 57"/>
            <p:cNvSpPr/>
            <p:nvPr/>
          </p:nvSpPr>
          <p:spPr>
            <a:xfrm rot="8100000">
              <a:off x="6763339" y="2867206"/>
              <a:ext cx="1017124" cy="1017122"/>
            </a:xfrm>
            <a:prstGeom prst="teardrop">
              <a:avLst>
                <a:gd name="adj" fmla="val 190413"/>
              </a:avLst>
            </a:prstGeom>
            <a:gradFill>
              <a:gsLst>
                <a:gs pos="0">
                  <a:srgbClr val="D7DCDE"/>
                </a:gs>
                <a:gs pos="80000">
                  <a:schemeClr val="bg1"/>
                </a:gs>
              </a:gsLst>
              <a:lin ang="2700000" scaled="0"/>
            </a:gradFill>
            <a:ln w="22225" cap="flat">
              <a:gradFill>
                <a:gsLst>
                  <a:gs pos="0">
                    <a:srgbClr val="FFE141"/>
                  </a:gs>
                  <a:gs pos="0">
                    <a:schemeClr val="bg1"/>
                  </a:gs>
                  <a:gs pos="100000">
                    <a:schemeClr val="bg1">
                      <a:lumMod val="95000"/>
                    </a:schemeClr>
                  </a:gs>
                </a:gsLst>
                <a:lin ang="2700000" scaled="0"/>
              </a:gra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sp>
          <p:nvSpPr>
            <p:cNvPr id="59" name="MH_SubTitle_1"/>
            <p:cNvSpPr>
              <a:spLocks noChangeArrowheads="1"/>
            </p:cNvSpPr>
            <p:nvPr>
              <p:custDataLst>
                <p:tags r:id="rId9"/>
              </p:custDataLst>
            </p:nvPr>
          </p:nvSpPr>
          <p:spPr bwMode="auto">
            <a:xfrm>
              <a:off x="6866837" y="2952995"/>
              <a:ext cx="824405" cy="824402"/>
            </a:xfrm>
            <a:prstGeom prst="ellipse">
              <a:avLst/>
            </a:prstGeom>
            <a:gradFill>
              <a:gsLst>
                <a:gs pos="100000">
                  <a:srgbClr val="EA8384"/>
                </a:gs>
                <a:gs pos="0">
                  <a:srgbClr val="E45C5B"/>
                </a:gs>
              </a:gsLst>
              <a:lin ang="5400000" scaled="1"/>
            </a:gradFill>
            <a:ln w="28575" cap="flat">
              <a:gradFill>
                <a:gsLst>
                  <a:gs pos="0">
                    <a:srgbClr val="EA8384"/>
                  </a:gs>
                  <a:gs pos="100000">
                    <a:srgbClr val="E45C5B"/>
                  </a:gs>
                </a:gsLst>
                <a:lin ang="5400000" scaled="1"/>
              </a:gra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ctr" anchorCtr="1" compatLnSpc="1"/>
            <a:lstStyle/>
            <a:p>
              <a:endParaRPr lang="en-US" altLang="zh-CN" sz="2400" dirty="0">
                <a:solidFill>
                  <a:schemeClr val="bg1"/>
                </a:solidFill>
                <a:latin typeface="Microsoft JhengHei UI" panose="020B0604030504040204" pitchFamily="34" charset="-120"/>
                <a:ea typeface="Microsoft JhengHei UI" panose="020B0604030504040204" pitchFamily="34" charset="-120"/>
              </a:endParaRPr>
            </a:p>
          </p:txBody>
        </p:sp>
        <p:sp>
          <p:nvSpPr>
            <p:cNvPr id="60" name="Freeform 451"/>
            <p:cNvSpPr>
              <a:spLocks noEditPoints="1"/>
            </p:cNvSpPr>
            <p:nvPr/>
          </p:nvSpPr>
          <p:spPr bwMode="auto">
            <a:xfrm>
              <a:off x="7048152" y="3087405"/>
              <a:ext cx="503862" cy="506296"/>
            </a:xfrm>
            <a:custGeom>
              <a:avLst/>
              <a:gdLst>
                <a:gd name="T0" fmla="*/ 41 w 82"/>
                <a:gd name="T1" fmla="*/ 0 h 82"/>
                <a:gd name="T2" fmla="*/ 0 w 82"/>
                <a:gd name="T3" fmla="*/ 41 h 82"/>
                <a:gd name="T4" fmla="*/ 41 w 82"/>
                <a:gd name="T5" fmla="*/ 82 h 82"/>
                <a:gd name="T6" fmla="*/ 82 w 82"/>
                <a:gd name="T7" fmla="*/ 41 h 82"/>
                <a:gd name="T8" fmla="*/ 41 w 82"/>
                <a:gd name="T9" fmla="*/ 0 h 82"/>
                <a:gd name="T10" fmla="*/ 41 w 82"/>
                <a:gd name="T11" fmla="*/ 77 h 82"/>
                <a:gd name="T12" fmla="*/ 5 w 82"/>
                <a:gd name="T13" fmla="*/ 41 h 82"/>
                <a:gd name="T14" fmla="*/ 40 w 82"/>
                <a:gd name="T15" fmla="*/ 5 h 82"/>
                <a:gd name="T16" fmla="*/ 38 w 82"/>
                <a:gd name="T17" fmla="*/ 8 h 82"/>
                <a:gd name="T18" fmla="*/ 36 w 82"/>
                <a:gd name="T19" fmla="*/ 11 h 82"/>
                <a:gd name="T20" fmla="*/ 33 w 82"/>
                <a:gd name="T21" fmla="*/ 17 h 82"/>
                <a:gd name="T22" fmla="*/ 37 w 82"/>
                <a:gd name="T23" fmla="*/ 17 h 82"/>
                <a:gd name="T24" fmla="*/ 37 w 82"/>
                <a:gd name="T25" fmla="*/ 39 h 82"/>
                <a:gd name="T26" fmla="*/ 35 w 82"/>
                <a:gd name="T27" fmla="*/ 43 h 82"/>
                <a:gd name="T28" fmla="*/ 40 w 82"/>
                <a:gd name="T29" fmla="*/ 48 h 82"/>
                <a:gd name="T30" fmla="*/ 44 w 82"/>
                <a:gd name="T31" fmla="*/ 46 h 82"/>
                <a:gd name="T32" fmla="*/ 67 w 82"/>
                <a:gd name="T33" fmla="*/ 46 h 82"/>
                <a:gd name="T34" fmla="*/ 67 w 82"/>
                <a:gd name="T35" fmla="*/ 50 h 82"/>
                <a:gd name="T36" fmla="*/ 73 w 82"/>
                <a:gd name="T37" fmla="*/ 47 h 82"/>
                <a:gd name="T38" fmla="*/ 77 w 82"/>
                <a:gd name="T39" fmla="*/ 44 h 82"/>
                <a:gd name="T40" fmla="*/ 41 w 82"/>
                <a:gd name="T41" fmla="*/ 77 h 82"/>
                <a:gd name="T42" fmla="*/ 75 w 82"/>
                <a:gd name="T43" fmla="*/ 41 h 82"/>
                <a:gd name="T44" fmla="*/ 73 w 82"/>
                <a:gd name="T45" fmla="*/ 40 h 82"/>
                <a:gd name="T46" fmla="*/ 67 w 82"/>
                <a:gd name="T47" fmla="*/ 36 h 82"/>
                <a:gd name="T48" fmla="*/ 67 w 82"/>
                <a:gd name="T49" fmla="*/ 41 h 82"/>
                <a:gd name="T50" fmla="*/ 43 w 82"/>
                <a:gd name="T51" fmla="*/ 41 h 82"/>
                <a:gd name="T52" fmla="*/ 42 w 82"/>
                <a:gd name="T53" fmla="*/ 40 h 82"/>
                <a:gd name="T54" fmla="*/ 42 w 82"/>
                <a:gd name="T55" fmla="*/ 17 h 82"/>
                <a:gd name="T56" fmla="*/ 47 w 82"/>
                <a:gd name="T57" fmla="*/ 17 h 82"/>
                <a:gd name="T58" fmla="*/ 43 w 82"/>
                <a:gd name="T59" fmla="*/ 11 h 82"/>
                <a:gd name="T60" fmla="*/ 40 w 82"/>
                <a:gd name="T61" fmla="*/ 5 h 82"/>
                <a:gd name="T62" fmla="*/ 41 w 82"/>
                <a:gd name="T63" fmla="*/ 5 h 82"/>
                <a:gd name="T64" fmla="*/ 77 w 82"/>
                <a:gd name="T65" fmla="*/ 41 h 82"/>
                <a:gd name="T66" fmla="*/ 77 w 82"/>
                <a:gd name="T67" fmla="*/ 42 h 82"/>
                <a:gd name="T68" fmla="*/ 75 w 82"/>
                <a:gd name="T69" fmla="*/ 41 h 82"/>
                <a:gd name="T70" fmla="*/ 40 w 82"/>
                <a:gd name="T71" fmla="*/ 66 h 82"/>
                <a:gd name="T72" fmla="*/ 35 w 82"/>
                <a:gd name="T73" fmla="*/ 71 h 82"/>
                <a:gd name="T74" fmla="*/ 40 w 82"/>
                <a:gd name="T75" fmla="*/ 75 h 82"/>
                <a:gd name="T76" fmla="*/ 44 w 82"/>
                <a:gd name="T77" fmla="*/ 71 h 82"/>
                <a:gd name="T78" fmla="*/ 40 w 82"/>
                <a:gd name="T79" fmla="*/ 66 h 82"/>
                <a:gd name="T80" fmla="*/ 12 w 82"/>
                <a:gd name="T81" fmla="*/ 39 h 82"/>
                <a:gd name="T82" fmla="*/ 8 w 82"/>
                <a:gd name="T83" fmla="*/ 43 h 82"/>
                <a:gd name="T84" fmla="*/ 12 w 82"/>
                <a:gd name="T85" fmla="*/ 48 h 82"/>
                <a:gd name="T86" fmla="*/ 17 w 82"/>
                <a:gd name="T87" fmla="*/ 43 h 82"/>
                <a:gd name="T88" fmla="*/ 12 w 82"/>
                <a:gd name="T89" fmla="*/ 3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2" h="82">
                  <a:moveTo>
                    <a:pt x="41" y="0"/>
                  </a:moveTo>
                  <a:cubicBezTo>
                    <a:pt x="18" y="0"/>
                    <a:pt x="0" y="18"/>
                    <a:pt x="0" y="41"/>
                  </a:cubicBezTo>
                  <a:cubicBezTo>
                    <a:pt x="0" y="63"/>
                    <a:pt x="18" y="82"/>
                    <a:pt x="41" y="82"/>
                  </a:cubicBezTo>
                  <a:cubicBezTo>
                    <a:pt x="63" y="82"/>
                    <a:pt x="82" y="63"/>
                    <a:pt x="82" y="41"/>
                  </a:cubicBezTo>
                  <a:cubicBezTo>
                    <a:pt x="82" y="18"/>
                    <a:pt x="63" y="0"/>
                    <a:pt x="41" y="0"/>
                  </a:cubicBezTo>
                  <a:close/>
                  <a:moveTo>
                    <a:pt x="41" y="77"/>
                  </a:moveTo>
                  <a:cubicBezTo>
                    <a:pt x="21" y="77"/>
                    <a:pt x="5" y="61"/>
                    <a:pt x="5" y="41"/>
                  </a:cubicBezTo>
                  <a:cubicBezTo>
                    <a:pt x="5" y="21"/>
                    <a:pt x="20" y="5"/>
                    <a:pt x="40" y="5"/>
                  </a:cubicBezTo>
                  <a:cubicBezTo>
                    <a:pt x="38" y="8"/>
                    <a:pt x="38" y="8"/>
                    <a:pt x="38" y="8"/>
                  </a:cubicBezTo>
                  <a:cubicBezTo>
                    <a:pt x="36" y="11"/>
                    <a:pt x="36" y="11"/>
                    <a:pt x="36" y="11"/>
                  </a:cubicBezTo>
                  <a:cubicBezTo>
                    <a:pt x="33" y="17"/>
                    <a:pt x="33" y="17"/>
                    <a:pt x="33" y="17"/>
                  </a:cubicBezTo>
                  <a:cubicBezTo>
                    <a:pt x="37" y="17"/>
                    <a:pt x="37" y="17"/>
                    <a:pt x="37" y="17"/>
                  </a:cubicBezTo>
                  <a:cubicBezTo>
                    <a:pt x="37" y="39"/>
                    <a:pt x="37" y="39"/>
                    <a:pt x="37" y="39"/>
                  </a:cubicBezTo>
                  <a:cubicBezTo>
                    <a:pt x="36" y="40"/>
                    <a:pt x="35" y="42"/>
                    <a:pt x="35" y="43"/>
                  </a:cubicBezTo>
                  <a:cubicBezTo>
                    <a:pt x="35" y="46"/>
                    <a:pt x="37" y="48"/>
                    <a:pt x="40" y="48"/>
                  </a:cubicBezTo>
                  <a:cubicBezTo>
                    <a:pt x="41" y="48"/>
                    <a:pt x="43" y="47"/>
                    <a:pt x="44" y="46"/>
                  </a:cubicBezTo>
                  <a:cubicBezTo>
                    <a:pt x="67" y="46"/>
                    <a:pt x="67" y="46"/>
                    <a:pt x="67" y="46"/>
                  </a:cubicBezTo>
                  <a:cubicBezTo>
                    <a:pt x="67" y="50"/>
                    <a:pt x="67" y="50"/>
                    <a:pt x="67" y="50"/>
                  </a:cubicBezTo>
                  <a:cubicBezTo>
                    <a:pt x="73" y="47"/>
                    <a:pt x="73" y="47"/>
                    <a:pt x="73" y="47"/>
                  </a:cubicBezTo>
                  <a:cubicBezTo>
                    <a:pt x="77" y="44"/>
                    <a:pt x="77" y="44"/>
                    <a:pt x="77" y="44"/>
                  </a:cubicBezTo>
                  <a:cubicBezTo>
                    <a:pt x="75" y="63"/>
                    <a:pt x="59" y="77"/>
                    <a:pt x="41" y="77"/>
                  </a:cubicBezTo>
                  <a:close/>
                  <a:moveTo>
                    <a:pt x="75" y="41"/>
                  </a:moveTo>
                  <a:cubicBezTo>
                    <a:pt x="73" y="40"/>
                    <a:pt x="73" y="40"/>
                    <a:pt x="73" y="40"/>
                  </a:cubicBezTo>
                  <a:cubicBezTo>
                    <a:pt x="67" y="36"/>
                    <a:pt x="67" y="36"/>
                    <a:pt x="67" y="36"/>
                  </a:cubicBezTo>
                  <a:cubicBezTo>
                    <a:pt x="67" y="41"/>
                    <a:pt x="67" y="41"/>
                    <a:pt x="67" y="41"/>
                  </a:cubicBezTo>
                  <a:cubicBezTo>
                    <a:pt x="43" y="41"/>
                    <a:pt x="43" y="41"/>
                    <a:pt x="43" y="41"/>
                  </a:cubicBezTo>
                  <a:cubicBezTo>
                    <a:pt x="43" y="40"/>
                    <a:pt x="43" y="40"/>
                    <a:pt x="42" y="40"/>
                  </a:cubicBezTo>
                  <a:cubicBezTo>
                    <a:pt x="42" y="17"/>
                    <a:pt x="42" y="17"/>
                    <a:pt x="42" y="17"/>
                  </a:cubicBezTo>
                  <a:cubicBezTo>
                    <a:pt x="47" y="17"/>
                    <a:pt x="47" y="17"/>
                    <a:pt x="47" y="17"/>
                  </a:cubicBezTo>
                  <a:cubicBezTo>
                    <a:pt x="43" y="11"/>
                    <a:pt x="43" y="11"/>
                    <a:pt x="43" y="11"/>
                  </a:cubicBezTo>
                  <a:cubicBezTo>
                    <a:pt x="40" y="5"/>
                    <a:pt x="40" y="5"/>
                    <a:pt x="40" y="5"/>
                  </a:cubicBezTo>
                  <a:cubicBezTo>
                    <a:pt x="41" y="5"/>
                    <a:pt x="41" y="5"/>
                    <a:pt x="41" y="5"/>
                  </a:cubicBezTo>
                  <a:cubicBezTo>
                    <a:pt x="61" y="5"/>
                    <a:pt x="77" y="21"/>
                    <a:pt x="77" y="41"/>
                  </a:cubicBezTo>
                  <a:cubicBezTo>
                    <a:pt x="77" y="41"/>
                    <a:pt x="77" y="42"/>
                    <a:pt x="77" y="42"/>
                  </a:cubicBezTo>
                  <a:lnTo>
                    <a:pt x="75" y="41"/>
                  </a:lnTo>
                  <a:close/>
                  <a:moveTo>
                    <a:pt x="40" y="66"/>
                  </a:moveTo>
                  <a:cubicBezTo>
                    <a:pt x="37" y="66"/>
                    <a:pt x="35" y="68"/>
                    <a:pt x="35" y="71"/>
                  </a:cubicBezTo>
                  <a:cubicBezTo>
                    <a:pt x="35" y="73"/>
                    <a:pt x="37" y="75"/>
                    <a:pt x="40" y="75"/>
                  </a:cubicBezTo>
                  <a:cubicBezTo>
                    <a:pt x="42" y="75"/>
                    <a:pt x="44" y="73"/>
                    <a:pt x="44" y="71"/>
                  </a:cubicBezTo>
                  <a:cubicBezTo>
                    <a:pt x="44" y="68"/>
                    <a:pt x="42" y="66"/>
                    <a:pt x="40" y="66"/>
                  </a:cubicBezTo>
                  <a:close/>
                  <a:moveTo>
                    <a:pt x="12" y="39"/>
                  </a:moveTo>
                  <a:cubicBezTo>
                    <a:pt x="10" y="39"/>
                    <a:pt x="8" y="41"/>
                    <a:pt x="8" y="43"/>
                  </a:cubicBezTo>
                  <a:cubicBezTo>
                    <a:pt x="8" y="46"/>
                    <a:pt x="10" y="48"/>
                    <a:pt x="12" y="48"/>
                  </a:cubicBezTo>
                  <a:cubicBezTo>
                    <a:pt x="15" y="48"/>
                    <a:pt x="17" y="46"/>
                    <a:pt x="17" y="43"/>
                  </a:cubicBezTo>
                  <a:cubicBezTo>
                    <a:pt x="17" y="41"/>
                    <a:pt x="15" y="39"/>
                    <a:pt x="12" y="39"/>
                  </a:cubicBezTo>
                  <a:close/>
                </a:path>
              </a:pathLst>
            </a:custGeom>
            <a:solidFill>
              <a:schemeClr val="bg1"/>
            </a:solidFill>
            <a:ln>
              <a:noFill/>
            </a:ln>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grpSp>
      <p:grpSp>
        <p:nvGrpSpPr>
          <p:cNvPr id="61" name="组合 60"/>
          <p:cNvGrpSpPr/>
          <p:nvPr/>
        </p:nvGrpSpPr>
        <p:grpSpPr>
          <a:xfrm>
            <a:off x="8645148" y="4373681"/>
            <a:ext cx="1017124" cy="1017123"/>
            <a:chOff x="7806948" y="4231442"/>
            <a:chExt cx="1017124" cy="1017122"/>
          </a:xfrm>
        </p:grpSpPr>
        <p:sp>
          <p:nvSpPr>
            <p:cNvPr id="62" name="泪滴形 61"/>
            <p:cNvSpPr/>
            <p:nvPr/>
          </p:nvSpPr>
          <p:spPr>
            <a:xfrm rot="8100000">
              <a:off x="7806948" y="4231442"/>
              <a:ext cx="1017124" cy="1017122"/>
            </a:xfrm>
            <a:prstGeom prst="teardrop">
              <a:avLst>
                <a:gd name="adj" fmla="val 190413"/>
              </a:avLst>
            </a:prstGeom>
            <a:gradFill>
              <a:gsLst>
                <a:gs pos="0">
                  <a:srgbClr val="D7DCDE"/>
                </a:gs>
                <a:gs pos="80000">
                  <a:schemeClr val="bg1"/>
                </a:gs>
              </a:gsLst>
              <a:lin ang="2700000" scaled="0"/>
            </a:gradFill>
            <a:ln w="22225" cap="flat">
              <a:gradFill>
                <a:gsLst>
                  <a:gs pos="0">
                    <a:srgbClr val="FFE141"/>
                  </a:gs>
                  <a:gs pos="0">
                    <a:schemeClr val="bg1"/>
                  </a:gs>
                  <a:gs pos="100000">
                    <a:schemeClr val="bg1">
                      <a:lumMod val="95000"/>
                    </a:schemeClr>
                  </a:gs>
                </a:gsLst>
                <a:lin ang="2700000" scaled="0"/>
              </a:gra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sp>
          <p:nvSpPr>
            <p:cNvPr id="63" name="MH_SubTitle_1"/>
            <p:cNvSpPr>
              <a:spLocks noChangeArrowheads="1"/>
            </p:cNvSpPr>
            <p:nvPr>
              <p:custDataLst>
                <p:tags r:id="rId10"/>
              </p:custDataLst>
            </p:nvPr>
          </p:nvSpPr>
          <p:spPr bwMode="auto">
            <a:xfrm>
              <a:off x="7910446" y="4317231"/>
              <a:ext cx="824405" cy="824402"/>
            </a:xfrm>
            <a:prstGeom prst="ellipse">
              <a:avLst/>
            </a:prstGeom>
            <a:gradFill>
              <a:gsLst>
                <a:gs pos="100000">
                  <a:srgbClr val="92D050"/>
                </a:gs>
                <a:gs pos="0">
                  <a:srgbClr val="00B050"/>
                </a:gs>
              </a:gsLst>
              <a:lin ang="5400000" scaled="1"/>
            </a:gradFill>
            <a:ln w="28575" cap="flat">
              <a:gradFill>
                <a:gsLst>
                  <a:gs pos="0">
                    <a:srgbClr val="92D050"/>
                  </a:gs>
                  <a:gs pos="100000">
                    <a:srgbClr val="00B050"/>
                  </a:gs>
                </a:gsLst>
                <a:lin ang="5400000" scaled="1"/>
              </a:gra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ctr" anchorCtr="1" compatLnSpc="1"/>
            <a:lstStyle/>
            <a:p>
              <a:endParaRPr lang="en-US" altLang="zh-CN" sz="2400" dirty="0">
                <a:solidFill>
                  <a:schemeClr val="bg1"/>
                </a:solidFill>
                <a:latin typeface="Microsoft JhengHei UI" panose="020B0604030504040204" pitchFamily="34" charset="-120"/>
                <a:ea typeface="Microsoft JhengHei UI" panose="020B0604030504040204" pitchFamily="34" charset="-120"/>
              </a:endParaRPr>
            </a:p>
          </p:txBody>
        </p:sp>
        <p:sp>
          <p:nvSpPr>
            <p:cNvPr id="64" name="Freeform 360"/>
            <p:cNvSpPr>
              <a:spLocks noEditPoints="1"/>
            </p:cNvSpPr>
            <p:nvPr/>
          </p:nvSpPr>
          <p:spPr bwMode="auto">
            <a:xfrm>
              <a:off x="8134833" y="4567538"/>
              <a:ext cx="394324" cy="399194"/>
            </a:xfrm>
            <a:custGeom>
              <a:avLst/>
              <a:gdLst>
                <a:gd name="T0" fmla="*/ 50 w 64"/>
                <a:gd name="T1" fmla="*/ 0 h 65"/>
                <a:gd name="T2" fmla="*/ 14 w 64"/>
                <a:gd name="T3" fmla="*/ 0 h 65"/>
                <a:gd name="T4" fmla="*/ 0 w 64"/>
                <a:gd name="T5" fmla="*/ 15 h 65"/>
                <a:gd name="T6" fmla="*/ 0 w 64"/>
                <a:gd name="T7" fmla="*/ 30 h 65"/>
                <a:gd name="T8" fmla="*/ 9 w 64"/>
                <a:gd name="T9" fmla="*/ 45 h 65"/>
                <a:gd name="T10" fmla="*/ 2 w 64"/>
                <a:gd name="T11" fmla="*/ 65 h 65"/>
                <a:gd name="T12" fmla="*/ 35 w 64"/>
                <a:gd name="T13" fmla="*/ 46 h 65"/>
                <a:gd name="T14" fmla="*/ 50 w 64"/>
                <a:gd name="T15" fmla="*/ 46 h 65"/>
                <a:gd name="T16" fmla="*/ 64 w 64"/>
                <a:gd name="T17" fmla="*/ 30 h 65"/>
                <a:gd name="T18" fmla="*/ 64 w 64"/>
                <a:gd name="T19" fmla="*/ 15 h 65"/>
                <a:gd name="T20" fmla="*/ 50 w 64"/>
                <a:gd name="T21" fmla="*/ 0 h 65"/>
                <a:gd name="T22" fmla="*/ 48 w 64"/>
                <a:gd name="T23" fmla="*/ 34 h 65"/>
                <a:gd name="T24" fmla="*/ 14 w 64"/>
                <a:gd name="T25" fmla="*/ 34 h 65"/>
                <a:gd name="T26" fmla="*/ 12 w 64"/>
                <a:gd name="T27" fmla="*/ 31 h 65"/>
                <a:gd name="T28" fmla="*/ 14 w 64"/>
                <a:gd name="T29" fmla="*/ 28 h 65"/>
                <a:gd name="T30" fmla="*/ 48 w 64"/>
                <a:gd name="T31" fmla="*/ 28 h 65"/>
                <a:gd name="T32" fmla="*/ 50 w 64"/>
                <a:gd name="T33" fmla="*/ 31 h 65"/>
                <a:gd name="T34" fmla="*/ 48 w 64"/>
                <a:gd name="T35" fmla="*/ 34 h 65"/>
                <a:gd name="T36" fmla="*/ 53 w 64"/>
                <a:gd name="T37" fmla="*/ 25 h 65"/>
                <a:gd name="T38" fmla="*/ 14 w 64"/>
                <a:gd name="T39" fmla="*/ 25 h 65"/>
                <a:gd name="T40" fmla="*/ 12 w 64"/>
                <a:gd name="T41" fmla="*/ 22 h 65"/>
                <a:gd name="T42" fmla="*/ 14 w 64"/>
                <a:gd name="T43" fmla="*/ 20 h 65"/>
                <a:gd name="T44" fmla="*/ 53 w 64"/>
                <a:gd name="T45" fmla="*/ 20 h 65"/>
                <a:gd name="T46" fmla="*/ 55 w 64"/>
                <a:gd name="T47" fmla="*/ 22 h 65"/>
                <a:gd name="T48" fmla="*/ 53 w 64"/>
                <a:gd name="T49" fmla="*/ 25 h 65"/>
                <a:gd name="T50" fmla="*/ 53 w 64"/>
                <a:gd name="T51" fmla="*/ 17 h 65"/>
                <a:gd name="T52" fmla="*/ 14 w 64"/>
                <a:gd name="T53" fmla="*/ 17 h 65"/>
                <a:gd name="T54" fmla="*/ 12 w 64"/>
                <a:gd name="T55" fmla="*/ 14 h 65"/>
                <a:gd name="T56" fmla="*/ 14 w 64"/>
                <a:gd name="T57" fmla="*/ 11 h 65"/>
                <a:gd name="T58" fmla="*/ 53 w 64"/>
                <a:gd name="T59" fmla="*/ 11 h 65"/>
                <a:gd name="T60" fmla="*/ 55 w 64"/>
                <a:gd name="T61" fmla="*/ 14 h 65"/>
                <a:gd name="T62" fmla="*/ 53 w 64"/>
                <a:gd name="T63" fmla="*/ 1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 h="65">
                  <a:moveTo>
                    <a:pt x="50" y="0"/>
                  </a:moveTo>
                  <a:cubicBezTo>
                    <a:pt x="14" y="0"/>
                    <a:pt x="14" y="0"/>
                    <a:pt x="14" y="0"/>
                  </a:cubicBezTo>
                  <a:cubicBezTo>
                    <a:pt x="6" y="0"/>
                    <a:pt x="0" y="7"/>
                    <a:pt x="0" y="15"/>
                  </a:cubicBezTo>
                  <a:cubicBezTo>
                    <a:pt x="0" y="30"/>
                    <a:pt x="0" y="30"/>
                    <a:pt x="0" y="30"/>
                  </a:cubicBezTo>
                  <a:cubicBezTo>
                    <a:pt x="0" y="37"/>
                    <a:pt x="3" y="42"/>
                    <a:pt x="9" y="45"/>
                  </a:cubicBezTo>
                  <a:cubicBezTo>
                    <a:pt x="4" y="58"/>
                    <a:pt x="2" y="65"/>
                    <a:pt x="2" y="65"/>
                  </a:cubicBezTo>
                  <a:cubicBezTo>
                    <a:pt x="35" y="46"/>
                    <a:pt x="35" y="46"/>
                    <a:pt x="35" y="46"/>
                  </a:cubicBezTo>
                  <a:cubicBezTo>
                    <a:pt x="50" y="46"/>
                    <a:pt x="50" y="46"/>
                    <a:pt x="50" y="46"/>
                  </a:cubicBezTo>
                  <a:cubicBezTo>
                    <a:pt x="58" y="46"/>
                    <a:pt x="64" y="39"/>
                    <a:pt x="64" y="30"/>
                  </a:cubicBezTo>
                  <a:cubicBezTo>
                    <a:pt x="64" y="15"/>
                    <a:pt x="64" y="15"/>
                    <a:pt x="64" y="15"/>
                  </a:cubicBezTo>
                  <a:cubicBezTo>
                    <a:pt x="64" y="7"/>
                    <a:pt x="58" y="0"/>
                    <a:pt x="50" y="0"/>
                  </a:cubicBezTo>
                  <a:close/>
                  <a:moveTo>
                    <a:pt x="48" y="34"/>
                  </a:moveTo>
                  <a:cubicBezTo>
                    <a:pt x="14" y="34"/>
                    <a:pt x="14" y="34"/>
                    <a:pt x="14" y="34"/>
                  </a:cubicBezTo>
                  <a:cubicBezTo>
                    <a:pt x="13" y="34"/>
                    <a:pt x="12" y="32"/>
                    <a:pt x="12" y="31"/>
                  </a:cubicBezTo>
                  <a:cubicBezTo>
                    <a:pt x="12" y="30"/>
                    <a:pt x="13" y="28"/>
                    <a:pt x="14" y="28"/>
                  </a:cubicBezTo>
                  <a:cubicBezTo>
                    <a:pt x="48" y="28"/>
                    <a:pt x="48" y="28"/>
                    <a:pt x="48" y="28"/>
                  </a:cubicBezTo>
                  <a:cubicBezTo>
                    <a:pt x="49" y="28"/>
                    <a:pt x="50" y="30"/>
                    <a:pt x="50" y="31"/>
                  </a:cubicBezTo>
                  <a:cubicBezTo>
                    <a:pt x="50" y="32"/>
                    <a:pt x="49" y="34"/>
                    <a:pt x="48" y="34"/>
                  </a:cubicBezTo>
                  <a:close/>
                  <a:moveTo>
                    <a:pt x="53" y="25"/>
                  </a:moveTo>
                  <a:cubicBezTo>
                    <a:pt x="14" y="25"/>
                    <a:pt x="14" y="25"/>
                    <a:pt x="14" y="25"/>
                  </a:cubicBezTo>
                  <a:cubicBezTo>
                    <a:pt x="13" y="25"/>
                    <a:pt x="12" y="24"/>
                    <a:pt x="12" y="22"/>
                  </a:cubicBezTo>
                  <a:cubicBezTo>
                    <a:pt x="12" y="21"/>
                    <a:pt x="13" y="20"/>
                    <a:pt x="14" y="20"/>
                  </a:cubicBezTo>
                  <a:cubicBezTo>
                    <a:pt x="53" y="20"/>
                    <a:pt x="53" y="20"/>
                    <a:pt x="53" y="20"/>
                  </a:cubicBezTo>
                  <a:cubicBezTo>
                    <a:pt x="54" y="20"/>
                    <a:pt x="55" y="21"/>
                    <a:pt x="55" y="22"/>
                  </a:cubicBezTo>
                  <a:cubicBezTo>
                    <a:pt x="55" y="24"/>
                    <a:pt x="54" y="25"/>
                    <a:pt x="53" y="25"/>
                  </a:cubicBezTo>
                  <a:close/>
                  <a:moveTo>
                    <a:pt x="53" y="17"/>
                  </a:moveTo>
                  <a:cubicBezTo>
                    <a:pt x="14" y="17"/>
                    <a:pt x="14" y="17"/>
                    <a:pt x="14" y="17"/>
                  </a:cubicBezTo>
                  <a:cubicBezTo>
                    <a:pt x="13" y="17"/>
                    <a:pt x="12" y="15"/>
                    <a:pt x="12" y="14"/>
                  </a:cubicBezTo>
                  <a:cubicBezTo>
                    <a:pt x="12" y="13"/>
                    <a:pt x="13" y="11"/>
                    <a:pt x="14" y="11"/>
                  </a:cubicBezTo>
                  <a:cubicBezTo>
                    <a:pt x="53" y="11"/>
                    <a:pt x="53" y="11"/>
                    <a:pt x="53" y="11"/>
                  </a:cubicBezTo>
                  <a:cubicBezTo>
                    <a:pt x="54" y="11"/>
                    <a:pt x="55" y="13"/>
                    <a:pt x="55" y="14"/>
                  </a:cubicBezTo>
                  <a:cubicBezTo>
                    <a:pt x="55" y="15"/>
                    <a:pt x="54" y="17"/>
                    <a:pt x="53" y="17"/>
                  </a:cubicBezTo>
                  <a:close/>
                </a:path>
              </a:pathLst>
            </a:custGeom>
            <a:solidFill>
              <a:schemeClr val="bg1"/>
            </a:solidFill>
            <a:ln>
              <a:noFill/>
            </a:ln>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grpSp>
      <p:sp>
        <p:nvSpPr>
          <p:cNvPr id="3" name="MH_SubTitle_4"/>
          <p:cNvSpPr txBox="1">
            <a:spLocks noChangeArrowheads="1"/>
          </p:cNvSpPr>
          <p:nvPr>
            <p:custDataLst>
              <p:tags r:id="rId11"/>
            </p:custDataLst>
          </p:nvPr>
        </p:nvSpPr>
        <p:spPr bwMode="auto">
          <a:xfrm>
            <a:off x="3495040" y="1788160"/>
            <a:ext cx="1943947" cy="728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charset="0"/>
                <a:ea typeface="微软雅黑" panose="020B0503020204020204" pitchFamily="34" charset="-122"/>
              </a:defRPr>
            </a:lvl1pPr>
            <a:lvl2pPr marL="742950" indent="-285750">
              <a:defRPr>
                <a:solidFill>
                  <a:schemeClr val="tx1"/>
                </a:solidFill>
                <a:latin typeface="Times New Roman" panose="02020603050405020304" charset="0"/>
                <a:ea typeface="微软雅黑" panose="020B0503020204020204" pitchFamily="34" charset="-122"/>
              </a:defRPr>
            </a:lvl2pPr>
            <a:lvl3pPr marL="1143000" indent="-228600">
              <a:defRPr>
                <a:solidFill>
                  <a:schemeClr val="tx1"/>
                </a:solidFill>
                <a:latin typeface="Times New Roman" panose="02020603050405020304" charset="0"/>
                <a:ea typeface="微软雅黑" panose="020B0503020204020204" pitchFamily="34" charset="-122"/>
              </a:defRPr>
            </a:lvl3pPr>
            <a:lvl4pPr marL="1600200" indent="-228600">
              <a:defRPr>
                <a:solidFill>
                  <a:schemeClr val="tx1"/>
                </a:solidFill>
                <a:latin typeface="Times New Roman" panose="02020603050405020304" charset="0"/>
                <a:ea typeface="微软雅黑" panose="020B0503020204020204" pitchFamily="34" charset="-122"/>
              </a:defRPr>
            </a:lvl4pPr>
            <a:lvl5pPr marL="2057400" indent="-228600">
              <a:defRPr>
                <a:solidFill>
                  <a:schemeClr val="tx1"/>
                </a:solidFill>
                <a:latin typeface="Times New Roman" panose="02020603050405020304"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9pPr>
          </a:lstStyle>
          <a:p>
            <a:pPr algn="l" eaLnBrk="1" hangingPunct="1"/>
            <a:r>
              <a:rPr lang="zh-CN" altLang="en-US" sz="1865" dirty="0">
                <a:solidFill>
                  <a:schemeClr val="tx1"/>
                </a:solidFill>
                <a:latin typeface="微软雅黑" panose="020B0503020204020204" pitchFamily="34" charset="-122"/>
              </a:rPr>
              <a:t>中文核心期刊？</a:t>
            </a:r>
            <a:endParaRPr lang="zh-CN" altLang="en-US" sz="1865" dirty="0">
              <a:solidFill>
                <a:schemeClr val="tx1"/>
              </a:solidFill>
              <a:latin typeface="微软雅黑" panose="020B0503020204020204" pitchFamily="34" charset="-122"/>
            </a:endParaRPr>
          </a:p>
          <a:p>
            <a:pPr algn="l" eaLnBrk="1" hangingPunct="1"/>
            <a:r>
              <a:rPr lang="en-US" altLang="zh-CN" sz="1865" dirty="0">
                <a:solidFill>
                  <a:schemeClr val="tx1"/>
                </a:solidFill>
                <a:latin typeface="微软雅黑" panose="020B0503020204020204" pitchFamily="34" charset="-122"/>
              </a:rPr>
              <a:t>SCI</a:t>
            </a:r>
            <a:r>
              <a:rPr lang="zh-CN" altLang="en-US" sz="1865" dirty="0">
                <a:solidFill>
                  <a:schemeClr val="tx1"/>
                </a:solidFill>
                <a:latin typeface="微软雅黑" panose="020B0503020204020204" pitchFamily="34" charset="-122"/>
              </a:rPr>
              <a:t>？   </a:t>
            </a:r>
            <a:r>
              <a:rPr lang="en-US" altLang="zh-CN" sz="1865" dirty="0">
                <a:solidFill>
                  <a:schemeClr val="tx1"/>
                </a:solidFill>
                <a:latin typeface="微软雅黑" panose="020B0503020204020204" pitchFamily="34" charset="-122"/>
              </a:rPr>
              <a:t>EI</a:t>
            </a:r>
            <a:r>
              <a:rPr lang="zh-CN" altLang="en-US" sz="1865" dirty="0">
                <a:solidFill>
                  <a:schemeClr val="tx1"/>
                </a:solidFill>
                <a:latin typeface="微软雅黑" panose="020B0503020204020204" pitchFamily="34" charset="-122"/>
              </a:rPr>
              <a:t>？</a:t>
            </a:r>
            <a:endParaRPr lang="zh-CN" altLang="en-US" sz="1865" dirty="0">
              <a:solidFill>
                <a:schemeClr val="tx1"/>
              </a:solidFill>
              <a:latin typeface="微软雅黑" panose="020B0503020204020204" pitchFamily="34" charset="-122"/>
            </a:endParaRPr>
          </a:p>
        </p:txBody>
      </p:sp>
      <p:sp>
        <p:nvSpPr>
          <p:cNvPr id="4" name="MH_SubTitle_4"/>
          <p:cNvSpPr txBox="1">
            <a:spLocks noChangeArrowheads="1"/>
          </p:cNvSpPr>
          <p:nvPr>
            <p:custDataLst>
              <p:tags r:id="rId12"/>
            </p:custDataLst>
          </p:nvPr>
        </p:nvSpPr>
        <p:spPr bwMode="auto">
          <a:xfrm>
            <a:off x="2825327" y="3053080"/>
            <a:ext cx="1684867" cy="728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charset="0"/>
                <a:ea typeface="微软雅黑" panose="020B0503020204020204" pitchFamily="34" charset="-122"/>
              </a:defRPr>
            </a:lvl1pPr>
            <a:lvl2pPr marL="742950" indent="-285750">
              <a:defRPr>
                <a:solidFill>
                  <a:schemeClr val="tx1"/>
                </a:solidFill>
                <a:latin typeface="Times New Roman" panose="02020603050405020304" charset="0"/>
                <a:ea typeface="微软雅黑" panose="020B0503020204020204" pitchFamily="34" charset="-122"/>
              </a:defRPr>
            </a:lvl2pPr>
            <a:lvl3pPr marL="1143000" indent="-228600">
              <a:defRPr>
                <a:solidFill>
                  <a:schemeClr val="tx1"/>
                </a:solidFill>
                <a:latin typeface="Times New Roman" panose="02020603050405020304" charset="0"/>
                <a:ea typeface="微软雅黑" panose="020B0503020204020204" pitchFamily="34" charset="-122"/>
              </a:defRPr>
            </a:lvl3pPr>
            <a:lvl4pPr marL="1600200" indent="-228600">
              <a:defRPr>
                <a:solidFill>
                  <a:schemeClr val="tx1"/>
                </a:solidFill>
                <a:latin typeface="Times New Roman" panose="02020603050405020304" charset="0"/>
                <a:ea typeface="微软雅黑" panose="020B0503020204020204" pitchFamily="34" charset="-122"/>
              </a:defRPr>
            </a:lvl4pPr>
            <a:lvl5pPr marL="2057400" indent="-228600">
              <a:defRPr>
                <a:solidFill>
                  <a:schemeClr val="tx1"/>
                </a:solidFill>
                <a:latin typeface="Times New Roman" panose="02020603050405020304"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9pPr>
          </a:lstStyle>
          <a:p>
            <a:pPr algn="l" eaLnBrk="1" hangingPunct="1"/>
            <a:r>
              <a:rPr lang="zh-CN" altLang="en-US" sz="1865" dirty="0">
                <a:solidFill>
                  <a:schemeClr val="tx1"/>
                </a:solidFill>
                <a:latin typeface="微软雅黑" panose="020B0503020204020204" pitchFamily="34" charset="-122"/>
              </a:rPr>
              <a:t>时下学术热点、关注点的体现</a:t>
            </a:r>
            <a:endParaRPr lang="zh-CN" altLang="en-US" sz="1865" dirty="0">
              <a:solidFill>
                <a:schemeClr val="tx1"/>
              </a:solidFill>
              <a:latin typeface="微软雅黑" panose="020B0503020204020204" pitchFamily="34" charset="-122"/>
            </a:endParaRPr>
          </a:p>
        </p:txBody>
      </p:sp>
      <p:sp>
        <p:nvSpPr>
          <p:cNvPr id="5" name="MH_SubTitle_4"/>
          <p:cNvSpPr txBox="1">
            <a:spLocks noChangeArrowheads="1"/>
          </p:cNvSpPr>
          <p:nvPr>
            <p:custDataLst>
              <p:tags r:id="rId13"/>
            </p:custDataLst>
          </p:nvPr>
        </p:nvSpPr>
        <p:spPr bwMode="auto">
          <a:xfrm>
            <a:off x="7886700" y="1422400"/>
            <a:ext cx="2066713" cy="728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charset="0"/>
                <a:ea typeface="微软雅黑" panose="020B0503020204020204" pitchFamily="34" charset="-122"/>
              </a:defRPr>
            </a:lvl1pPr>
            <a:lvl2pPr marL="742950" indent="-285750">
              <a:defRPr>
                <a:solidFill>
                  <a:schemeClr val="tx1"/>
                </a:solidFill>
                <a:latin typeface="Times New Roman" panose="02020603050405020304" charset="0"/>
                <a:ea typeface="微软雅黑" panose="020B0503020204020204" pitchFamily="34" charset="-122"/>
              </a:defRPr>
            </a:lvl2pPr>
            <a:lvl3pPr marL="1143000" indent="-228600">
              <a:defRPr>
                <a:solidFill>
                  <a:schemeClr val="tx1"/>
                </a:solidFill>
                <a:latin typeface="Times New Roman" panose="02020603050405020304" charset="0"/>
                <a:ea typeface="微软雅黑" panose="020B0503020204020204" pitchFamily="34" charset="-122"/>
              </a:defRPr>
            </a:lvl3pPr>
            <a:lvl4pPr marL="1600200" indent="-228600">
              <a:defRPr>
                <a:solidFill>
                  <a:schemeClr val="tx1"/>
                </a:solidFill>
                <a:latin typeface="Times New Roman" panose="02020603050405020304" charset="0"/>
                <a:ea typeface="微软雅黑" panose="020B0503020204020204" pitchFamily="34" charset="-122"/>
              </a:defRPr>
            </a:lvl4pPr>
            <a:lvl5pPr marL="2057400" indent="-228600">
              <a:defRPr>
                <a:solidFill>
                  <a:schemeClr val="tx1"/>
                </a:solidFill>
                <a:latin typeface="Times New Roman" panose="02020603050405020304"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9pPr>
          </a:lstStyle>
          <a:p>
            <a:pPr algn="l" eaLnBrk="1" hangingPunct="1"/>
            <a:r>
              <a:rPr lang="zh-CN" altLang="en-US" sz="1865" dirty="0">
                <a:solidFill>
                  <a:schemeClr val="tx1"/>
                </a:solidFill>
                <a:latin typeface="微软雅黑" panose="020B0503020204020204" pitchFamily="34" charset="-122"/>
              </a:rPr>
              <a:t>期刊学术质量的直观体现</a:t>
            </a:r>
            <a:endParaRPr lang="zh-CN" altLang="en-US" sz="1865" dirty="0">
              <a:solidFill>
                <a:schemeClr val="tx1"/>
              </a:solidFill>
              <a:latin typeface="微软雅黑" panose="020B0503020204020204" pitchFamily="34" charset="-122"/>
            </a:endParaRPr>
          </a:p>
        </p:txBody>
      </p:sp>
      <p:sp>
        <p:nvSpPr>
          <p:cNvPr id="6" name="MH_SubTitle_4"/>
          <p:cNvSpPr txBox="1">
            <a:spLocks noChangeArrowheads="1"/>
          </p:cNvSpPr>
          <p:nvPr>
            <p:custDataLst>
              <p:tags r:id="rId14"/>
            </p:custDataLst>
          </p:nvPr>
        </p:nvSpPr>
        <p:spPr bwMode="auto">
          <a:xfrm>
            <a:off x="8829040" y="2787227"/>
            <a:ext cx="2066713" cy="728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charset="0"/>
                <a:ea typeface="微软雅黑" panose="020B0503020204020204" pitchFamily="34" charset="-122"/>
              </a:defRPr>
            </a:lvl1pPr>
            <a:lvl2pPr marL="742950" indent="-285750">
              <a:defRPr>
                <a:solidFill>
                  <a:schemeClr val="tx1"/>
                </a:solidFill>
                <a:latin typeface="Times New Roman" panose="02020603050405020304" charset="0"/>
                <a:ea typeface="微软雅黑" panose="020B0503020204020204" pitchFamily="34" charset="-122"/>
              </a:defRPr>
            </a:lvl2pPr>
            <a:lvl3pPr marL="1143000" indent="-228600">
              <a:defRPr>
                <a:solidFill>
                  <a:schemeClr val="tx1"/>
                </a:solidFill>
                <a:latin typeface="Times New Roman" panose="02020603050405020304" charset="0"/>
                <a:ea typeface="微软雅黑" panose="020B0503020204020204" pitchFamily="34" charset="-122"/>
              </a:defRPr>
            </a:lvl3pPr>
            <a:lvl4pPr marL="1600200" indent="-228600">
              <a:defRPr>
                <a:solidFill>
                  <a:schemeClr val="tx1"/>
                </a:solidFill>
                <a:latin typeface="Times New Roman" panose="02020603050405020304" charset="0"/>
                <a:ea typeface="微软雅黑" panose="020B0503020204020204" pitchFamily="34" charset="-122"/>
              </a:defRPr>
            </a:lvl4pPr>
            <a:lvl5pPr marL="2057400" indent="-228600">
              <a:defRPr>
                <a:solidFill>
                  <a:schemeClr val="tx1"/>
                </a:solidFill>
                <a:latin typeface="Times New Roman" panose="02020603050405020304"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9pPr>
          </a:lstStyle>
          <a:p>
            <a:pPr algn="l" eaLnBrk="1" hangingPunct="1"/>
            <a:r>
              <a:rPr lang="zh-CN" altLang="en-US" sz="1865" dirty="0">
                <a:solidFill>
                  <a:schemeClr val="tx1"/>
                </a:solidFill>
                <a:latin typeface="微软雅黑" panose="020B0503020204020204" pitchFamily="34" charset="-122"/>
              </a:rPr>
              <a:t>结合本人对见刊时间的要求</a:t>
            </a:r>
            <a:endParaRPr lang="zh-CN" altLang="en-US" sz="1865" dirty="0">
              <a:solidFill>
                <a:schemeClr val="tx1"/>
              </a:solidFill>
              <a:latin typeface="微软雅黑" panose="020B0503020204020204" pitchFamily="34" charset="-122"/>
            </a:endParaRPr>
          </a:p>
        </p:txBody>
      </p:sp>
      <p:sp>
        <p:nvSpPr>
          <p:cNvPr id="7" name="MH_SubTitle_4"/>
          <p:cNvSpPr txBox="1">
            <a:spLocks noChangeArrowheads="1"/>
          </p:cNvSpPr>
          <p:nvPr>
            <p:custDataLst>
              <p:tags r:id="rId15"/>
            </p:custDataLst>
          </p:nvPr>
        </p:nvSpPr>
        <p:spPr bwMode="auto">
          <a:xfrm>
            <a:off x="9667240" y="3959860"/>
            <a:ext cx="2263987" cy="728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charset="0"/>
                <a:ea typeface="微软雅黑" panose="020B0503020204020204" pitchFamily="34" charset="-122"/>
              </a:defRPr>
            </a:lvl1pPr>
            <a:lvl2pPr marL="742950" indent="-285750">
              <a:defRPr>
                <a:solidFill>
                  <a:schemeClr val="tx1"/>
                </a:solidFill>
                <a:latin typeface="Times New Roman" panose="02020603050405020304" charset="0"/>
                <a:ea typeface="微软雅黑" panose="020B0503020204020204" pitchFamily="34" charset="-122"/>
              </a:defRPr>
            </a:lvl2pPr>
            <a:lvl3pPr marL="1143000" indent="-228600">
              <a:defRPr>
                <a:solidFill>
                  <a:schemeClr val="tx1"/>
                </a:solidFill>
                <a:latin typeface="Times New Roman" panose="02020603050405020304" charset="0"/>
                <a:ea typeface="微软雅黑" panose="020B0503020204020204" pitchFamily="34" charset="-122"/>
              </a:defRPr>
            </a:lvl3pPr>
            <a:lvl4pPr marL="1600200" indent="-228600">
              <a:defRPr>
                <a:solidFill>
                  <a:schemeClr val="tx1"/>
                </a:solidFill>
                <a:latin typeface="Times New Roman" panose="02020603050405020304" charset="0"/>
                <a:ea typeface="微软雅黑" panose="020B0503020204020204" pitchFamily="34" charset="-122"/>
              </a:defRPr>
            </a:lvl4pPr>
            <a:lvl5pPr marL="2057400" indent="-228600">
              <a:defRPr>
                <a:solidFill>
                  <a:schemeClr val="tx1"/>
                </a:solidFill>
                <a:latin typeface="Times New Roman" panose="02020603050405020304"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9pPr>
          </a:lstStyle>
          <a:p>
            <a:pPr algn="l" eaLnBrk="1" hangingPunct="1"/>
            <a:r>
              <a:rPr lang="zh-CN" altLang="en-US" sz="1865" dirty="0">
                <a:solidFill>
                  <a:schemeClr val="tx1"/>
                </a:solidFill>
                <a:latin typeface="微软雅黑" panose="020B0503020204020204" pitchFamily="34" charset="-122"/>
              </a:rPr>
              <a:t>一定程度上反映论文成功发表的几率</a:t>
            </a:r>
            <a:endParaRPr lang="zh-CN" altLang="en-US" sz="1865" dirty="0">
              <a:solidFill>
                <a:schemeClr val="tx1"/>
              </a:solidFill>
              <a:latin typeface="微软雅黑" panose="020B0503020204020204" pitchFamily="34" charset="-122"/>
            </a:endParaRPr>
          </a:p>
        </p:txBody>
      </p:sp>
      <p:grpSp>
        <p:nvGrpSpPr>
          <p:cNvPr id="66" name="组合 65"/>
          <p:cNvGrpSpPr/>
          <p:nvPr/>
        </p:nvGrpSpPr>
        <p:grpSpPr>
          <a:xfrm>
            <a:off x="2466771" y="4482705"/>
            <a:ext cx="1017124" cy="1017123"/>
            <a:chOff x="4497077" y="2666606"/>
            <a:chExt cx="1017124" cy="1017122"/>
          </a:xfrm>
        </p:grpSpPr>
        <p:sp>
          <p:nvSpPr>
            <p:cNvPr id="67" name="泪滴形 66"/>
            <p:cNvSpPr/>
            <p:nvPr/>
          </p:nvSpPr>
          <p:spPr>
            <a:xfrm rot="8100000">
              <a:off x="4497077" y="2666606"/>
              <a:ext cx="1017124" cy="1017122"/>
            </a:xfrm>
            <a:prstGeom prst="teardrop">
              <a:avLst>
                <a:gd name="adj" fmla="val 190413"/>
              </a:avLst>
            </a:prstGeom>
            <a:gradFill>
              <a:gsLst>
                <a:gs pos="0">
                  <a:srgbClr val="D7DCDE"/>
                </a:gs>
                <a:gs pos="80000">
                  <a:schemeClr val="bg1"/>
                </a:gs>
              </a:gsLst>
              <a:lin ang="2700000" scaled="0"/>
            </a:gradFill>
            <a:ln w="22225" cap="flat">
              <a:gradFill>
                <a:gsLst>
                  <a:gs pos="0">
                    <a:srgbClr val="FFE141"/>
                  </a:gs>
                  <a:gs pos="0">
                    <a:schemeClr val="bg1"/>
                  </a:gs>
                  <a:gs pos="100000">
                    <a:schemeClr val="bg1">
                      <a:lumMod val="95000"/>
                    </a:schemeClr>
                  </a:gs>
                </a:gsLst>
                <a:lin ang="2700000" scaled="0"/>
              </a:gradFill>
              <a:prstDash val="solid"/>
              <a:miter lim="800000"/>
            </a:ln>
            <a:effectLst>
              <a:outerShdw blurRad="152400" dist="76200" dir="2700000" sx="102000" sy="102000" algn="tl" rotWithShape="0">
                <a:prstClr val="black">
                  <a:alpha val="28000"/>
                </a:prstClr>
              </a:outerShdw>
            </a:effectLst>
          </p:spPr>
          <p:txBody>
            <a:bodyPr vert="horz" wrap="square" lIns="91440" tIns="45720" rIns="91440" bIns="45720" numCol="1" anchor="t" anchorCtr="0" compatLnSpc="1"/>
            <a:lstStyle/>
            <a:p>
              <a:endParaRPr lang="zh-CN" altLang="en-US" sz="1355">
                <a:latin typeface="Microsoft JhengHei UI" panose="020B0604030504040204" pitchFamily="34" charset="-120"/>
                <a:ea typeface="Microsoft JhengHei UI" panose="020B0604030504040204" pitchFamily="34" charset="-120"/>
              </a:endParaRPr>
            </a:p>
          </p:txBody>
        </p:sp>
        <p:sp>
          <p:nvSpPr>
            <p:cNvPr id="68" name="MH_SubTitle_1"/>
            <p:cNvSpPr>
              <a:spLocks noChangeArrowheads="1"/>
            </p:cNvSpPr>
            <p:nvPr>
              <p:custDataLst>
                <p:tags r:id="rId16"/>
              </p:custDataLst>
            </p:nvPr>
          </p:nvSpPr>
          <p:spPr bwMode="auto">
            <a:xfrm>
              <a:off x="4600575" y="2752395"/>
              <a:ext cx="824405" cy="824402"/>
            </a:xfrm>
            <a:prstGeom prst="ellipse">
              <a:avLst/>
            </a:prstGeom>
            <a:solidFill>
              <a:srgbClr val="F1A9A9"/>
            </a:solidFill>
            <a:ln w="28575" cap="flat">
              <a:no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ctr" anchorCtr="1" compatLnSpc="1"/>
            <a:lstStyle/>
            <a:p>
              <a:endParaRPr lang="en-US" altLang="zh-CN" sz="2400" dirty="0">
                <a:solidFill>
                  <a:schemeClr val="bg1"/>
                </a:solidFill>
                <a:latin typeface="Microsoft JhengHei UI" panose="020B0604030504040204" pitchFamily="34" charset="-120"/>
                <a:ea typeface="Microsoft JhengHei UI" panose="020B0604030504040204" pitchFamily="34" charset="-120"/>
              </a:endParaRPr>
            </a:p>
          </p:txBody>
        </p:sp>
      </p:grpSp>
      <p:sp>
        <p:nvSpPr>
          <p:cNvPr id="73" name="MH_SubTitle_4"/>
          <p:cNvSpPr txBox="1">
            <a:spLocks noChangeArrowheads="1"/>
          </p:cNvSpPr>
          <p:nvPr>
            <p:custDataLst>
              <p:tags r:id="rId17"/>
            </p:custDataLst>
          </p:nvPr>
        </p:nvSpPr>
        <p:spPr bwMode="auto">
          <a:xfrm>
            <a:off x="761153" y="4036907"/>
            <a:ext cx="1943947" cy="728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charset="0"/>
                <a:ea typeface="微软雅黑" panose="020B0503020204020204" pitchFamily="34" charset="-122"/>
              </a:defRPr>
            </a:lvl1pPr>
            <a:lvl2pPr marL="742950" indent="-285750">
              <a:defRPr>
                <a:solidFill>
                  <a:schemeClr val="tx1"/>
                </a:solidFill>
                <a:latin typeface="Times New Roman" panose="02020603050405020304" charset="0"/>
                <a:ea typeface="微软雅黑" panose="020B0503020204020204" pitchFamily="34" charset="-122"/>
              </a:defRPr>
            </a:lvl2pPr>
            <a:lvl3pPr marL="1143000" indent="-228600">
              <a:defRPr>
                <a:solidFill>
                  <a:schemeClr val="tx1"/>
                </a:solidFill>
                <a:latin typeface="Times New Roman" panose="02020603050405020304" charset="0"/>
                <a:ea typeface="微软雅黑" panose="020B0503020204020204" pitchFamily="34" charset="-122"/>
              </a:defRPr>
            </a:lvl3pPr>
            <a:lvl4pPr marL="1600200" indent="-228600">
              <a:defRPr>
                <a:solidFill>
                  <a:schemeClr val="tx1"/>
                </a:solidFill>
                <a:latin typeface="Times New Roman" panose="02020603050405020304" charset="0"/>
                <a:ea typeface="微软雅黑" panose="020B0503020204020204" pitchFamily="34" charset="-122"/>
              </a:defRPr>
            </a:lvl4pPr>
            <a:lvl5pPr marL="2057400" indent="-228600">
              <a:defRPr>
                <a:solidFill>
                  <a:schemeClr val="tx1"/>
                </a:solidFill>
                <a:latin typeface="Times New Roman" panose="02020603050405020304"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9pPr>
          </a:lstStyle>
          <a:p>
            <a:pPr algn="l" eaLnBrk="1" hangingPunct="1"/>
            <a:r>
              <a:rPr lang="zh-CN" altLang="en-US" sz="1865" dirty="0">
                <a:solidFill>
                  <a:schemeClr val="tx1"/>
                </a:solidFill>
                <a:latin typeface="微软雅黑" panose="020B0503020204020204" pitchFamily="34" charset="-122"/>
              </a:rPr>
              <a:t>根据本人论文所属学科选择期刊</a:t>
            </a:r>
            <a:endParaRPr lang="zh-CN" altLang="en-US" sz="1865" dirty="0">
              <a:solidFill>
                <a:schemeClr val="tx1"/>
              </a:solidFill>
              <a:latin typeface="微软雅黑" panose="020B0503020204020204" pitchFamily="34" charset="-122"/>
            </a:endParaRPr>
          </a:p>
        </p:txBody>
      </p:sp>
      <p:sp>
        <p:nvSpPr>
          <p:cNvPr id="74" name="任意多边形 73"/>
          <p:cNvSpPr/>
          <p:nvPr/>
        </p:nvSpPr>
        <p:spPr>
          <a:xfrm>
            <a:off x="2705100" y="3905673"/>
            <a:ext cx="321733" cy="695960"/>
          </a:xfrm>
          <a:custGeom>
            <a:avLst/>
            <a:gdLst>
              <a:gd name="connsiteX0" fmla="*/ 781050 w 781050"/>
              <a:gd name="connsiteY0" fmla="*/ 1162050 h 1162050"/>
              <a:gd name="connsiteX1" fmla="*/ 781050 w 781050"/>
              <a:gd name="connsiteY1" fmla="*/ 0 h 1162050"/>
              <a:gd name="connsiteX2" fmla="*/ 0 w 781050"/>
              <a:gd name="connsiteY2" fmla="*/ 0 h 1162050"/>
            </a:gdLst>
            <a:ahLst/>
            <a:cxnLst>
              <a:cxn ang="0">
                <a:pos x="connsiteX0" y="connsiteY0"/>
              </a:cxn>
              <a:cxn ang="0">
                <a:pos x="connsiteX1" y="connsiteY1"/>
              </a:cxn>
              <a:cxn ang="0">
                <a:pos x="connsiteX2" y="connsiteY2"/>
              </a:cxn>
            </a:cxnLst>
            <a:rect l="l" t="t" r="r" b="b"/>
            <a:pathLst>
              <a:path w="781050" h="1162050">
                <a:moveTo>
                  <a:pt x="781050" y="1162050"/>
                </a:moveTo>
                <a:lnTo>
                  <a:pt x="781050" y="0"/>
                </a:lnTo>
                <a:lnTo>
                  <a:pt x="0" y="0"/>
                </a:lnTo>
              </a:path>
            </a:pathLst>
          </a:custGeom>
          <a:ln w="19050">
            <a:solidFill>
              <a:schemeClr val="bg2">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5">
              <a:latin typeface="Microsoft JhengHei UI" panose="020B0604030504040204" pitchFamily="34" charset="-120"/>
              <a:ea typeface="Microsoft JhengHei UI" panose="020B0604030504040204" pitchFamily="34" charset="-120"/>
            </a:endParaRPr>
          </a:p>
        </p:txBody>
      </p:sp>
      <p:sp>
        <p:nvSpPr>
          <p:cNvPr id="75" name="MH_SubTitle_4"/>
          <p:cNvSpPr txBox="1">
            <a:spLocks noChangeArrowheads="1"/>
          </p:cNvSpPr>
          <p:nvPr>
            <p:custDataLst>
              <p:tags r:id="rId18"/>
            </p:custDataLst>
          </p:nvPr>
        </p:nvSpPr>
        <p:spPr bwMode="auto">
          <a:xfrm>
            <a:off x="862291" y="3624399"/>
            <a:ext cx="1687407" cy="412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charset="0"/>
                <a:ea typeface="微软雅黑" panose="020B0503020204020204" pitchFamily="34" charset="-122"/>
              </a:defRPr>
            </a:lvl1pPr>
            <a:lvl2pPr marL="742950" indent="-285750">
              <a:defRPr>
                <a:solidFill>
                  <a:schemeClr val="tx1"/>
                </a:solidFill>
                <a:latin typeface="Times New Roman" panose="02020603050405020304" charset="0"/>
                <a:ea typeface="微软雅黑" panose="020B0503020204020204" pitchFamily="34" charset="-122"/>
              </a:defRPr>
            </a:lvl2pPr>
            <a:lvl3pPr marL="1143000" indent="-228600">
              <a:defRPr>
                <a:solidFill>
                  <a:schemeClr val="tx1"/>
                </a:solidFill>
                <a:latin typeface="Times New Roman" panose="02020603050405020304" charset="0"/>
                <a:ea typeface="微软雅黑" panose="020B0503020204020204" pitchFamily="34" charset="-122"/>
              </a:defRPr>
            </a:lvl3pPr>
            <a:lvl4pPr marL="1600200" indent="-228600">
              <a:defRPr>
                <a:solidFill>
                  <a:schemeClr val="tx1"/>
                </a:solidFill>
                <a:latin typeface="Times New Roman" panose="02020603050405020304" charset="0"/>
                <a:ea typeface="微软雅黑" panose="020B0503020204020204" pitchFamily="34" charset="-122"/>
              </a:defRPr>
            </a:lvl4pPr>
            <a:lvl5pPr marL="2057400" indent="-228600">
              <a:defRPr>
                <a:solidFill>
                  <a:schemeClr val="tx1"/>
                </a:solidFill>
                <a:latin typeface="Times New Roman" panose="02020603050405020304"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charset="0"/>
                <a:ea typeface="微软雅黑" panose="020B0503020204020204" pitchFamily="34" charset="-122"/>
              </a:defRPr>
            </a:lvl9pPr>
          </a:lstStyle>
          <a:p>
            <a:pPr algn="r" eaLnBrk="1" hangingPunct="1"/>
            <a:r>
              <a:rPr lang="zh-CN" altLang="en-US" sz="1865" b="1" dirty="0">
                <a:solidFill>
                  <a:srgbClr val="F1A9A9"/>
                </a:solidFill>
                <a:latin typeface="微软雅黑" panose="020B0503020204020204" pitchFamily="34" charset="-122"/>
              </a:rPr>
              <a:t>学科分布</a:t>
            </a:r>
            <a:endParaRPr lang="zh-CN" altLang="en-US" sz="1865" b="1" dirty="0">
              <a:solidFill>
                <a:srgbClr val="F1A9A9"/>
              </a:solidFill>
              <a:latin typeface="微软雅黑" panose="020B0503020204020204" pitchFamily="34" charset="-122"/>
            </a:endParaRPr>
          </a:p>
        </p:txBody>
      </p:sp>
      <p:grpSp>
        <p:nvGrpSpPr>
          <p:cNvPr id="76" name="组合 37"/>
          <p:cNvGrpSpPr/>
          <p:nvPr/>
        </p:nvGrpSpPr>
        <p:grpSpPr>
          <a:xfrm>
            <a:off x="2753784" y="4712441"/>
            <a:ext cx="480000" cy="480000"/>
            <a:chOff x="9488488" y="4192588"/>
            <a:chExt cx="341313" cy="344487"/>
          </a:xfrm>
          <a:solidFill>
            <a:schemeClr val="bg1"/>
          </a:solidFill>
        </p:grpSpPr>
        <p:sp>
          <p:nvSpPr>
            <p:cNvPr id="239"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grpFill/>
            <a:ln>
              <a:solidFill>
                <a:schemeClr val="bg1"/>
              </a:solidFill>
            </a:ln>
          </p:spPr>
          <p:txBody>
            <a:bodyPr/>
            <a:lstStyle/>
            <a:p>
              <a:pPr defTabSz="1285240" fontAlgn="auto">
                <a:spcBef>
                  <a:spcPts val="0"/>
                </a:spcBef>
                <a:spcAft>
                  <a:spcPts val="0"/>
                </a:spcAft>
                <a:defRPr/>
              </a:pPr>
              <a:endParaRPr lang="zh-CN" altLang="en-US" sz="2535" strike="noStrike" kern="0" noProof="1">
                <a:solidFill>
                  <a:sysClr val="windowText" lastClr="000000"/>
                </a:solidFill>
              </a:endParaRPr>
            </a:p>
          </p:txBody>
        </p:sp>
        <p:sp>
          <p:nvSpPr>
            <p:cNvPr id="240"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grpFill/>
            <a:ln>
              <a:solidFill>
                <a:schemeClr val="bg1"/>
              </a:solidFill>
            </a:ln>
          </p:spPr>
          <p:txBody>
            <a:bodyPr/>
            <a:lstStyle/>
            <a:p>
              <a:pPr defTabSz="1285240" fontAlgn="auto">
                <a:spcBef>
                  <a:spcPts val="0"/>
                </a:spcBef>
                <a:spcAft>
                  <a:spcPts val="0"/>
                </a:spcAft>
                <a:defRPr/>
              </a:pPr>
              <a:endParaRPr lang="zh-CN" altLang="en-US" sz="2535" strike="noStrike" kern="0" noProof="1">
                <a:solidFill>
                  <a:sysClr val="windowText" lastClr="000000"/>
                </a:solidFill>
              </a:endParaRPr>
            </a:p>
          </p:txBody>
        </p:sp>
        <p:sp>
          <p:nvSpPr>
            <p:cNvPr id="241"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grpFill/>
            <a:ln>
              <a:solidFill>
                <a:schemeClr val="bg1"/>
              </a:solidFill>
            </a:ln>
          </p:spPr>
          <p:txBody>
            <a:bodyPr/>
            <a:lstStyle/>
            <a:p>
              <a:pPr defTabSz="1285240" fontAlgn="auto">
                <a:spcBef>
                  <a:spcPts val="0"/>
                </a:spcBef>
                <a:spcAft>
                  <a:spcPts val="0"/>
                </a:spcAft>
                <a:defRPr/>
              </a:pPr>
              <a:endParaRPr lang="zh-CN" altLang="en-US" sz="2535" strike="noStrike" kern="0" noProof="1">
                <a:solidFill>
                  <a:sysClr val="windowText" lastClr="000000"/>
                </a:solidFill>
              </a:endParaRPr>
            </a:p>
          </p:txBody>
        </p:sp>
        <p:sp>
          <p:nvSpPr>
            <p:cNvPr id="242" name="Oval 51"/>
            <p:cNvSpPr>
              <a:spLocks noChangeArrowheads="1"/>
            </p:cNvSpPr>
            <p:nvPr/>
          </p:nvSpPr>
          <p:spPr bwMode="auto">
            <a:xfrm>
              <a:off x="9617075" y="4329113"/>
              <a:ext cx="84138" cy="84138"/>
            </a:xfrm>
            <a:prstGeom prst="ellipse">
              <a:avLst/>
            </a:prstGeom>
            <a:grpFill/>
            <a:ln>
              <a:solidFill>
                <a:schemeClr val="bg1"/>
              </a:solidFill>
            </a:ln>
          </p:spPr>
          <p:txBody>
            <a:bodyPr/>
            <a:lstStyle/>
            <a:p>
              <a:pPr defTabSz="1285240" fontAlgn="auto">
                <a:spcBef>
                  <a:spcPts val="0"/>
                </a:spcBef>
                <a:spcAft>
                  <a:spcPts val="0"/>
                </a:spcAft>
                <a:defRPr/>
              </a:pPr>
              <a:endParaRPr lang="zh-CN" altLang="en-US" sz="2535" strike="noStrike" kern="0" noProof="1">
                <a:solidFill>
                  <a:sysClr val="windowText" lastClr="000000"/>
                </a:solidFill>
                <a:ea typeface="微软雅黑" panose="020B0503020204020204" pitchFamily="34" charset="-122"/>
              </a:endParaRPr>
            </a:p>
          </p:txBody>
        </p:sp>
        <p:sp>
          <p:nvSpPr>
            <p:cNvPr id="243" name="Oval 52"/>
            <p:cNvSpPr>
              <a:spLocks noChangeArrowheads="1"/>
            </p:cNvSpPr>
            <p:nvPr/>
          </p:nvSpPr>
          <p:spPr bwMode="auto">
            <a:xfrm>
              <a:off x="9785350" y="4413250"/>
              <a:ext cx="41275" cy="42863"/>
            </a:xfrm>
            <a:prstGeom prst="ellipse">
              <a:avLst/>
            </a:prstGeom>
            <a:grpFill/>
            <a:ln>
              <a:solidFill>
                <a:schemeClr val="bg1"/>
              </a:solidFill>
            </a:ln>
          </p:spPr>
          <p:txBody>
            <a:bodyPr/>
            <a:lstStyle/>
            <a:p>
              <a:pPr defTabSz="1285240" fontAlgn="auto">
                <a:spcBef>
                  <a:spcPts val="0"/>
                </a:spcBef>
                <a:spcAft>
                  <a:spcPts val="0"/>
                </a:spcAft>
                <a:defRPr/>
              </a:pPr>
              <a:endParaRPr lang="zh-CN" altLang="en-US" sz="2535" strike="noStrike" kern="0" noProof="1">
                <a:solidFill>
                  <a:sysClr val="windowText" lastClr="000000"/>
                </a:solidFill>
                <a:ea typeface="微软雅黑" panose="020B0503020204020204" pitchFamily="34" charset="-122"/>
              </a:endParaRPr>
            </a:p>
          </p:txBody>
        </p:sp>
        <p:sp>
          <p:nvSpPr>
            <p:cNvPr id="244" name="Oval 53"/>
            <p:cNvSpPr>
              <a:spLocks noChangeArrowheads="1"/>
            </p:cNvSpPr>
            <p:nvPr/>
          </p:nvSpPr>
          <p:spPr bwMode="auto">
            <a:xfrm>
              <a:off x="9491663" y="4413250"/>
              <a:ext cx="41275" cy="42863"/>
            </a:xfrm>
            <a:prstGeom prst="ellipse">
              <a:avLst/>
            </a:prstGeom>
            <a:grpFill/>
            <a:ln>
              <a:solidFill>
                <a:schemeClr val="bg1"/>
              </a:solidFill>
            </a:ln>
          </p:spPr>
          <p:txBody>
            <a:bodyPr/>
            <a:lstStyle/>
            <a:p>
              <a:pPr defTabSz="1285240" fontAlgn="auto">
                <a:spcBef>
                  <a:spcPts val="0"/>
                </a:spcBef>
                <a:spcAft>
                  <a:spcPts val="0"/>
                </a:spcAft>
                <a:defRPr/>
              </a:pPr>
              <a:endParaRPr lang="zh-CN" altLang="en-US" sz="2535" strike="noStrike" kern="0" noProof="1">
                <a:solidFill>
                  <a:sysClr val="windowText" lastClr="000000"/>
                </a:solidFill>
                <a:ea typeface="微软雅黑" panose="020B0503020204020204" pitchFamily="34" charset="-122"/>
              </a:endParaRPr>
            </a:p>
          </p:txBody>
        </p:sp>
        <p:sp>
          <p:nvSpPr>
            <p:cNvPr id="245" name="Oval 54"/>
            <p:cNvSpPr>
              <a:spLocks noChangeArrowheads="1"/>
            </p:cNvSpPr>
            <p:nvPr/>
          </p:nvSpPr>
          <p:spPr bwMode="auto">
            <a:xfrm>
              <a:off x="9637713" y="4192588"/>
              <a:ext cx="42863" cy="42863"/>
            </a:xfrm>
            <a:prstGeom prst="ellipse">
              <a:avLst/>
            </a:prstGeom>
            <a:grpFill/>
            <a:ln>
              <a:solidFill>
                <a:schemeClr val="bg1"/>
              </a:solidFill>
            </a:ln>
          </p:spPr>
          <p:txBody>
            <a:bodyPr/>
            <a:lstStyle/>
            <a:p>
              <a:pPr defTabSz="1285240" fontAlgn="auto">
                <a:spcBef>
                  <a:spcPts val="0"/>
                </a:spcBef>
                <a:spcAft>
                  <a:spcPts val="0"/>
                </a:spcAft>
                <a:defRPr/>
              </a:pPr>
              <a:endParaRPr lang="zh-CN" altLang="en-US" sz="2535" strike="noStrike" kern="0" noProof="1">
                <a:solidFill>
                  <a:sysClr val="windowText" lastClr="000000"/>
                </a:solidFill>
                <a:ea typeface="微软雅黑" panose="020B0503020204020204" pitchFamily="34" charset="-122"/>
              </a:endParaRPr>
            </a:p>
          </p:txBody>
        </p:sp>
      </p:grpSp>
      <p:sp>
        <p:nvSpPr>
          <p:cNvPr id="8"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19"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4" name="组合 13"/>
          <p:cNvGrpSpPr/>
          <p:nvPr/>
        </p:nvGrpSpPr>
        <p:grpSpPr>
          <a:xfrm>
            <a:off x="895445" y="142664"/>
            <a:ext cx="3384025" cy="808757"/>
            <a:chOff x="903371" y="249943"/>
            <a:chExt cx="2831223" cy="679699"/>
          </a:xfrm>
        </p:grpSpPr>
        <p:sp>
          <p:nvSpPr>
            <p:cNvPr id="24" name="任意多边形 23"/>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17" name="任意多边形 16"/>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27" name="标题 1"/>
          <p:cNvSpPr txBox="1"/>
          <p:nvPr/>
        </p:nvSpPr>
        <p:spPr>
          <a:xfrm>
            <a:off x="1454150" y="299720"/>
            <a:ext cx="3484880" cy="795020"/>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rgbClr val="3B68A1"/>
                </a:solidFill>
                <a:latin typeface="微软雅黑" panose="020B0503020204020204" pitchFamily="34" charset="-122"/>
                <a:ea typeface="微软雅黑" panose="020B0503020204020204" pitchFamily="34" charset="-122"/>
              </a:rPr>
              <a:t>选刊对比指标</a:t>
            </a:r>
            <a:endParaRPr lang="zh-CN" altLang="en-US" sz="2800" b="1" dirty="0">
              <a:solidFill>
                <a:srgbClr val="3B68A1"/>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WO2_8IBOQQSQXG9ZN5YMM$Y"/>
          <p:cNvPicPr>
            <a:picLocks noChangeAspect="1"/>
          </p:cNvPicPr>
          <p:nvPr/>
        </p:nvPicPr>
        <p:blipFill>
          <a:blip r:embed="rId1" cstate="print"/>
          <a:stretch>
            <a:fillRect/>
          </a:stretch>
        </p:blipFill>
        <p:spPr>
          <a:xfrm>
            <a:off x="177800" y="814070"/>
            <a:ext cx="12134850" cy="5779770"/>
          </a:xfrm>
          <a:prstGeom prst="rect">
            <a:avLst/>
          </a:prstGeom>
        </p:spPr>
      </p:pic>
      <p:sp>
        <p:nvSpPr>
          <p:cNvPr id="2" name="圆角矩形 1"/>
          <p:cNvSpPr/>
          <p:nvPr/>
        </p:nvSpPr>
        <p:spPr>
          <a:xfrm>
            <a:off x="2736427" y="154093"/>
            <a:ext cx="7017173" cy="659553"/>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3A669E"/>
                </a:solidFill>
                <a:latin typeface="造字工房悦黑体验版细体" pitchFamily="50" charset="-122"/>
                <a:ea typeface="造字工房悦黑体验版细体" pitchFamily="50" charset="-122"/>
              </a:rPr>
              <a:t>选刊投稿 </a:t>
            </a:r>
            <a:r>
              <a:rPr lang="en-US" altLang="zh-CN" sz="2400" b="1" dirty="0">
                <a:solidFill>
                  <a:srgbClr val="3A669E"/>
                </a:solidFill>
                <a:latin typeface="造字工房悦黑体验版细体" pitchFamily="50" charset="-122"/>
                <a:ea typeface="造字工房悦黑体验版细体" pitchFamily="50" charset="-122"/>
              </a:rPr>
              <a:t>1 — </a:t>
            </a:r>
            <a:r>
              <a:rPr lang="zh-CN" altLang="en-US" sz="2400" b="1" dirty="0">
                <a:solidFill>
                  <a:srgbClr val="3A669E"/>
                </a:solidFill>
                <a:latin typeface="造字工房悦黑体验版细体" pitchFamily="50" charset="-122"/>
                <a:ea typeface="造字工房悦黑体验版细体" pitchFamily="50" charset="-122"/>
              </a:rPr>
              <a:t>了解期刊水平</a:t>
            </a:r>
            <a:r>
              <a:rPr lang="en-US" altLang="zh-CN" sz="2400" b="1" dirty="0">
                <a:solidFill>
                  <a:srgbClr val="3A669E"/>
                </a:solidFill>
                <a:latin typeface="造字工房悦黑体验版细体" pitchFamily="50" charset="-122"/>
                <a:ea typeface="造字工房悦黑体验版细体" pitchFamily="50" charset="-122"/>
              </a:rPr>
              <a:t>·</a:t>
            </a:r>
            <a:r>
              <a:rPr lang="zh-CN" altLang="en-US" sz="2400" b="1" dirty="0">
                <a:solidFill>
                  <a:srgbClr val="3A669E"/>
                </a:solidFill>
                <a:latin typeface="造字工房悦黑体验版细体" pitchFamily="50" charset="-122"/>
                <a:ea typeface="造字工房悦黑体验版细体" pitchFamily="50" charset="-122"/>
              </a:rPr>
              <a:t>影响因子</a:t>
            </a:r>
            <a:endParaRPr lang="zh-CN" altLang="en-US" sz="2400" b="1" dirty="0">
              <a:solidFill>
                <a:srgbClr val="3A669E"/>
              </a:solidFill>
              <a:latin typeface="造字工房悦黑体验版细体" pitchFamily="50" charset="-122"/>
              <a:ea typeface="造字工房悦黑体验版细体" pitchFamily="50" charset="-122"/>
            </a:endParaRPr>
          </a:p>
        </p:txBody>
      </p:sp>
      <p:sp>
        <p:nvSpPr>
          <p:cNvPr id="3" name="圆角矩形 2"/>
          <p:cNvSpPr/>
          <p:nvPr/>
        </p:nvSpPr>
        <p:spPr>
          <a:xfrm>
            <a:off x="711835" y="3315335"/>
            <a:ext cx="5466080" cy="1200150"/>
          </a:xfrm>
          <a:prstGeom prst="round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18770" algn="l">
              <a:lnSpc>
                <a:spcPct val="130000"/>
              </a:lnSpc>
            </a:pPr>
            <a:r>
              <a:rPr lang="zh-CN" altLang="en-US" sz="1735" b="1" strike="noStrike" noProof="1">
                <a:solidFill>
                  <a:schemeClr val="bg1"/>
                </a:solidFill>
                <a:latin typeface="微软雅黑" panose="020B0503020204020204" pitchFamily="34" charset="-122"/>
                <a:ea typeface="微软雅黑" panose="020B0503020204020204" pitchFamily="34" charset="-122"/>
              </a:rPr>
              <a:t>201</a:t>
            </a:r>
            <a:r>
              <a:rPr lang="en-US" altLang="zh-CN" sz="1735" b="1" strike="noStrike" noProof="1">
                <a:solidFill>
                  <a:schemeClr val="bg1"/>
                </a:solidFill>
                <a:latin typeface="微软雅黑" panose="020B0503020204020204" pitchFamily="34" charset="-122"/>
                <a:ea typeface="微软雅黑" panose="020B0503020204020204" pitchFamily="34" charset="-122"/>
              </a:rPr>
              <a:t>8</a:t>
            </a:r>
            <a:r>
              <a:rPr lang="zh-CN" altLang="en-US" sz="1735" b="1" strike="noStrike" noProof="1">
                <a:solidFill>
                  <a:schemeClr val="bg1"/>
                </a:solidFill>
                <a:latin typeface="微软雅黑" panose="020B0503020204020204" pitchFamily="34" charset="-122"/>
                <a:ea typeface="微软雅黑" panose="020B0503020204020204" pitchFamily="34" charset="-122"/>
              </a:rPr>
              <a:t>年统计刊影响因子</a:t>
            </a:r>
            <a:endParaRPr lang="zh-CN" altLang="en-US" sz="1735" b="1" strike="noStrike" noProof="1">
              <a:solidFill>
                <a:schemeClr val="bg1"/>
              </a:solidFill>
              <a:latin typeface="微软雅黑" panose="020B0503020204020204" pitchFamily="34" charset="-122"/>
              <a:ea typeface="微软雅黑" panose="020B0503020204020204" pitchFamily="34" charset="-122"/>
            </a:endParaRPr>
          </a:p>
          <a:p>
            <a:pPr indent="-318770" algn="l">
              <a:lnSpc>
                <a:spcPct val="130000"/>
              </a:lnSpc>
            </a:pPr>
            <a:r>
              <a:rPr lang="zh-CN" altLang="en-US" sz="1735" b="1" strike="noStrike" noProof="1">
                <a:solidFill>
                  <a:schemeClr val="bg1"/>
                </a:solidFill>
                <a:latin typeface="微软雅黑" panose="020B0503020204020204" pitchFamily="34" charset="-122"/>
                <a:ea typeface="微软雅黑" panose="020B0503020204020204" pitchFamily="34" charset="-122"/>
              </a:rPr>
              <a:t>（201</a:t>
            </a:r>
            <a:r>
              <a:rPr lang="en-US" altLang="zh-CN" sz="1735" b="1" strike="noStrike" noProof="1">
                <a:solidFill>
                  <a:schemeClr val="bg1"/>
                </a:solidFill>
                <a:latin typeface="微软雅黑" panose="020B0503020204020204" pitchFamily="34" charset="-122"/>
                <a:ea typeface="微软雅黑" panose="020B0503020204020204" pitchFamily="34" charset="-122"/>
              </a:rPr>
              <a:t>6</a:t>
            </a:r>
            <a:r>
              <a:rPr lang="zh-CN" altLang="en-US" sz="1735" b="1" strike="noStrike" noProof="1">
                <a:solidFill>
                  <a:schemeClr val="bg1"/>
                </a:solidFill>
                <a:latin typeface="微软雅黑" panose="020B0503020204020204" pitchFamily="34" charset="-122"/>
                <a:ea typeface="微软雅黑" panose="020B0503020204020204" pitchFamily="34" charset="-122"/>
              </a:rPr>
              <a:t>年、201</a:t>
            </a:r>
            <a:r>
              <a:rPr lang="en-US" altLang="zh-CN" sz="1735" b="1" strike="noStrike" noProof="1">
                <a:solidFill>
                  <a:schemeClr val="bg1"/>
                </a:solidFill>
                <a:latin typeface="微软雅黑" panose="020B0503020204020204" pitchFamily="34" charset="-122"/>
                <a:ea typeface="微软雅黑" panose="020B0503020204020204" pitchFamily="34" charset="-122"/>
              </a:rPr>
              <a:t>7</a:t>
            </a:r>
            <a:r>
              <a:rPr lang="zh-CN" altLang="en-US" sz="1735" b="1" strike="noStrike" noProof="1">
                <a:solidFill>
                  <a:schemeClr val="bg1"/>
                </a:solidFill>
                <a:latin typeface="微软雅黑" panose="020B0503020204020204" pitchFamily="34" charset="-122"/>
                <a:ea typeface="微软雅黑" panose="020B0503020204020204" pitchFamily="34" charset="-122"/>
              </a:rPr>
              <a:t>年发表文章在</a:t>
            </a:r>
            <a:r>
              <a:rPr lang="en-US" altLang="zh-CN" sz="1735" b="1" strike="noStrike" noProof="1">
                <a:solidFill>
                  <a:schemeClr val="bg1"/>
                </a:solidFill>
                <a:latin typeface="微软雅黑" panose="020B0503020204020204" pitchFamily="34" charset="-122"/>
                <a:ea typeface="微软雅黑" panose="020B0503020204020204" pitchFamily="34" charset="-122"/>
              </a:rPr>
              <a:t>2018</a:t>
            </a:r>
            <a:r>
              <a:rPr lang="zh-CN" altLang="en-US" sz="1735" b="1" strike="noStrike" noProof="1">
                <a:solidFill>
                  <a:schemeClr val="bg1"/>
                </a:solidFill>
                <a:latin typeface="微软雅黑" panose="020B0503020204020204" pitchFamily="34" charset="-122"/>
                <a:ea typeface="微软雅黑" panose="020B0503020204020204" pitchFamily="34" charset="-122"/>
              </a:rPr>
              <a:t>年被引频次之和）</a:t>
            </a:r>
            <a:r>
              <a:rPr lang="en-US" altLang="zh-CN" sz="1735" b="1" strike="noStrike" noProof="1">
                <a:solidFill>
                  <a:schemeClr val="bg1"/>
                </a:solidFill>
                <a:latin typeface="微软雅黑" panose="020B0503020204020204" pitchFamily="34" charset="-122"/>
                <a:ea typeface="微软雅黑" panose="020B0503020204020204" pitchFamily="34" charset="-122"/>
              </a:rPr>
              <a:t>/</a:t>
            </a:r>
            <a:r>
              <a:rPr lang="zh-CN" altLang="en-US" sz="1735" b="1" strike="noStrike" noProof="1">
                <a:solidFill>
                  <a:schemeClr val="bg1"/>
                </a:solidFill>
                <a:latin typeface="微软雅黑" panose="020B0503020204020204" pitchFamily="34" charset="-122"/>
                <a:ea typeface="微软雅黑" panose="020B0503020204020204" pitchFamily="34" charset="-122"/>
              </a:rPr>
              <a:t>（201</a:t>
            </a:r>
            <a:r>
              <a:rPr lang="en-US" altLang="zh-CN" sz="1735" b="1" strike="noStrike" noProof="1">
                <a:solidFill>
                  <a:schemeClr val="bg1"/>
                </a:solidFill>
                <a:latin typeface="微软雅黑" panose="020B0503020204020204" pitchFamily="34" charset="-122"/>
                <a:ea typeface="微软雅黑" panose="020B0503020204020204" pitchFamily="34" charset="-122"/>
              </a:rPr>
              <a:t>6</a:t>
            </a:r>
            <a:r>
              <a:rPr lang="zh-CN" altLang="en-US" sz="1735" b="1" strike="noStrike" noProof="1">
                <a:solidFill>
                  <a:schemeClr val="bg1"/>
                </a:solidFill>
                <a:latin typeface="微软雅黑" panose="020B0503020204020204" pitchFamily="34" charset="-122"/>
                <a:ea typeface="微软雅黑" panose="020B0503020204020204" pitchFamily="34" charset="-122"/>
              </a:rPr>
              <a:t>年、201</a:t>
            </a:r>
            <a:r>
              <a:rPr lang="en-US" altLang="zh-CN" sz="1735" b="1" strike="noStrike" noProof="1">
                <a:solidFill>
                  <a:schemeClr val="bg1"/>
                </a:solidFill>
                <a:latin typeface="微软雅黑" panose="020B0503020204020204" pitchFamily="34" charset="-122"/>
                <a:ea typeface="微软雅黑" panose="020B0503020204020204" pitchFamily="34" charset="-122"/>
              </a:rPr>
              <a:t>7</a:t>
            </a:r>
            <a:r>
              <a:rPr lang="zh-CN" altLang="en-US" sz="1735" b="1" strike="noStrike" noProof="1">
                <a:solidFill>
                  <a:schemeClr val="bg1"/>
                </a:solidFill>
                <a:latin typeface="微软雅黑" panose="020B0503020204020204" pitchFamily="34" charset="-122"/>
                <a:ea typeface="微软雅黑" panose="020B0503020204020204" pitchFamily="34" charset="-122"/>
              </a:rPr>
              <a:t>年文献量之和）</a:t>
            </a:r>
            <a:endParaRPr lang="zh-CN" altLang="en-US" sz="1735" b="1" strike="noStrike" noProof="1">
              <a:solidFill>
                <a:schemeClr val="bg1"/>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flipH="1">
            <a:off x="6569075" y="1108498"/>
            <a:ext cx="4681220" cy="1133475"/>
          </a:xfrm>
          <a:prstGeom prst="rect">
            <a:avLst/>
          </a:prstGeom>
          <a:solidFill>
            <a:srgbClr val="3B68A1"/>
          </a:solidFill>
        </p:spPr>
        <p:txBody>
          <a:bodyPr wrap="square" rtlCol="0">
            <a:spAutoFit/>
          </a:bodyPr>
          <a:lstStyle/>
          <a:p>
            <a:pPr indent="-318770" fontAlgn="auto">
              <a:lnSpc>
                <a:spcPct val="130000"/>
              </a:lnSpc>
            </a:pPr>
            <a:r>
              <a:rPr lang="zh-CN" altLang="en-US" sz="1735" b="1" dirty="0">
                <a:solidFill>
                  <a:schemeClr val="bg1"/>
                </a:solidFill>
                <a:latin typeface="微软雅黑" panose="020B0503020204020204" pitchFamily="34" charset="-122"/>
                <a:ea typeface="微软雅黑" panose="020B0503020204020204" pitchFamily="34" charset="-122"/>
              </a:rPr>
              <a:t>复合统计源包括</a:t>
            </a:r>
            <a:r>
              <a:rPr lang="zh-CN" altLang="en-US" sz="1735" b="1" dirty="0">
                <a:solidFill>
                  <a:schemeClr val="bg1"/>
                </a:solidFill>
                <a:latin typeface="微软雅黑" panose="020B0503020204020204" pitchFamily="34" charset="-122"/>
                <a:ea typeface="微软雅黑" panose="020B0503020204020204" pitchFamily="34" charset="-122"/>
                <a:sym typeface="+mn-ea"/>
              </a:rPr>
              <a:t>学术期刊、博硕士学位论文、会议论文，统计数据可以更为全面地反映期刊的真实影响力。</a:t>
            </a:r>
            <a:endParaRPr lang="zh-CN" altLang="en-US" sz="1735" b="1"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flipH="1">
            <a:off x="6569075" y="2536825"/>
            <a:ext cx="4681220" cy="1133475"/>
          </a:xfrm>
          <a:prstGeom prst="rect">
            <a:avLst/>
          </a:prstGeom>
          <a:solidFill>
            <a:srgbClr val="3B68A1"/>
          </a:solidFill>
        </p:spPr>
        <p:txBody>
          <a:bodyPr wrap="square" rtlCol="0">
            <a:spAutoFit/>
          </a:bodyPr>
          <a:lstStyle/>
          <a:p>
            <a:pPr>
              <a:lnSpc>
                <a:spcPct val="130000"/>
              </a:lnSpc>
            </a:pPr>
            <a:r>
              <a:rPr lang="zh-CN" altLang="en-US" sz="1735" b="1" dirty="0">
                <a:solidFill>
                  <a:schemeClr val="bg1"/>
                </a:solidFill>
                <a:latin typeface="微软雅黑" panose="020B0503020204020204" pitchFamily="34" charset="-122"/>
                <a:ea typeface="微软雅黑" panose="020B0503020204020204" pitchFamily="34" charset="-122"/>
              </a:rPr>
              <a:t>综合统计源</a:t>
            </a:r>
            <a:r>
              <a:rPr lang="zh-CN" altLang="en-US" sz="1735" b="1" dirty="0">
                <a:solidFill>
                  <a:schemeClr val="bg1"/>
                </a:solidFill>
                <a:latin typeface="微软雅黑" panose="020B0503020204020204" pitchFamily="34" charset="-122"/>
                <a:ea typeface="微软雅黑" panose="020B0503020204020204" pitchFamily="34" charset="-122"/>
                <a:sym typeface="+mn-ea"/>
              </a:rPr>
              <a:t>期刊扩展到了自然科学、工程技术、人文艺术、社科经济等领域，反映科技期刊对跨学科研究的影响。</a:t>
            </a:r>
            <a:endParaRPr lang="en-US" altLang="zh-CN" sz="1735" b="1" dirty="0">
              <a:solidFill>
                <a:schemeClr val="bg1"/>
              </a:solidFill>
              <a:latin typeface="微软雅黑" panose="020B0503020204020204" pitchFamily="34" charset="-122"/>
              <a:ea typeface="微软雅黑" panose="020B0503020204020204" pitchFamily="34" charset="-122"/>
              <a:sym typeface="+mn-ea"/>
            </a:endParaRPr>
          </a:p>
        </p:txBody>
      </p:sp>
      <p:sp>
        <p:nvSpPr>
          <p:cNvPr id="24" name="矩形 23"/>
          <p:cNvSpPr/>
          <p:nvPr/>
        </p:nvSpPr>
        <p:spPr>
          <a:xfrm>
            <a:off x="8391525" y="3909695"/>
            <a:ext cx="1865630" cy="474980"/>
          </a:xfrm>
          <a:prstGeom prst="rect">
            <a:avLst/>
          </a:prstGeom>
          <a:noFill/>
          <a:ln w="38100">
            <a:solidFill>
              <a:srgbClr val="3B68A1"/>
            </a:solidFill>
          </a:ln>
          <a:extLst>
            <a:ext uri="{909E8E84-426E-40DD-AFC4-6F175D3DCCD1}">
              <a14:hiddenFill xmlns:a14="http://schemas.microsoft.com/office/drawing/2010/main">
                <a:solidFill>
                  <a:srgbClr val="FF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1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par>
                                <p:cTn id="11" presetID="22" presetClass="entr" presetSubtype="8" fill="hold" grpId="9"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9" grpId="0" animBg="1"/>
      <p:bldP spid="9" grpId="1" animBg="1"/>
      <p:bldP spid="9" grpId="2" animBg="1"/>
      <p:bldP spid="9" grpId="3" animBg="1"/>
      <p:bldP spid="9" grpId="4" animBg="1"/>
      <p:bldP spid="9" grpId="5" animBg="1"/>
      <p:bldP spid="9" grpId="6" animBg="1"/>
      <p:bldP spid="9" grpId="7" animBg="1"/>
      <p:bldP spid="9" grpId="8" animBg="1"/>
      <p:bldP spid="9" grpId="9" animBg="1"/>
      <p:bldP spid="9" grpId="10" bldLvl="0" animBg="1"/>
      <p:bldP spid="23" grpId="0" animBg="1"/>
      <p:bldP spid="23" grpId="1" animBg="1"/>
      <p:bldP spid="23" grpId="2" animBg="1"/>
      <p:bldP spid="23" grpId="3" animBg="1"/>
      <p:bldP spid="23" grpId="4" animBg="1"/>
      <p:bldP spid="23" grpId="5" animBg="1"/>
      <p:bldP spid="23" grpId="6" animBg="1"/>
      <p:bldP spid="23" grpId="7" animBg="1"/>
      <p:bldP spid="23" grpId="8" animBg="1"/>
      <p:bldP spid="23" grpId="9"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736427" y="154093"/>
            <a:ext cx="7017173" cy="659553"/>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3A669E"/>
                </a:solidFill>
                <a:latin typeface="造字工房悦黑体验版细体" pitchFamily="50" charset="-122"/>
                <a:ea typeface="造字工房悦黑体验版细体" pitchFamily="50" charset="-122"/>
              </a:rPr>
              <a:t>选刊投稿 </a:t>
            </a:r>
            <a:r>
              <a:rPr lang="en-US" altLang="zh-CN" sz="2400" b="1" dirty="0">
                <a:solidFill>
                  <a:srgbClr val="3A669E"/>
                </a:solidFill>
                <a:latin typeface="造字工房悦黑体验版细体" pitchFamily="50" charset="-122"/>
                <a:ea typeface="造字工房悦黑体验版细体" pitchFamily="50" charset="-122"/>
              </a:rPr>
              <a:t>1 — </a:t>
            </a:r>
            <a:r>
              <a:rPr lang="zh-CN" altLang="en-US" sz="2400" b="1" dirty="0">
                <a:solidFill>
                  <a:srgbClr val="3A669E"/>
                </a:solidFill>
                <a:latin typeface="造字工房悦黑体验版细体" pitchFamily="50" charset="-122"/>
                <a:ea typeface="造字工房悦黑体验版细体" pitchFamily="50" charset="-122"/>
              </a:rPr>
              <a:t>了解期刊水平</a:t>
            </a:r>
            <a:r>
              <a:rPr lang="en-US" altLang="zh-CN" sz="2400" b="1" dirty="0">
                <a:solidFill>
                  <a:srgbClr val="3A669E"/>
                </a:solidFill>
                <a:latin typeface="造字工房悦黑体验版细体" pitchFamily="50" charset="-122"/>
                <a:ea typeface="造字工房悦黑体验版细体" pitchFamily="50" charset="-122"/>
              </a:rPr>
              <a:t>·</a:t>
            </a:r>
            <a:r>
              <a:rPr lang="zh-CN" altLang="en-US" sz="2400" b="1" dirty="0">
                <a:solidFill>
                  <a:srgbClr val="3A669E"/>
                </a:solidFill>
                <a:latin typeface="造字工房悦黑体验版细体" pitchFamily="50" charset="-122"/>
                <a:ea typeface="造字工房悦黑体验版细体" pitchFamily="50" charset="-122"/>
              </a:rPr>
              <a:t>影响因子</a:t>
            </a:r>
            <a:endParaRPr lang="zh-CN" altLang="en-US" sz="2400" b="1" dirty="0">
              <a:solidFill>
                <a:srgbClr val="3A669E"/>
              </a:solidFill>
              <a:latin typeface="造字工房悦黑体验版细体" pitchFamily="50" charset="-122"/>
              <a:ea typeface="造字工房悦黑体验版细体" pitchFamily="50" charset="-122"/>
            </a:endParaRPr>
          </a:p>
        </p:txBody>
      </p:sp>
      <p:grpSp>
        <p:nvGrpSpPr>
          <p:cNvPr id="4" name="组合 3"/>
          <p:cNvGrpSpPr/>
          <p:nvPr/>
        </p:nvGrpSpPr>
        <p:grpSpPr>
          <a:xfrm>
            <a:off x="127847" y="905087"/>
            <a:ext cx="11936307" cy="5883487"/>
            <a:chOff x="142" y="1069"/>
            <a:chExt cx="14098" cy="6949"/>
          </a:xfrm>
        </p:grpSpPr>
        <p:pic>
          <p:nvPicPr>
            <p:cNvPr id="3" name="图片 2"/>
            <p:cNvPicPr>
              <a:picLocks noChangeAspect="1"/>
            </p:cNvPicPr>
            <p:nvPr/>
          </p:nvPicPr>
          <p:blipFill>
            <a:blip r:embed="rId1" cstate="print"/>
            <a:stretch>
              <a:fillRect/>
            </a:stretch>
          </p:blipFill>
          <p:spPr>
            <a:xfrm>
              <a:off x="142" y="1069"/>
              <a:ext cx="14098" cy="6894"/>
            </a:xfrm>
            <a:prstGeom prst="rect">
              <a:avLst/>
            </a:prstGeom>
          </p:spPr>
        </p:pic>
        <p:sp>
          <p:nvSpPr>
            <p:cNvPr id="5" name="矩形 4"/>
            <p:cNvSpPr/>
            <p:nvPr/>
          </p:nvSpPr>
          <p:spPr>
            <a:xfrm>
              <a:off x="382" y="7639"/>
              <a:ext cx="1474" cy="379"/>
            </a:xfrm>
            <a:prstGeom prst="rect">
              <a:avLst/>
            </a:prstGeom>
            <a:noFill/>
            <a:ln w="38100">
              <a:solidFill>
                <a:srgbClr val="3B68A1"/>
              </a:solidFill>
            </a:ln>
            <a:extLst>
              <a:ext uri="{909E8E84-426E-40DD-AFC4-6F175D3DCCD1}">
                <a14:hiddenFill xmlns:a14="http://schemas.microsoft.com/office/drawing/2010/main">
                  <a:solidFill>
                    <a:srgbClr val="FF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pic>
        <p:nvPicPr>
          <p:cNvPr id="9" name="图片 8"/>
          <p:cNvPicPr/>
          <p:nvPr/>
        </p:nvPicPr>
        <p:blipFill>
          <a:blip r:embed="rId2" cstate="print"/>
          <a:stretch>
            <a:fillRect/>
          </a:stretch>
        </p:blipFill>
        <p:spPr>
          <a:xfrm>
            <a:off x="2394373" y="2433320"/>
            <a:ext cx="9600071" cy="4367953"/>
          </a:xfrm>
          <a:prstGeom prst="rect">
            <a:avLst/>
          </a:prstGeom>
        </p:spPr>
      </p:pic>
      <p:sp>
        <p:nvSpPr>
          <p:cNvPr id="6" name="矩形 5"/>
          <p:cNvSpPr/>
          <p:nvPr/>
        </p:nvSpPr>
        <p:spPr>
          <a:xfrm>
            <a:off x="5859780" y="6359313"/>
            <a:ext cx="2736000" cy="432000"/>
          </a:xfrm>
          <a:prstGeom prst="rect">
            <a:avLst/>
          </a:prstGeom>
          <a:noFill/>
          <a:ln w="38100">
            <a:solidFill>
              <a:srgbClr val="3B68A1"/>
            </a:solidFill>
          </a:ln>
          <a:extLst>
            <a:ext uri="{909E8E84-426E-40DD-AFC4-6F175D3DCCD1}">
              <a14:hiddenFill xmlns:a14="http://schemas.microsoft.com/office/drawing/2010/main">
                <a:solidFill>
                  <a:srgbClr val="FF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文本框 7"/>
          <p:cNvSpPr txBox="1"/>
          <p:nvPr/>
        </p:nvSpPr>
        <p:spPr>
          <a:xfrm flipH="1">
            <a:off x="7984913" y="2159000"/>
            <a:ext cx="3811693" cy="1054735"/>
          </a:xfrm>
          <a:prstGeom prst="rect">
            <a:avLst/>
          </a:prstGeom>
          <a:solidFill>
            <a:srgbClr val="3B68A1"/>
          </a:solidFill>
        </p:spPr>
        <p:txBody>
          <a:bodyPr wrap="square" rtlCol="0">
            <a:spAutoFit/>
          </a:bodyPr>
          <a:lstStyle/>
          <a:p>
            <a:pPr>
              <a:lnSpc>
                <a:spcPct val="120000"/>
              </a:lnSpc>
            </a:pPr>
            <a:r>
              <a:rPr lang="zh-CN" altLang="en-US" sz="1735" b="1" dirty="0">
                <a:solidFill>
                  <a:schemeClr val="bg1"/>
                </a:solidFill>
                <a:latin typeface="微软雅黑" panose="020B0503020204020204" pitchFamily="34" charset="-122"/>
                <a:ea typeface="微软雅黑" panose="020B0503020204020204" pitchFamily="34" charset="-122"/>
              </a:rPr>
              <a:t>各年影响因子</a:t>
            </a:r>
            <a:endParaRPr lang="zh-CN" altLang="en-US" sz="1735" b="1"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735" b="1" dirty="0">
                <a:solidFill>
                  <a:schemeClr val="bg1"/>
                </a:solidFill>
                <a:latin typeface="微软雅黑" panose="020B0503020204020204" pitchFamily="34" charset="-122"/>
                <a:ea typeface="微软雅黑" panose="020B0503020204020204" pitchFamily="34" charset="-122"/>
              </a:rPr>
              <a:t>反映该刊学术影响力逐年的变化情况，衡量论文的质量。</a:t>
            </a:r>
            <a:endParaRPr lang="zh-CN" altLang="en-US" sz="1735"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736427" y="154093"/>
            <a:ext cx="7017173" cy="659553"/>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3A669E"/>
                </a:solidFill>
                <a:latin typeface="造字工房悦黑体验版细体" pitchFamily="50" charset="-122"/>
                <a:ea typeface="造字工房悦黑体验版细体" pitchFamily="50" charset="-122"/>
              </a:rPr>
              <a:t>选刊投稿 </a:t>
            </a:r>
            <a:r>
              <a:rPr lang="en-US" altLang="zh-CN" sz="2400" b="1" dirty="0">
                <a:solidFill>
                  <a:srgbClr val="3A669E"/>
                </a:solidFill>
                <a:latin typeface="造字工房悦黑体验版细体" pitchFamily="50" charset="-122"/>
                <a:ea typeface="造字工房悦黑体验版细体" pitchFamily="50" charset="-122"/>
              </a:rPr>
              <a:t>1 — </a:t>
            </a:r>
            <a:r>
              <a:rPr lang="zh-CN" altLang="en-US" sz="2400" b="1" dirty="0">
                <a:solidFill>
                  <a:srgbClr val="3A669E"/>
                </a:solidFill>
                <a:latin typeface="造字工房悦黑体验版细体" pitchFamily="50" charset="-122"/>
                <a:ea typeface="造字工房悦黑体验版细体" pitchFamily="50" charset="-122"/>
              </a:rPr>
              <a:t>了解期刊水平</a:t>
            </a:r>
            <a:r>
              <a:rPr lang="en-US" altLang="zh-CN" sz="2400" b="1" dirty="0">
                <a:solidFill>
                  <a:srgbClr val="3A669E"/>
                </a:solidFill>
                <a:latin typeface="造字工房悦黑体验版细体" pitchFamily="50" charset="-122"/>
                <a:ea typeface="造字工房悦黑体验版细体" pitchFamily="50" charset="-122"/>
              </a:rPr>
              <a:t>·</a:t>
            </a:r>
            <a:r>
              <a:rPr lang="zh-CN" altLang="en-US" sz="2400" b="1" dirty="0">
                <a:solidFill>
                  <a:srgbClr val="3A669E"/>
                </a:solidFill>
                <a:latin typeface="造字工房悦黑体验版细体" pitchFamily="50" charset="-122"/>
                <a:ea typeface="造字工房悦黑体验版细体" pitchFamily="50" charset="-122"/>
              </a:rPr>
              <a:t>被引频次</a:t>
            </a:r>
            <a:endParaRPr lang="zh-CN" altLang="en-US" sz="2400" b="1" dirty="0">
              <a:solidFill>
                <a:srgbClr val="3A669E"/>
              </a:solidFill>
              <a:latin typeface="造字工房悦黑体验版细体" pitchFamily="50" charset="-122"/>
              <a:ea typeface="造字工房悦黑体验版细体" pitchFamily="50" charset="-122"/>
            </a:endParaRPr>
          </a:p>
        </p:txBody>
      </p:sp>
      <p:pic>
        <p:nvPicPr>
          <p:cNvPr id="2" name="图片 1" descr="期刊分析器"/>
          <p:cNvPicPr/>
          <p:nvPr/>
        </p:nvPicPr>
        <p:blipFill>
          <a:blip r:embed="rId1" cstate="print"/>
          <a:srcRect l="4590" r="4444" b="43373"/>
          <a:stretch>
            <a:fillRect/>
          </a:stretch>
        </p:blipFill>
        <p:spPr>
          <a:xfrm>
            <a:off x="157480" y="844127"/>
            <a:ext cx="11878235" cy="6144045"/>
          </a:xfrm>
          <a:prstGeom prst="rect">
            <a:avLst/>
          </a:prstGeom>
        </p:spPr>
      </p:pic>
      <p:sp>
        <p:nvSpPr>
          <p:cNvPr id="10" name="矩形 9"/>
          <p:cNvSpPr/>
          <p:nvPr/>
        </p:nvSpPr>
        <p:spPr>
          <a:xfrm>
            <a:off x="507153" y="2960793"/>
            <a:ext cx="1247987" cy="342053"/>
          </a:xfrm>
          <a:prstGeom prst="rect">
            <a:avLst/>
          </a:prstGeom>
          <a:noFill/>
          <a:ln w="38100">
            <a:solidFill>
              <a:srgbClr val="3B68A1"/>
            </a:solidFill>
          </a:ln>
          <a:extLst>
            <a:ext uri="{909E8E84-426E-40DD-AFC4-6F175D3DCCD1}">
              <a14:hiddenFill xmlns:a14="http://schemas.microsoft.com/office/drawing/2010/main">
                <a:solidFill>
                  <a:srgbClr val="FF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6" name="图片 5"/>
          <p:cNvPicPr>
            <a:picLocks noChangeAspect="1"/>
          </p:cNvPicPr>
          <p:nvPr/>
        </p:nvPicPr>
        <p:blipFill>
          <a:blip r:embed="rId2" cstate="print"/>
          <a:stretch>
            <a:fillRect/>
          </a:stretch>
        </p:blipFill>
        <p:spPr>
          <a:xfrm>
            <a:off x="3390900" y="2434167"/>
            <a:ext cx="4496647" cy="1372447"/>
          </a:xfrm>
          <a:prstGeom prst="rect">
            <a:avLst/>
          </a:prstGeom>
        </p:spPr>
      </p:pic>
      <p:sp>
        <p:nvSpPr>
          <p:cNvPr id="11" name="矩形 10"/>
          <p:cNvSpPr/>
          <p:nvPr/>
        </p:nvSpPr>
        <p:spPr>
          <a:xfrm>
            <a:off x="3329940" y="2434167"/>
            <a:ext cx="1639993" cy="336127"/>
          </a:xfrm>
          <a:prstGeom prst="rect">
            <a:avLst/>
          </a:prstGeom>
          <a:noFill/>
          <a:ln w="38100">
            <a:solidFill>
              <a:srgbClr val="3B68A1"/>
            </a:solidFill>
          </a:ln>
          <a:extLst>
            <a:ext uri="{909E8E84-426E-40DD-AFC4-6F175D3DCCD1}">
              <a14:hiddenFill xmlns:a14="http://schemas.microsoft.com/office/drawing/2010/main">
                <a:solidFill>
                  <a:srgbClr val="FF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8" name="图片 7"/>
          <p:cNvPicPr/>
          <p:nvPr/>
        </p:nvPicPr>
        <p:blipFill>
          <a:blip r:embed="rId3" cstate="print"/>
          <a:stretch>
            <a:fillRect/>
          </a:stretch>
        </p:blipFill>
        <p:spPr>
          <a:xfrm>
            <a:off x="2614507" y="2823633"/>
            <a:ext cx="7200053" cy="3408025"/>
          </a:xfrm>
          <a:prstGeom prst="rect">
            <a:avLst/>
          </a:prstGeom>
        </p:spPr>
      </p:pic>
      <p:pic>
        <p:nvPicPr>
          <p:cNvPr id="9" name="图片 8"/>
          <p:cNvPicPr/>
          <p:nvPr/>
        </p:nvPicPr>
        <p:blipFill>
          <a:blip r:embed="rId4" cstate="print"/>
          <a:stretch>
            <a:fillRect/>
          </a:stretch>
        </p:blipFill>
        <p:spPr>
          <a:xfrm>
            <a:off x="4715933" y="3409527"/>
            <a:ext cx="7200053" cy="3408025"/>
          </a:xfrm>
          <a:prstGeom prst="rect">
            <a:avLst/>
          </a:prstGeom>
        </p:spPr>
      </p:pic>
      <p:sp>
        <p:nvSpPr>
          <p:cNvPr id="13" name="文本框 12"/>
          <p:cNvSpPr txBox="1"/>
          <p:nvPr/>
        </p:nvSpPr>
        <p:spPr>
          <a:xfrm flipH="1">
            <a:off x="8209280" y="3677920"/>
            <a:ext cx="3826087" cy="733425"/>
          </a:xfrm>
          <a:prstGeom prst="rect">
            <a:avLst/>
          </a:prstGeom>
          <a:solidFill>
            <a:srgbClr val="3B68A1"/>
          </a:solidFill>
        </p:spPr>
        <p:txBody>
          <a:bodyPr wrap="square" rtlCol="0">
            <a:spAutoFit/>
          </a:bodyPr>
          <a:lstStyle/>
          <a:p>
            <a:pPr>
              <a:lnSpc>
                <a:spcPct val="120000"/>
              </a:lnSpc>
            </a:pPr>
            <a:r>
              <a:rPr lang="zh-CN" altLang="en-US" sz="1735" b="1" dirty="0">
                <a:solidFill>
                  <a:schemeClr val="bg1"/>
                </a:solidFill>
                <a:latin typeface="微软雅黑" panose="020B0503020204020204" pitchFamily="34" charset="-122"/>
                <a:ea typeface="微软雅黑" panose="020B0503020204020204" pitchFamily="34" charset="-122"/>
              </a:rPr>
              <a:t>各年被引频次、篇均被引</a:t>
            </a:r>
            <a:endParaRPr lang="zh-CN" altLang="en-US" sz="1735" b="1"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735" b="1" dirty="0">
                <a:solidFill>
                  <a:schemeClr val="bg1"/>
                </a:solidFill>
                <a:latin typeface="微软雅黑" panose="020B0503020204020204" pitchFamily="34" charset="-122"/>
                <a:ea typeface="微软雅黑" panose="020B0503020204020204" pitchFamily="34" charset="-122"/>
              </a:rPr>
              <a:t>反映该刊学术影响力逐年的变化情况</a:t>
            </a:r>
            <a:endParaRPr lang="zh-CN" altLang="en-US" sz="1735"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
          <p:cNvPicPr>
            <a:picLocks noChangeAspect="1"/>
          </p:cNvPicPr>
          <p:nvPr/>
        </p:nvPicPr>
        <p:blipFill>
          <a:blip r:embed="rId1" cstate="print"/>
          <a:stretch>
            <a:fillRect/>
          </a:stretch>
        </p:blipFill>
        <p:spPr>
          <a:xfrm>
            <a:off x="921385" y="2228215"/>
            <a:ext cx="4935220" cy="3253105"/>
          </a:xfrm>
          <a:prstGeom prst="rect">
            <a:avLst/>
          </a:prstGeom>
        </p:spPr>
      </p:pic>
      <p:sp>
        <p:nvSpPr>
          <p:cNvPr id="60" name="文本框 7"/>
          <p:cNvSpPr txBox="1">
            <a:spLocks noChangeArrowheads="1"/>
          </p:cNvSpPr>
          <p:nvPr/>
        </p:nvSpPr>
        <p:spPr bwMode="auto">
          <a:xfrm>
            <a:off x="6468745" y="2383377"/>
            <a:ext cx="5164138"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defTabSz="1450975">
              <a:lnSpc>
                <a:spcPct val="150000"/>
              </a:lnSpc>
            </a:pPr>
            <a:r>
              <a:rPr lang="en-US" sz="2000" dirty="0">
                <a:latin typeface="微软雅黑" panose="020B0503020204020204" pitchFamily="34" charset="-122"/>
                <a:ea typeface="微软雅黑" panose="020B0503020204020204" pitchFamily="34" charset="-122"/>
              </a:rPr>
              <a:t>辽宁某高校2005级研究生袁某硕士学位论文《山东省feeep协调度研究》，抄袭南京某高校研究生硕士学位论文《江苏省feeep协调度研究》。除了将论文中“江苏省”字样全部替换为“山东省”，论文其他内容几乎完全一样，属于严重的抄袭行为。该事件的曝光引起了校方高度重视，并做出</a:t>
            </a:r>
            <a:r>
              <a:rPr lang="en-US" sz="2000" dirty="0">
                <a:solidFill>
                  <a:srgbClr val="FF0000"/>
                </a:solidFill>
                <a:latin typeface="微软雅黑" panose="020B0503020204020204" pitchFamily="34" charset="-122"/>
                <a:ea typeface="微软雅黑" panose="020B0503020204020204" pitchFamily="34" charset="-122"/>
              </a:rPr>
              <a:t>撤销袁某硕士学位</a:t>
            </a:r>
            <a:r>
              <a:rPr lang="en-US" sz="2000" dirty="0">
                <a:latin typeface="微软雅黑" panose="020B0503020204020204" pitchFamily="34" charset="-122"/>
                <a:ea typeface="微软雅黑" panose="020B0503020204020204" pitchFamily="34" charset="-122"/>
              </a:rPr>
              <a:t>的决定。</a:t>
            </a:r>
            <a:endParaRPr lang="en-US" sz="2000" dirty="0">
              <a:latin typeface="微软雅黑" panose="020B0503020204020204" pitchFamily="34" charset="-122"/>
              <a:ea typeface="微软雅黑" panose="020B0503020204020204" pitchFamily="34" charset="-122"/>
            </a:endParaRPr>
          </a:p>
        </p:txBody>
      </p:sp>
      <p:sp>
        <p:nvSpPr>
          <p:cNvPr id="61" name="椭圆 11"/>
          <p:cNvSpPr>
            <a:spLocks noChangeArrowheads="1"/>
          </p:cNvSpPr>
          <p:nvPr/>
        </p:nvSpPr>
        <p:spPr bwMode="auto">
          <a:xfrm>
            <a:off x="7406640" y="1273810"/>
            <a:ext cx="954405" cy="954405"/>
          </a:xfrm>
          <a:prstGeom prst="ellipse">
            <a:avLst/>
          </a:prstGeom>
          <a:solidFill>
            <a:srgbClr val="F79E5A"/>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63" name="椭圆 18"/>
          <p:cNvSpPr>
            <a:spLocks noChangeArrowheads="1"/>
          </p:cNvSpPr>
          <p:nvPr/>
        </p:nvSpPr>
        <p:spPr bwMode="auto">
          <a:xfrm>
            <a:off x="9391650" y="1273810"/>
            <a:ext cx="952500" cy="954405"/>
          </a:xfrm>
          <a:prstGeom prst="ellipse">
            <a:avLst/>
          </a:prstGeom>
          <a:solidFill>
            <a:srgbClr val="4DCEB8"/>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20"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1"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 name="文本框 5"/>
          <p:cNvSpPr txBox="1"/>
          <p:nvPr/>
        </p:nvSpPr>
        <p:spPr>
          <a:xfrm>
            <a:off x="7614920" y="1490345"/>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剽</a:t>
            </a: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9598660" y="1490345"/>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窃</a:t>
            </a:r>
            <a:endParaRPr lang="zh-CN" altLang="en-US" sz="2800">
              <a:solidFill>
                <a:schemeClr val="bg1"/>
              </a:solidFill>
              <a:latin typeface="微软雅黑" panose="020B0503020204020204" pitchFamily="34" charset="-122"/>
              <a:ea typeface="微软雅黑" panose="020B0503020204020204" pitchFamily="34" charset="-122"/>
            </a:endParaRPr>
          </a:p>
        </p:txBody>
      </p:sp>
      <p:pic>
        <p:nvPicPr>
          <p:cNvPr id="10" name="图片 9" descr="a9c9ac06fbdef27eb9aa696c3915f58f(1)"/>
          <p:cNvPicPr>
            <a:picLocks noChangeAspect="1"/>
          </p:cNvPicPr>
          <p:nvPr/>
        </p:nvPicPr>
        <p:blipFill>
          <a:blip r:embed="rId2" cstate="print"/>
          <a:stretch>
            <a:fillRect/>
          </a:stretch>
        </p:blipFill>
        <p:spPr>
          <a:xfrm>
            <a:off x="451485" y="1883410"/>
            <a:ext cx="5875020" cy="4588510"/>
          </a:xfrm>
          <a:prstGeom prst="rect">
            <a:avLst/>
          </a:prstGeom>
        </p:spPr>
      </p:pic>
      <p:grpSp>
        <p:nvGrpSpPr>
          <p:cNvPr id="2" name="组合 1"/>
          <p:cNvGrpSpPr/>
          <p:nvPr/>
        </p:nvGrpSpPr>
        <p:grpSpPr>
          <a:xfrm>
            <a:off x="111045" y="260314"/>
            <a:ext cx="2883535" cy="607060"/>
            <a:chOff x="184785" y="1067435"/>
            <a:chExt cx="2883535" cy="607060"/>
          </a:xfrm>
        </p:grpSpPr>
        <p:grpSp>
          <p:nvGrpSpPr>
            <p:cNvPr id="39" name="组合 38"/>
            <p:cNvGrpSpPr/>
            <p:nvPr/>
          </p:nvGrpSpPr>
          <p:grpSpPr>
            <a:xfrm>
              <a:off x="184785" y="1067435"/>
              <a:ext cx="2883535" cy="607060"/>
              <a:chOff x="903371" y="249943"/>
              <a:chExt cx="2831223" cy="679699"/>
            </a:xfrm>
          </p:grpSpPr>
          <p:sp>
            <p:nvSpPr>
              <p:cNvPr id="40" name="任意多边形 3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1" name="任意多边形 4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52" name="标题 1"/>
            <p:cNvSpPr txBox="1"/>
            <p:nvPr/>
          </p:nvSpPr>
          <p:spPr>
            <a:xfrm>
              <a:off x="984250" y="1173480"/>
              <a:ext cx="1596716" cy="501015"/>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rgbClr val="3B68A1"/>
                  </a:solidFill>
                  <a:latin typeface="微软雅黑" panose="020B0503020204020204" pitchFamily="34" charset="-122"/>
                  <a:ea typeface="微软雅黑" panose="020B0503020204020204" pitchFamily="34" charset="-122"/>
                </a:rPr>
                <a:t>案 例 一</a:t>
              </a:r>
              <a:endParaRPr lang="zh-CN" altLang="en-US" sz="2400" b="1" dirty="0">
                <a:solidFill>
                  <a:srgbClr val="3B68A1"/>
                </a:solidFill>
                <a:latin typeface="微软雅黑" panose="020B0503020204020204" pitchFamily="34" charset="-122"/>
                <a:ea typeface="微软雅黑" panose="020B0503020204020204" pitchFamily="34" charset="-122"/>
              </a:endParaRPr>
            </a:p>
          </p:txBody>
        </p:sp>
      </p:grpSp>
      <p:pic>
        <p:nvPicPr>
          <p:cNvPr id="3" name="图片 2"/>
          <p:cNvPicPr>
            <a:picLocks noChangeAspect="1"/>
          </p:cNvPicPr>
          <p:nvPr/>
        </p:nvPicPr>
        <p:blipFill>
          <a:blip r:embed="rId3"/>
          <a:stretch>
            <a:fillRect/>
          </a:stretch>
        </p:blipFill>
        <p:spPr>
          <a:xfrm>
            <a:off x="2428875" y="1638300"/>
            <a:ext cx="7334250" cy="3581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1000">
        <p:pull/>
      </p:transition>
    </mc:Choice>
    <mc:Fallback>
      <p:transition spd="slow"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847" y="905087"/>
            <a:ext cx="11936307" cy="5836920"/>
            <a:chOff x="142" y="1069"/>
            <a:chExt cx="14098" cy="6894"/>
          </a:xfrm>
        </p:grpSpPr>
        <p:pic>
          <p:nvPicPr>
            <p:cNvPr id="3" name="图片 2"/>
            <p:cNvPicPr>
              <a:picLocks noChangeAspect="1"/>
            </p:cNvPicPr>
            <p:nvPr/>
          </p:nvPicPr>
          <p:blipFill>
            <a:blip r:embed="rId1" cstate="print"/>
            <a:stretch>
              <a:fillRect/>
            </a:stretch>
          </p:blipFill>
          <p:spPr>
            <a:xfrm>
              <a:off x="142" y="1069"/>
              <a:ext cx="14098" cy="6894"/>
            </a:xfrm>
            <a:prstGeom prst="rect">
              <a:avLst/>
            </a:prstGeom>
          </p:spPr>
        </p:pic>
        <p:sp>
          <p:nvSpPr>
            <p:cNvPr id="5" name="矩形 4"/>
            <p:cNvSpPr/>
            <p:nvPr/>
          </p:nvSpPr>
          <p:spPr>
            <a:xfrm>
              <a:off x="338" y="2889"/>
              <a:ext cx="1474" cy="403"/>
            </a:xfrm>
            <a:prstGeom prst="rect">
              <a:avLst/>
            </a:prstGeom>
            <a:noFill/>
            <a:ln w="38100">
              <a:solidFill>
                <a:srgbClr val="3B68A1"/>
              </a:solidFill>
            </a:ln>
            <a:extLst>
              <a:ext uri="{909E8E84-426E-40DD-AFC4-6F175D3DCCD1}">
                <a14:hiddenFill xmlns:a14="http://schemas.microsoft.com/office/drawing/2010/main">
                  <a:solidFill>
                    <a:srgbClr val="FF0000"/>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 name="圆角矩形 6"/>
          <p:cNvSpPr/>
          <p:nvPr/>
        </p:nvSpPr>
        <p:spPr>
          <a:xfrm>
            <a:off x="2736427" y="154093"/>
            <a:ext cx="7017173" cy="659553"/>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3A669E"/>
                </a:solidFill>
                <a:latin typeface="造字工房悦黑体验版细体" pitchFamily="50" charset="-122"/>
                <a:ea typeface="造字工房悦黑体验版细体" pitchFamily="50" charset="-122"/>
              </a:rPr>
              <a:t>选刊投稿 </a:t>
            </a:r>
            <a:r>
              <a:rPr lang="en-US" altLang="zh-CN" sz="2400" b="1" dirty="0">
                <a:solidFill>
                  <a:srgbClr val="3A669E"/>
                </a:solidFill>
                <a:latin typeface="造字工房悦黑体验版细体" pitchFamily="50" charset="-122"/>
                <a:ea typeface="造字工房悦黑体验版细体" pitchFamily="50" charset="-122"/>
              </a:rPr>
              <a:t>2 — </a:t>
            </a:r>
            <a:r>
              <a:rPr lang="zh-CN" altLang="en-US" sz="2400" b="1" dirty="0">
                <a:solidFill>
                  <a:srgbClr val="3A669E"/>
                </a:solidFill>
                <a:latin typeface="造字工房悦黑体验版细体" pitchFamily="50" charset="-122"/>
                <a:ea typeface="造字工房悦黑体验版细体" pitchFamily="50" charset="-122"/>
              </a:rPr>
              <a:t>了解期刊刊载能力</a:t>
            </a:r>
            <a:r>
              <a:rPr lang="en-US" altLang="zh-CN" sz="2400" b="1" dirty="0">
                <a:solidFill>
                  <a:srgbClr val="3A669E"/>
                </a:solidFill>
                <a:latin typeface="造字工房悦黑体验版细体" pitchFamily="50" charset="-122"/>
                <a:ea typeface="造字工房悦黑体验版细体" pitchFamily="50" charset="-122"/>
              </a:rPr>
              <a:t>·</a:t>
            </a:r>
            <a:r>
              <a:rPr lang="zh-CN" altLang="en-US" sz="2400" b="1" dirty="0">
                <a:solidFill>
                  <a:srgbClr val="3A669E"/>
                </a:solidFill>
                <a:latin typeface="造字工房悦黑体验版细体" pitchFamily="50" charset="-122"/>
                <a:ea typeface="造字工房悦黑体验版细体" pitchFamily="50" charset="-122"/>
              </a:rPr>
              <a:t>发文量</a:t>
            </a:r>
            <a:endParaRPr lang="zh-CN" altLang="en-US" sz="2400" b="1" dirty="0">
              <a:solidFill>
                <a:srgbClr val="3A669E"/>
              </a:solidFill>
              <a:latin typeface="造字工房悦黑体验版细体" pitchFamily="50" charset="-122"/>
              <a:ea typeface="造字工房悦黑体验版细体" pitchFamily="50" charset="-122"/>
            </a:endParaRPr>
          </a:p>
        </p:txBody>
      </p:sp>
      <p:pic>
        <p:nvPicPr>
          <p:cNvPr id="8" name="图片 7"/>
          <p:cNvPicPr>
            <a:picLocks noChangeAspect="1"/>
          </p:cNvPicPr>
          <p:nvPr/>
        </p:nvPicPr>
        <p:blipFill>
          <a:blip r:embed="rId2" cstate="print"/>
          <a:stretch>
            <a:fillRect/>
          </a:stretch>
        </p:blipFill>
        <p:spPr>
          <a:xfrm>
            <a:off x="3191933" y="2446020"/>
            <a:ext cx="4633807" cy="1509607"/>
          </a:xfrm>
          <a:prstGeom prst="rect">
            <a:avLst/>
          </a:prstGeom>
        </p:spPr>
      </p:pic>
      <p:pic>
        <p:nvPicPr>
          <p:cNvPr id="9" name="图片 8"/>
          <p:cNvPicPr/>
          <p:nvPr/>
        </p:nvPicPr>
        <p:blipFill>
          <a:blip r:embed="rId3" cstate="print"/>
          <a:stretch>
            <a:fillRect/>
          </a:stretch>
        </p:blipFill>
        <p:spPr>
          <a:xfrm>
            <a:off x="2560320" y="2787227"/>
            <a:ext cx="9503833" cy="3953933"/>
          </a:xfrm>
          <a:prstGeom prst="rect">
            <a:avLst/>
          </a:prstGeom>
        </p:spPr>
      </p:pic>
      <p:sp>
        <p:nvSpPr>
          <p:cNvPr id="11" name="文本框 10"/>
          <p:cNvSpPr txBox="1"/>
          <p:nvPr/>
        </p:nvSpPr>
        <p:spPr>
          <a:xfrm flipH="1">
            <a:off x="5722620" y="2613660"/>
            <a:ext cx="4244340" cy="733425"/>
          </a:xfrm>
          <a:prstGeom prst="rect">
            <a:avLst/>
          </a:prstGeom>
          <a:solidFill>
            <a:srgbClr val="3B68A1"/>
          </a:solidFill>
        </p:spPr>
        <p:txBody>
          <a:bodyPr wrap="square" rtlCol="0">
            <a:spAutoFit/>
          </a:bodyPr>
          <a:lstStyle/>
          <a:p>
            <a:pPr>
              <a:lnSpc>
                <a:spcPct val="120000"/>
              </a:lnSpc>
            </a:pPr>
            <a:r>
              <a:rPr lang="zh-CN" altLang="en-US" sz="1735" b="1">
                <a:solidFill>
                  <a:schemeClr val="bg1"/>
                </a:solidFill>
                <a:latin typeface="微软雅黑" panose="020B0503020204020204" pitchFamily="34" charset="-122"/>
                <a:ea typeface="微软雅黑" panose="020B0503020204020204" pitchFamily="34" charset="-122"/>
              </a:rPr>
              <a:t>该刊逐年发文量的变化可以反映该刊的刊载能力，这与稿件的录用率有一定关系</a:t>
            </a:r>
            <a:endParaRPr lang="zh-CN" altLang="en-US" sz="1735"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WO2_8IBOQQSQXG9ZN5YMM$Y"/>
          <p:cNvPicPr>
            <a:picLocks noChangeAspect="1"/>
          </p:cNvPicPr>
          <p:nvPr/>
        </p:nvPicPr>
        <p:blipFill>
          <a:blip r:embed="rId1" cstate="print"/>
          <a:stretch>
            <a:fillRect/>
          </a:stretch>
        </p:blipFill>
        <p:spPr>
          <a:xfrm>
            <a:off x="229870" y="702945"/>
            <a:ext cx="12134850" cy="5779770"/>
          </a:xfrm>
          <a:prstGeom prst="rect">
            <a:avLst/>
          </a:prstGeom>
        </p:spPr>
      </p:pic>
      <p:pic>
        <p:nvPicPr>
          <p:cNvPr id="3" name="图片 2" descr="J0IABS@_F(TPN3K%4Q%GJXP"/>
          <p:cNvPicPr>
            <a:picLocks noChangeAspect="1"/>
          </p:cNvPicPr>
          <p:nvPr/>
        </p:nvPicPr>
        <p:blipFill>
          <a:blip r:embed="rId2" cstate="print"/>
          <a:stretch>
            <a:fillRect/>
          </a:stretch>
        </p:blipFill>
        <p:spPr>
          <a:xfrm>
            <a:off x="229870" y="1965960"/>
            <a:ext cx="8696325" cy="4810125"/>
          </a:xfrm>
          <a:prstGeom prst="rect">
            <a:avLst/>
          </a:prstGeom>
        </p:spPr>
      </p:pic>
      <p:sp>
        <p:nvSpPr>
          <p:cNvPr id="2" name="圆角矩形 1"/>
          <p:cNvSpPr/>
          <p:nvPr/>
        </p:nvSpPr>
        <p:spPr>
          <a:xfrm>
            <a:off x="3086947" y="138853"/>
            <a:ext cx="6073987" cy="659553"/>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3A669E"/>
                </a:solidFill>
                <a:latin typeface="造字工房悦黑体验版细体" pitchFamily="50" charset="-122"/>
                <a:ea typeface="造字工房悦黑体验版细体" pitchFamily="50" charset="-122"/>
              </a:rPr>
              <a:t>选刊投稿 </a:t>
            </a:r>
            <a:r>
              <a:rPr lang="en-US" altLang="zh-CN" sz="2400" b="1" dirty="0">
                <a:solidFill>
                  <a:srgbClr val="3A669E"/>
                </a:solidFill>
                <a:latin typeface="造字工房悦黑体验版细体" pitchFamily="50" charset="-122"/>
                <a:ea typeface="造字工房悦黑体验版细体" pitchFamily="50" charset="-122"/>
              </a:rPr>
              <a:t>3 — </a:t>
            </a:r>
            <a:r>
              <a:rPr lang="zh-CN" altLang="en-US" sz="2400" b="1" dirty="0">
                <a:solidFill>
                  <a:srgbClr val="3A669E"/>
                </a:solidFill>
                <a:latin typeface="造字工房悦黑体验版细体" pitchFamily="50" charset="-122"/>
                <a:ea typeface="造字工房悦黑体验版细体" pitchFamily="50" charset="-122"/>
              </a:rPr>
              <a:t>了解期刊刊载内容</a:t>
            </a:r>
            <a:endParaRPr lang="zh-CN" altLang="en-US" sz="2400" b="1" dirty="0">
              <a:solidFill>
                <a:srgbClr val="3A669E"/>
              </a:solidFill>
              <a:latin typeface="造字工房悦黑体验版细体" pitchFamily="50" charset="-122"/>
              <a:ea typeface="造字工房悦黑体验版细体" pitchFamily="50" charset="-122"/>
            </a:endParaRPr>
          </a:p>
        </p:txBody>
      </p:sp>
      <p:sp>
        <p:nvSpPr>
          <p:cNvPr id="10" name="文本框 9"/>
          <p:cNvSpPr txBox="1"/>
          <p:nvPr/>
        </p:nvSpPr>
        <p:spPr>
          <a:xfrm flipH="1">
            <a:off x="740833" y="3683000"/>
            <a:ext cx="3871807" cy="1376045"/>
          </a:xfrm>
          <a:prstGeom prst="rect">
            <a:avLst/>
          </a:prstGeom>
          <a:solidFill>
            <a:srgbClr val="3B68A1"/>
          </a:solidFill>
        </p:spPr>
        <p:txBody>
          <a:bodyPr wrap="square" rtlCol="0">
            <a:spAutoFit/>
          </a:bodyPr>
          <a:lstStyle/>
          <a:p>
            <a:pPr>
              <a:lnSpc>
                <a:spcPct val="120000"/>
              </a:lnSpc>
            </a:pPr>
            <a:r>
              <a:rPr lang="zh-CN" altLang="en-US" sz="1735" b="1">
                <a:solidFill>
                  <a:schemeClr val="bg1"/>
                </a:solidFill>
                <a:latin typeface="微软雅黑" panose="020B0503020204020204" pitchFamily="34" charset="-122"/>
                <a:ea typeface="微软雅黑" panose="020B0503020204020204" pitchFamily="34" charset="-122"/>
              </a:rPr>
              <a:t>年度基金资助文献量：</a:t>
            </a:r>
            <a:endParaRPr lang="zh-CN" altLang="en-US" sz="1735" b="1">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735" b="1">
                <a:solidFill>
                  <a:schemeClr val="bg1"/>
                </a:solidFill>
                <a:latin typeface="微软雅黑" panose="020B0503020204020204" pitchFamily="34" charset="-122"/>
                <a:ea typeface="微软雅黑" panose="020B0503020204020204" pitchFamily="34" charset="-122"/>
              </a:rPr>
              <a:t>该刊多年来</a:t>
            </a:r>
            <a:r>
              <a:rPr lang="zh-CN" altLang="en-US" sz="1735" b="1">
                <a:solidFill>
                  <a:schemeClr val="bg1"/>
                </a:solidFill>
                <a:latin typeface="微软雅黑" panose="020B0503020204020204" pitchFamily="34" charset="-122"/>
                <a:ea typeface="微软雅黑" panose="020B0503020204020204" pitchFamily="34" charset="-122"/>
                <a:sym typeface="+mn-ea"/>
              </a:rPr>
              <a:t>基金资助文献的统计，在一定程度体现了该期刊收录论文的质量较高，多为当时的研究热点。</a:t>
            </a:r>
            <a:endParaRPr lang="zh-CN" altLang="en-US" sz="1735" b="1">
              <a:solidFill>
                <a:schemeClr val="bg1"/>
              </a:solidFill>
              <a:latin typeface="微软雅黑" panose="020B0503020204020204" pitchFamily="34" charset="-122"/>
              <a:ea typeface="微软雅黑" panose="020B0503020204020204" pitchFamily="34" charset="-122"/>
              <a:sym typeface="+mn-ea"/>
            </a:endParaRPr>
          </a:p>
        </p:txBody>
      </p:sp>
      <p:pic>
        <p:nvPicPr>
          <p:cNvPr id="6" name="图片 5" descr="H%}_[4)36Y8A32[J8ND4YAX"/>
          <p:cNvPicPr>
            <a:picLocks noChangeAspect="1"/>
          </p:cNvPicPr>
          <p:nvPr/>
        </p:nvPicPr>
        <p:blipFill>
          <a:blip r:embed="rId3" cstate="print"/>
          <a:stretch>
            <a:fillRect/>
          </a:stretch>
        </p:blipFill>
        <p:spPr>
          <a:xfrm>
            <a:off x="239395" y="2366010"/>
            <a:ext cx="8686800" cy="4410075"/>
          </a:xfrm>
          <a:prstGeom prst="rect">
            <a:avLst/>
          </a:prstGeom>
        </p:spPr>
      </p:pic>
      <p:sp>
        <p:nvSpPr>
          <p:cNvPr id="16" name="文本框 15"/>
          <p:cNvSpPr txBox="1"/>
          <p:nvPr/>
        </p:nvSpPr>
        <p:spPr>
          <a:xfrm flipH="1">
            <a:off x="1034838" y="3951817"/>
            <a:ext cx="4908127" cy="1376045"/>
          </a:xfrm>
          <a:prstGeom prst="rect">
            <a:avLst/>
          </a:prstGeom>
          <a:solidFill>
            <a:srgbClr val="3B68A1"/>
          </a:solidFill>
        </p:spPr>
        <p:txBody>
          <a:bodyPr wrap="square" rtlCol="0">
            <a:spAutoFit/>
          </a:bodyPr>
          <a:lstStyle/>
          <a:p>
            <a:pPr>
              <a:lnSpc>
                <a:spcPct val="120000"/>
              </a:lnSpc>
            </a:pPr>
            <a:r>
              <a:rPr lang="zh-CN" altLang="en-US" sz="1735" b="1">
                <a:solidFill>
                  <a:schemeClr val="bg1"/>
                </a:solidFill>
                <a:latin typeface="微软雅黑" panose="020B0503020204020204" pitchFamily="34" charset="-122"/>
                <a:ea typeface="微软雅黑" panose="020B0503020204020204" pitchFamily="34" charset="-122"/>
              </a:rPr>
              <a:t>期刊近十年文献所属栏目的分布</a:t>
            </a:r>
            <a:endParaRPr lang="zh-CN" altLang="en-US" sz="1735" b="1">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735" b="1">
                <a:solidFill>
                  <a:schemeClr val="bg1"/>
                </a:solidFill>
                <a:latin typeface="微软雅黑" panose="020B0503020204020204" pitchFamily="34" charset="-122"/>
                <a:ea typeface="微软雅黑" panose="020B0503020204020204" pitchFamily="34" charset="-122"/>
              </a:rPr>
              <a:t>该刊多年来文献类别的统计，比如《经济研究》就以学术纵览为主，可以指导作者就自己文章的体裁选择合适的期刊投稿。</a:t>
            </a:r>
            <a:endParaRPr lang="zh-CN" altLang="en-US" sz="1735" b="1">
              <a:solidFill>
                <a:schemeClr val="bg1"/>
              </a:solidFill>
              <a:latin typeface="微软雅黑" panose="020B0503020204020204" pitchFamily="34" charset="-122"/>
              <a:ea typeface="微软雅黑" panose="020B0503020204020204" pitchFamily="34" charset="-122"/>
            </a:endParaRPr>
          </a:p>
        </p:txBody>
      </p:sp>
      <p:pic>
        <p:nvPicPr>
          <p:cNvPr id="7" name="图片 6" descr="L`R(P@)AB`8(0(7YO576C@B"/>
          <p:cNvPicPr>
            <a:picLocks noChangeAspect="1"/>
          </p:cNvPicPr>
          <p:nvPr/>
        </p:nvPicPr>
        <p:blipFill>
          <a:blip r:embed="rId4" cstate="print"/>
          <a:stretch>
            <a:fillRect/>
          </a:stretch>
        </p:blipFill>
        <p:spPr>
          <a:xfrm>
            <a:off x="277495" y="1965960"/>
            <a:ext cx="8648700" cy="4676775"/>
          </a:xfrm>
          <a:prstGeom prst="rect">
            <a:avLst/>
          </a:prstGeom>
        </p:spPr>
      </p:pic>
      <p:sp>
        <p:nvSpPr>
          <p:cNvPr id="18" name="文本框 17"/>
          <p:cNvSpPr txBox="1"/>
          <p:nvPr/>
        </p:nvSpPr>
        <p:spPr>
          <a:xfrm flipH="1">
            <a:off x="2069888" y="4081780"/>
            <a:ext cx="5378873" cy="1376045"/>
          </a:xfrm>
          <a:prstGeom prst="rect">
            <a:avLst/>
          </a:prstGeom>
          <a:solidFill>
            <a:srgbClr val="3B68A1"/>
          </a:solidFill>
        </p:spPr>
        <p:txBody>
          <a:bodyPr wrap="square" rtlCol="0">
            <a:spAutoFit/>
          </a:bodyPr>
          <a:lstStyle/>
          <a:p>
            <a:pPr>
              <a:lnSpc>
                <a:spcPct val="120000"/>
              </a:lnSpc>
            </a:pPr>
            <a:r>
              <a:rPr lang="zh-CN" altLang="en-US" sz="1735" b="1">
                <a:solidFill>
                  <a:schemeClr val="bg1"/>
                </a:solidFill>
                <a:latin typeface="微软雅黑" panose="020B0503020204020204" pitchFamily="34" charset="-122"/>
                <a:ea typeface="微软雅黑" panose="020B0503020204020204" pitchFamily="34" charset="-122"/>
                <a:sym typeface="+mn-ea"/>
              </a:rPr>
              <a:t>学科分布</a:t>
            </a:r>
            <a:endParaRPr lang="zh-CN" altLang="en-US" sz="1735" b="1">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735" b="1">
                <a:solidFill>
                  <a:schemeClr val="bg1"/>
                </a:solidFill>
                <a:latin typeface="微软雅黑" panose="020B0503020204020204" pitchFamily="34" charset="-122"/>
                <a:ea typeface="微软雅黑" panose="020B0503020204020204" pitchFamily="34" charset="-122"/>
                <a:sym typeface="+mn-ea"/>
              </a:rPr>
              <a:t>对该刊文献近年来所属学科进行的统计</a:t>
            </a:r>
            <a:r>
              <a:rPr lang="zh-CN" altLang="en-US" sz="1735" b="1">
                <a:solidFill>
                  <a:schemeClr val="bg1"/>
                </a:solidFill>
                <a:latin typeface="微软雅黑" panose="020B0503020204020204" pitchFamily="34" charset="-122"/>
                <a:ea typeface="微软雅黑" panose="020B0503020204020204" pitchFamily="34" charset="-122"/>
              </a:rPr>
              <a:t>，比如《经济研究》就以经济体制改革为主，可以指导作者就自己文章的学科类别选择合适的期刊投稿。</a:t>
            </a:r>
            <a:endParaRPr lang="zh-CN" altLang="en-US" sz="1735" b="1">
              <a:solidFill>
                <a:schemeClr val="bg1"/>
              </a:solidFill>
              <a:latin typeface="微软雅黑" panose="020B0503020204020204" pitchFamily="34" charset="-122"/>
              <a:ea typeface="微软雅黑" panose="020B0503020204020204" pitchFamily="34" charset="-122"/>
            </a:endParaRPr>
          </a:p>
        </p:txBody>
      </p:sp>
      <p:pic>
        <p:nvPicPr>
          <p:cNvPr id="14" name="图片 13" descr="0@$GKO054[$G~)RV3O4G55U"/>
          <p:cNvPicPr>
            <a:picLocks noChangeAspect="1"/>
          </p:cNvPicPr>
          <p:nvPr/>
        </p:nvPicPr>
        <p:blipFill>
          <a:blip r:embed="rId5" cstate="print"/>
          <a:stretch>
            <a:fillRect/>
          </a:stretch>
        </p:blipFill>
        <p:spPr>
          <a:xfrm>
            <a:off x="306070" y="1834515"/>
            <a:ext cx="8620125" cy="4648200"/>
          </a:xfrm>
          <a:prstGeom prst="rect">
            <a:avLst/>
          </a:prstGeom>
        </p:spPr>
      </p:pic>
      <p:sp>
        <p:nvSpPr>
          <p:cNvPr id="21" name="文本框 20"/>
          <p:cNvSpPr txBox="1"/>
          <p:nvPr/>
        </p:nvSpPr>
        <p:spPr>
          <a:xfrm flipH="1">
            <a:off x="3761952" y="3336502"/>
            <a:ext cx="4724400" cy="1054735"/>
          </a:xfrm>
          <a:prstGeom prst="rect">
            <a:avLst/>
          </a:prstGeom>
          <a:solidFill>
            <a:srgbClr val="3B68A1"/>
          </a:solidFill>
        </p:spPr>
        <p:txBody>
          <a:bodyPr wrap="square" rtlCol="0">
            <a:spAutoFit/>
          </a:bodyPr>
          <a:lstStyle/>
          <a:p>
            <a:pPr>
              <a:lnSpc>
                <a:spcPct val="120000"/>
              </a:lnSpc>
            </a:pPr>
            <a:r>
              <a:rPr lang="zh-CN" altLang="en-US" sz="1735" b="1" dirty="0">
                <a:solidFill>
                  <a:schemeClr val="bg1"/>
                </a:solidFill>
                <a:latin typeface="微软雅黑" panose="020B0503020204020204" pitchFamily="34" charset="-122"/>
                <a:ea typeface="微软雅黑" panose="020B0503020204020204" pitchFamily="34" charset="-122"/>
              </a:rPr>
              <a:t>关键词分布</a:t>
            </a:r>
            <a:endParaRPr lang="zh-CN" altLang="en-US" sz="1735" b="1"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735" b="1" dirty="0">
                <a:solidFill>
                  <a:schemeClr val="bg1"/>
                </a:solidFill>
                <a:latin typeface="微软雅黑" panose="020B0503020204020204" pitchFamily="34" charset="-122"/>
                <a:ea typeface="微软雅黑" panose="020B0503020204020204" pitchFamily="34" charset="-122"/>
              </a:rPr>
              <a:t>该刊文献中关键词的统计，反映该刊研究领域、学科方向以及研究重点。</a:t>
            </a:r>
            <a:endParaRPr lang="zh-CN" altLang="en-US" sz="1735"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8" fill="hold" nodeType="clickEffect">
                                  <p:stCondLst>
                                    <p:cond delay="0"/>
                                  </p:stCondLst>
                                  <p:childTnLst>
                                    <p:set>
                                      <p:cBhvr>
                                        <p:cTn id="10" dur="1000" fill="hold">
                                          <p:stCondLst>
                                            <p:cond delay="0"/>
                                          </p:stCondLst>
                                        </p:cTn>
                                        <p:tgtEl>
                                          <p:spTgt spid="3"/>
                                        </p:tgtEl>
                                        <p:attrNameLst>
                                          <p:attrName>style.visibility</p:attrName>
                                        </p:attrNameLst>
                                      </p:cBhvr>
                                      <p:to>
                                        <p:strVal val="visible"/>
                                      </p:to>
                                    </p:set>
                                    <p:anim calcmode="lin" valueType="num">
                                      <p:cBhvr additive="base">
                                        <p:cTn id="11" dur="1000"/>
                                        <p:tgtEl>
                                          <p:spTgt spid="3"/>
                                        </p:tgtEl>
                                        <p:attrNameLst>
                                          <p:attrName>ppt_x</p:attrName>
                                        </p:attrNameLst>
                                      </p:cBhvr>
                                      <p:tavLst>
                                        <p:tav tm="0">
                                          <p:val>
                                            <p:strVal val="#ppt_x-#ppt_w*1.125000"/>
                                          </p:val>
                                        </p:tav>
                                        <p:tav tm="100000">
                                          <p:val>
                                            <p:strVal val="#ppt_x"/>
                                          </p:val>
                                        </p:tav>
                                      </p:tavLst>
                                    </p:anim>
                                    <p:animEffect transition="in" filter="wipe(right)">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2" presetClass="entr" presetSubtype="8" fill="hold" nodeType="clickEffect">
                                  <p:stCondLst>
                                    <p:cond delay="0"/>
                                  </p:stCondLst>
                                  <p:childTnLst>
                                    <p:set>
                                      <p:cBhvr>
                                        <p:cTn id="20" dur="1000" fill="hold">
                                          <p:stCondLst>
                                            <p:cond delay="0"/>
                                          </p:stCondLst>
                                        </p:cTn>
                                        <p:tgtEl>
                                          <p:spTgt spid="6"/>
                                        </p:tgtEl>
                                        <p:attrNameLst>
                                          <p:attrName>style.visibility</p:attrName>
                                        </p:attrNameLst>
                                      </p:cBhvr>
                                      <p:to>
                                        <p:strVal val="visible"/>
                                      </p:to>
                                    </p:set>
                                    <p:anim calcmode="lin" valueType="num">
                                      <p:cBhvr additive="base">
                                        <p:cTn id="21" dur="1000"/>
                                        <p:tgtEl>
                                          <p:spTgt spid="6"/>
                                        </p:tgtEl>
                                        <p:attrNameLst>
                                          <p:attrName>ppt_x</p:attrName>
                                        </p:attrNameLst>
                                      </p:cBhvr>
                                      <p:tavLst>
                                        <p:tav tm="0">
                                          <p:val>
                                            <p:strVal val="#ppt_x-#ppt_w*1.125000"/>
                                          </p:val>
                                        </p:tav>
                                        <p:tav tm="100000">
                                          <p:val>
                                            <p:strVal val="#ppt_x"/>
                                          </p:val>
                                        </p:tav>
                                      </p:tavLst>
                                    </p:anim>
                                    <p:animEffect transition="in" filter="wipe(right)">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2" presetClass="entr" presetSubtype="8" fill="hold" nodeType="clickEffect">
                                  <p:stCondLst>
                                    <p:cond delay="0"/>
                                  </p:stCondLst>
                                  <p:childTnLst>
                                    <p:set>
                                      <p:cBhvr>
                                        <p:cTn id="30" dur="1000" fill="hold">
                                          <p:stCondLst>
                                            <p:cond delay="0"/>
                                          </p:stCondLst>
                                        </p:cTn>
                                        <p:tgtEl>
                                          <p:spTgt spid="7"/>
                                        </p:tgtEl>
                                        <p:attrNameLst>
                                          <p:attrName>style.visibility</p:attrName>
                                        </p:attrNameLst>
                                      </p:cBhvr>
                                      <p:to>
                                        <p:strVal val="visible"/>
                                      </p:to>
                                    </p:set>
                                    <p:anim calcmode="lin" valueType="num">
                                      <p:cBhvr additive="base">
                                        <p:cTn id="31" dur="1000"/>
                                        <p:tgtEl>
                                          <p:spTgt spid="7"/>
                                        </p:tgtEl>
                                        <p:attrNameLst>
                                          <p:attrName>ppt_x</p:attrName>
                                        </p:attrNameLst>
                                      </p:cBhvr>
                                      <p:tavLst>
                                        <p:tav tm="0">
                                          <p:val>
                                            <p:strVal val="#ppt_x-#ppt_w*1.125000"/>
                                          </p:val>
                                        </p:tav>
                                        <p:tav tm="100000">
                                          <p:val>
                                            <p:strVal val="#ppt_x"/>
                                          </p:val>
                                        </p:tav>
                                      </p:tavLst>
                                    </p:anim>
                                    <p:animEffect transition="in" filter="wipe(right)">
                                      <p:cBhvr>
                                        <p:cTn id="32" dur="1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2" presetClass="entr" presetSubtype="8" fill="hold" nodeType="clickEffect">
                                  <p:stCondLst>
                                    <p:cond delay="0"/>
                                  </p:stCondLst>
                                  <p:childTnLst>
                                    <p:set>
                                      <p:cBhvr>
                                        <p:cTn id="40" dur="1000" fill="hold">
                                          <p:stCondLst>
                                            <p:cond delay="0"/>
                                          </p:stCondLst>
                                        </p:cTn>
                                        <p:tgtEl>
                                          <p:spTgt spid="14"/>
                                        </p:tgtEl>
                                        <p:attrNameLst>
                                          <p:attrName>style.visibility</p:attrName>
                                        </p:attrNameLst>
                                      </p:cBhvr>
                                      <p:to>
                                        <p:strVal val="visible"/>
                                      </p:to>
                                    </p:set>
                                    <p:anim calcmode="lin" valueType="num">
                                      <p:cBhvr additive="base">
                                        <p:cTn id="41" dur="1000"/>
                                        <p:tgtEl>
                                          <p:spTgt spid="14"/>
                                        </p:tgtEl>
                                        <p:attrNameLst>
                                          <p:attrName>ppt_x</p:attrName>
                                        </p:attrNameLst>
                                      </p:cBhvr>
                                      <p:tavLst>
                                        <p:tav tm="0">
                                          <p:val>
                                            <p:strVal val="#ppt_x-#ppt_w*1.125000"/>
                                          </p:val>
                                        </p:tav>
                                        <p:tav tm="100000">
                                          <p:val>
                                            <p:strVal val="#ppt_x"/>
                                          </p:val>
                                        </p:tav>
                                      </p:tavLst>
                                    </p:anim>
                                    <p:animEffect transition="in" filter="wipe(right)">
                                      <p:cBhvr>
                                        <p:cTn id="42" dur="10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6" grpId="0" bldLvl="0" animBg="1"/>
      <p:bldP spid="18" grpId="0" bldLvl="0" animBg="1"/>
      <p:bldP spid="21"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086947" y="215053"/>
            <a:ext cx="6073987" cy="659553"/>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3A669E"/>
                </a:solidFill>
                <a:latin typeface="造字工房悦黑体验版细体" pitchFamily="50" charset="-122"/>
                <a:ea typeface="造字工房悦黑体验版细体" pitchFamily="50" charset="-122"/>
              </a:rPr>
              <a:t>选刊投稿 </a:t>
            </a:r>
            <a:r>
              <a:rPr lang="en-US" altLang="zh-CN" sz="2400" b="1" dirty="0">
                <a:solidFill>
                  <a:srgbClr val="3A669E"/>
                </a:solidFill>
                <a:latin typeface="造字工房悦黑体验版细体" pitchFamily="50" charset="-122"/>
                <a:ea typeface="造字工房悦黑体验版细体" pitchFamily="50" charset="-122"/>
              </a:rPr>
              <a:t>4 — </a:t>
            </a:r>
            <a:r>
              <a:rPr lang="zh-CN" altLang="en-US" sz="2400" b="1" dirty="0">
                <a:solidFill>
                  <a:srgbClr val="3A669E"/>
                </a:solidFill>
                <a:latin typeface="造字工房悦黑体验版细体" pitchFamily="50" charset="-122"/>
                <a:ea typeface="造字工房悦黑体验版细体" pitchFamily="50" charset="-122"/>
              </a:rPr>
              <a:t>了解期刊网络首发</a:t>
            </a:r>
            <a:endParaRPr lang="zh-CN" altLang="en-US" sz="2400" b="1" dirty="0">
              <a:solidFill>
                <a:srgbClr val="3A669E"/>
              </a:solidFill>
              <a:latin typeface="造字工房悦黑体验版细体" pitchFamily="50" charset="-122"/>
              <a:ea typeface="造字工房悦黑体验版细体" pitchFamily="50" charset="-122"/>
            </a:endParaRPr>
          </a:p>
        </p:txBody>
      </p:sp>
      <p:pic>
        <p:nvPicPr>
          <p:cNvPr id="3" name="图片 2" descr="T8CZV0SX2JEH{21RZYLC`VD"/>
          <p:cNvPicPr>
            <a:picLocks noChangeAspect="1"/>
          </p:cNvPicPr>
          <p:nvPr/>
        </p:nvPicPr>
        <p:blipFill>
          <a:blip r:embed="rId1" cstate="print"/>
          <a:stretch>
            <a:fillRect/>
          </a:stretch>
        </p:blipFill>
        <p:spPr>
          <a:xfrm>
            <a:off x="1191895" y="751205"/>
            <a:ext cx="10095230" cy="6038850"/>
          </a:xfrm>
          <a:prstGeom prst="rect">
            <a:avLst/>
          </a:prstGeom>
        </p:spPr>
      </p:pic>
      <p:sp>
        <p:nvSpPr>
          <p:cNvPr id="21" name="文本框 20"/>
          <p:cNvSpPr txBox="1"/>
          <p:nvPr/>
        </p:nvSpPr>
        <p:spPr>
          <a:xfrm flipH="1">
            <a:off x="4909820" y="2919095"/>
            <a:ext cx="5588635" cy="829945"/>
          </a:xfrm>
          <a:prstGeom prst="rect">
            <a:avLst/>
          </a:prstGeom>
          <a:solidFill>
            <a:srgbClr val="3B68A1"/>
          </a:solidFill>
        </p:spPr>
        <p:txBody>
          <a:bodyPr wrap="square" rtlCol="0">
            <a:spAutoFit/>
          </a:bodyPr>
          <a:lstStyle/>
          <a:p>
            <a:pPr>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rPr>
              <a:t>选择网络首发的期刊进行投稿，可第一时间保障自己创新成果的首发权，把握学术最前沿。</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p:tgtEl>
                                          <p:spTgt spid="3"/>
                                        </p:tgtEl>
                                        <p:attrNameLst>
                                          <p:attrName>ppt_x</p:attrName>
                                        </p:attrNameLst>
                                      </p:cBhvr>
                                      <p:tavLst>
                                        <p:tav tm="0">
                                          <p:val>
                                            <p:strVal val="#ppt_x-#ppt_w*1.125000"/>
                                          </p:val>
                                        </p:tav>
                                        <p:tav tm="100000">
                                          <p:val>
                                            <p:strVal val="#ppt_x"/>
                                          </p:val>
                                        </p:tav>
                                      </p:tavLst>
                                    </p:anim>
                                    <p:animEffect transition="in" filter="wipe(right)">
                                      <p:cBhvr>
                                        <p:cTn id="8" dur="10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086947" y="215053"/>
            <a:ext cx="6073987" cy="659553"/>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3A669E"/>
                </a:solidFill>
                <a:latin typeface="造字工房悦黑体验版细体" pitchFamily="50" charset="-122"/>
                <a:ea typeface="造字工房悦黑体验版细体" pitchFamily="50" charset="-122"/>
              </a:rPr>
              <a:t>选刊投稿 </a:t>
            </a:r>
            <a:r>
              <a:rPr lang="en-US" altLang="zh-CN" sz="2400" b="1" dirty="0">
                <a:solidFill>
                  <a:srgbClr val="3A669E"/>
                </a:solidFill>
                <a:latin typeface="造字工房悦黑体验版细体" pitchFamily="50" charset="-122"/>
                <a:ea typeface="造字工房悦黑体验版细体" pitchFamily="50" charset="-122"/>
              </a:rPr>
              <a:t>5 — </a:t>
            </a:r>
            <a:r>
              <a:rPr lang="zh-CN" altLang="en-US" sz="2400" b="1" dirty="0">
                <a:solidFill>
                  <a:srgbClr val="3A669E"/>
                </a:solidFill>
                <a:latin typeface="造字工房悦黑体验版细体" pitchFamily="50" charset="-122"/>
                <a:ea typeface="造字工房悦黑体验版细体" pitchFamily="50" charset="-122"/>
              </a:rPr>
              <a:t>期刊对比评价</a:t>
            </a:r>
            <a:endParaRPr lang="zh-CN" altLang="en-US" sz="2400" b="1" dirty="0">
              <a:solidFill>
                <a:srgbClr val="3A669E"/>
              </a:solidFill>
              <a:latin typeface="造字工房悦黑体验版细体" pitchFamily="50" charset="-122"/>
              <a:ea typeface="造字工房悦黑体验版细体" pitchFamily="50" charset="-122"/>
            </a:endParaRPr>
          </a:p>
        </p:txBody>
      </p:sp>
      <p:pic>
        <p:nvPicPr>
          <p:cNvPr id="3" name="图片 2"/>
          <p:cNvPicPr>
            <a:picLocks noChangeAspect="1"/>
          </p:cNvPicPr>
          <p:nvPr/>
        </p:nvPicPr>
        <p:blipFill>
          <a:blip r:embed="rId1"/>
          <a:stretch>
            <a:fillRect/>
          </a:stretch>
        </p:blipFill>
        <p:spPr>
          <a:xfrm>
            <a:off x="1270635" y="875030"/>
            <a:ext cx="9705975" cy="6010275"/>
          </a:xfrm>
          <a:prstGeom prst="rect">
            <a:avLst/>
          </a:prstGeom>
        </p:spPr>
      </p:pic>
      <p:pic>
        <p:nvPicPr>
          <p:cNvPr id="4" name="图片 3"/>
          <p:cNvPicPr>
            <a:picLocks noChangeAspect="1"/>
          </p:cNvPicPr>
          <p:nvPr/>
        </p:nvPicPr>
        <p:blipFill>
          <a:blip r:embed="rId2"/>
          <a:stretch>
            <a:fillRect/>
          </a:stretch>
        </p:blipFill>
        <p:spPr>
          <a:xfrm>
            <a:off x="1290320" y="947420"/>
            <a:ext cx="9610725" cy="4962525"/>
          </a:xfrm>
          <a:prstGeom prst="rect">
            <a:avLst/>
          </a:prstGeom>
        </p:spPr>
      </p:pic>
      <p:pic>
        <p:nvPicPr>
          <p:cNvPr id="5" name="图片 4"/>
          <p:cNvPicPr>
            <a:picLocks noChangeAspect="1"/>
          </p:cNvPicPr>
          <p:nvPr/>
        </p:nvPicPr>
        <p:blipFill>
          <a:blip r:embed="rId3"/>
          <a:stretch>
            <a:fillRect/>
          </a:stretch>
        </p:blipFill>
        <p:spPr>
          <a:xfrm>
            <a:off x="1304925" y="1038225"/>
            <a:ext cx="9582150" cy="4781550"/>
          </a:xfrm>
          <a:prstGeom prst="rect">
            <a:avLst/>
          </a:prstGeom>
        </p:spPr>
      </p:pic>
      <p:pic>
        <p:nvPicPr>
          <p:cNvPr id="6" name="图片 5"/>
          <p:cNvPicPr>
            <a:picLocks noChangeAspect="1"/>
          </p:cNvPicPr>
          <p:nvPr/>
        </p:nvPicPr>
        <p:blipFill>
          <a:blip r:embed="rId4"/>
          <a:stretch>
            <a:fillRect/>
          </a:stretch>
        </p:blipFill>
        <p:spPr>
          <a:xfrm>
            <a:off x="1362075" y="1899920"/>
            <a:ext cx="9467850" cy="3057525"/>
          </a:xfrm>
          <a:prstGeom prst="rect">
            <a:avLst/>
          </a:prstGeom>
        </p:spPr>
      </p:pic>
      <p:sp>
        <p:nvSpPr>
          <p:cNvPr id="15" name="文本框 14"/>
          <p:cNvSpPr txBox="1"/>
          <p:nvPr/>
        </p:nvSpPr>
        <p:spPr>
          <a:xfrm flipH="1">
            <a:off x="4934585" y="5638165"/>
            <a:ext cx="5504180" cy="450850"/>
          </a:xfrm>
          <a:prstGeom prst="rect">
            <a:avLst/>
          </a:prstGeom>
          <a:solidFill>
            <a:srgbClr val="3B68A1"/>
          </a:solidFill>
        </p:spPr>
        <p:txBody>
          <a:bodyPr wrap="square" rtlCol="0">
            <a:spAutoFit/>
          </a:bodyPr>
          <a:p>
            <a:pPr algn="ctr" fontAlgn="auto">
              <a:lnSpc>
                <a:spcPct val="130000"/>
              </a:lnSpc>
              <a:spcBef>
                <a:spcPts val="600"/>
              </a:spcBef>
            </a:pPr>
            <a:r>
              <a:rPr lang="zh-CN" altLang="en-US" b="1">
                <a:solidFill>
                  <a:schemeClr val="bg1"/>
                </a:solidFill>
                <a:latin typeface="微软雅黑" panose="020B0503020204020204" pitchFamily="34" charset="-122"/>
                <a:ea typeface="微软雅黑" panose="020B0503020204020204" pitchFamily="34" charset="-122"/>
                <a:sym typeface="+mn-ea"/>
              </a:rPr>
              <a:t>多角度对比分析，帮助作者选择合适的期刊发文</a:t>
            </a:r>
            <a:endParaRPr lang="zh-CN" altLang="en-US" b="1">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086947" y="215053"/>
            <a:ext cx="6073987" cy="659553"/>
          </a:xfrm>
          <a:prstGeom prst="roundRect">
            <a:avLst>
              <a:gd name="adj" fmla="val 42270"/>
            </a:avLst>
          </a:prstGeom>
          <a:gradFill>
            <a:gsLst>
              <a:gs pos="99000">
                <a:schemeClr val="bg1"/>
              </a:gs>
              <a:gs pos="0">
                <a:schemeClr val="bg1">
                  <a:lumMod val="95000"/>
                </a:schemeClr>
              </a:gs>
            </a:gsLst>
            <a:lin ang="0" scaled="0"/>
          </a:gra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3A669E"/>
                </a:solidFill>
                <a:latin typeface="造字工房悦黑体验版细体" pitchFamily="50" charset="-122"/>
                <a:ea typeface="造字工房悦黑体验版细体" pitchFamily="50" charset="-122"/>
              </a:rPr>
              <a:t>选刊投稿 </a:t>
            </a:r>
            <a:r>
              <a:rPr lang="en-US" altLang="zh-CN" sz="2400" b="1" dirty="0">
                <a:solidFill>
                  <a:srgbClr val="3A669E"/>
                </a:solidFill>
                <a:latin typeface="造字工房悦黑体验版细体" pitchFamily="50" charset="-122"/>
                <a:ea typeface="造字工房悦黑体验版细体" pitchFamily="50" charset="-122"/>
              </a:rPr>
              <a:t>6 — E-Study</a:t>
            </a:r>
            <a:r>
              <a:rPr lang="zh-CN" altLang="en-US" sz="2400" b="1" dirty="0">
                <a:solidFill>
                  <a:srgbClr val="3A669E"/>
                </a:solidFill>
                <a:latin typeface="造字工房悦黑体验版细体" pitchFamily="50" charset="-122"/>
                <a:ea typeface="造字工房悦黑体验版细体" pitchFamily="50" charset="-122"/>
              </a:rPr>
              <a:t>一站式投稿</a:t>
            </a:r>
            <a:endParaRPr lang="zh-CN" altLang="en-US" sz="2400" b="1" dirty="0">
              <a:solidFill>
                <a:srgbClr val="3A669E"/>
              </a:solidFill>
              <a:latin typeface="造字工房悦黑体验版细体" pitchFamily="50" charset="-122"/>
              <a:ea typeface="造字工房悦黑体验版细体" pitchFamily="50" charset="-122"/>
            </a:endParaRPr>
          </a:p>
        </p:txBody>
      </p:sp>
      <p:pic>
        <p:nvPicPr>
          <p:cNvPr id="83" name="图片 82" descr="图片1"/>
          <p:cNvPicPr>
            <a:picLocks noChangeAspect="1"/>
          </p:cNvPicPr>
          <p:nvPr/>
        </p:nvPicPr>
        <p:blipFill>
          <a:blip r:embed="rId1" cstate="print"/>
          <a:srcRect b="2139"/>
          <a:stretch>
            <a:fillRect/>
          </a:stretch>
        </p:blipFill>
        <p:spPr>
          <a:xfrm>
            <a:off x="386927" y="874607"/>
            <a:ext cx="11474027" cy="5924127"/>
          </a:xfrm>
          <a:prstGeom prst="rect">
            <a:avLst/>
          </a:prstGeom>
        </p:spPr>
      </p:pic>
      <p:pic>
        <p:nvPicPr>
          <p:cNvPr id="4" name="图片 3"/>
          <p:cNvPicPr/>
          <p:nvPr/>
        </p:nvPicPr>
        <p:blipFill>
          <a:blip r:embed="rId2" cstate="print"/>
          <a:srcRect t="3438" r="11773"/>
          <a:stretch>
            <a:fillRect/>
          </a:stretch>
        </p:blipFill>
        <p:spPr>
          <a:xfrm>
            <a:off x="2020993" y="1327573"/>
            <a:ext cx="9840072" cy="5520041"/>
          </a:xfrm>
          <a:prstGeom prst="rect">
            <a:avLst/>
          </a:prstGeom>
        </p:spPr>
      </p:pic>
      <p:grpSp>
        <p:nvGrpSpPr>
          <p:cNvPr id="94" name="组合 93"/>
          <p:cNvGrpSpPr/>
          <p:nvPr/>
        </p:nvGrpSpPr>
        <p:grpSpPr>
          <a:xfrm>
            <a:off x="2125980" y="1949027"/>
            <a:ext cx="4299373" cy="4799753"/>
            <a:chOff x="2511" y="2302"/>
            <a:chExt cx="5078" cy="5669"/>
          </a:xfrm>
        </p:grpSpPr>
        <p:sp>
          <p:nvSpPr>
            <p:cNvPr id="84" name="矩形 83"/>
            <p:cNvSpPr/>
            <p:nvPr/>
          </p:nvSpPr>
          <p:spPr>
            <a:xfrm>
              <a:off x="2511" y="2302"/>
              <a:ext cx="1529" cy="5669"/>
            </a:xfrm>
            <a:prstGeom prst="rect">
              <a:avLst/>
            </a:prstGeom>
            <a:noFill/>
            <a:ln w="38100">
              <a:solidFill>
                <a:srgbClr val="3B68A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文本框 88"/>
            <p:cNvSpPr txBox="1"/>
            <p:nvPr/>
          </p:nvSpPr>
          <p:spPr>
            <a:xfrm>
              <a:off x="4229" y="5294"/>
              <a:ext cx="3360" cy="740"/>
            </a:xfrm>
            <a:prstGeom prst="rect">
              <a:avLst/>
            </a:prstGeom>
            <a:solidFill>
              <a:srgbClr val="3B68A1"/>
            </a:solidFill>
          </p:spPr>
          <p:txBody>
            <a:bodyPr wrap="square" rtlCol="0">
              <a:spAutoFit/>
            </a:bodyPr>
            <a:lstStyle/>
            <a:p>
              <a:r>
                <a:rPr lang="zh-CN" altLang="en-US" sz="1735" b="1">
                  <a:solidFill>
                    <a:schemeClr val="bg1"/>
                  </a:solidFill>
                  <a:latin typeface="微软雅黑" panose="020B0503020204020204" pitchFamily="34" charset="-122"/>
                  <a:ea typeface="微软雅黑" panose="020B0503020204020204" pitchFamily="34" charset="-122"/>
                </a:rPr>
                <a:t>期刊按照学科分类，便于作者快速定位发文期刊。</a:t>
              </a:r>
              <a:endParaRPr lang="zh-CN" altLang="en-US" sz="1735" b="1">
                <a:solidFill>
                  <a:schemeClr val="bg1"/>
                </a:solidFill>
                <a:latin typeface="微软雅黑" panose="020B0503020204020204" pitchFamily="34" charset="-122"/>
                <a:ea typeface="微软雅黑" panose="020B0503020204020204" pitchFamily="34" charset="-122"/>
              </a:endParaRPr>
            </a:p>
          </p:txBody>
        </p:sp>
        <p:sp>
          <p:nvSpPr>
            <p:cNvPr id="90" name=" 160"/>
            <p:cNvSpPr/>
            <p:nvPr/>
          </p:nvSpPr>
          <p:spPr>
            <a:xfrm rot="12420000" flipH="1">
              <a:off x="3623" y="4246"/>
              <a:ext cx="1590" cy="726"/>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rgbClr val="FFFFFF"/>
                </a:solidFill>
                <a:effectLst/>
                <a:uLnTx/>
                <a:uFillTx/>
                <a:latin typeface="+mn-lt"/>
                <a:ea typeface="+mn-ea"/>
                <a:cs typeface="+mn-cs"/>
              </a:endParaRPr>
            </a:p>
          </p:txBody>
        </p:sp>
      </p:grpSp>
      <p:grpSp>
        <p:nvGrpSpPr>
          <p:cNvPr id="95" name="组合 94"/>
          <p:cNvGrpSpPr/>
          <p:nvPr/>
        </p:nvGrpSpPr>
        <p:grpSpPr>
          <a:xfrm>
            <a:off x="5321300" y="2085340"/>
            <a:ext cx="2991273" cy="1639993"/>
            <a:chOff x="5763" y="2742"/>
            <a:chExt cx="3533" cy="1937"/>
          </a:xfrm>
        </p:grpSpPr>
        <p:sp>
          <p:nvSpPr>
            <p:cNvPr id="86" name="矩形 85"/>
            <p:cNvSpPr/>
            <p:nvPr/>
          </p:nvSpPr>
          <p:spPr>
            <a:xfrm>
              <a:off x="5936" y="2742"/>
              <a:ext cx="3232" cy="227"/>
            </a:xfrm>
            <a:prstGeom prst="rect">
              <a:avLst/>
            </a:prstGeom>
            <a:noFill/>
            <a:ln w="38100">
              <a:solidFill>
                <a:srgbClr val="3B68A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8" name="文本框 87"/>
            <p:cNvSpPr txBox="1"/>
            <p:nvPr/>
          </p:nvSpPr>
          <p:spPr>
            <a:xfrm>
              <a:off x="5763" y="4255"/>
              <a:ext cx="3533" cy="424"/>
            </a:xfrm>
            <a:prstGeom prst="rect">
              <a:avLst/>
            </a:prstGeom>
            <a:solidFill>
              <a:srgbClr val="3B68A1"/>
            </a:solidFill>
          </p:spPr>
          <p:txBody>
            <a:bodyPr wrap="square" rtlCol="0">
              <a:spAutoFit/>
            </a:bodyPr>
            <a:lstStyle/>
            <a:p>
              <a:r>
                <a:rPr lang="zh-CN" altLang="en-US" sz="1735" b="1" dirty="0">
                  <a:solidFill>
                    <a:schemeClr val="bg1"/>
                  </a:solidFill>
                  <a:latin typeface="微软雅黑" panose="020B0503020204020204" pitchFamily="34" charset="-122"/>
                  <a:ea typeface="微软雅黑" panose="020B0503020204020204" pitchFamily="34" charset="-122"/>
                </a:rPr>
                <a:t>多指标对比，优选发文期刊</a:t>
              </a:r>
              <a:endParaRPr lang="zh-CN" altLang="en-US" sz="1735" b="1" dirty="0">
                <a:solidFill>
                  <a:schemeClr val="bg1"/>
                </a:solidFill>
                <a:latin typeface="微软雅黑" panose="020B0503020204020204" pitchFamily="34" charset="-122"/>
                <a:ea typeface="微软雅黑" panose="020B0503020204020204" pitchFamily="34" charset="-122"/>
              </a:endParaRPr>
            </a:p>
          </p:txBody>
        </p:sp>
        <p:sp>
          <p:nvSpPr>
            <p:cNvPr id="91" name=" 160"/>
            <p:cNvSpPr/>
            <p:nvPr/>
          </p:nvSpPr>
          <p:spPr>
            <a:xfrm rot="8220000">
              <a:off x="6605" y="3323"/>
              <a:ext cx="1191" cy="454"/>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rgbClr val="FFFFFF"/>
                </a:solidFill>
                <a:effectLst/>
                <a:uLnTx/>
                <a:uFillTx/>
                <a:latin typeface="+mn-lt"/>
                <a:ea typeface="+mn-ea"/>
                <a:cs typeface="+mn-cs"/>
              </a:endParaRPr>
            </a:p>
          </p:txBody>
        </p:sp>
      </p:grpSp>
      <p:grpSp>
        <p:nvGrpSpPr>
          <p:cNvPr id="96" name="组合 95"/>
          <p:cNvGrpSpPr/>
          <p:nvPr/>
        </p:nvGrpSpPr>
        <p:grpSpPr>
          <a:xfrm>
            <a:off x="7283873" y="3250353"/>
            <a:ext cx="4397587" cy="2918460"/>
            <a:chOff x="7536" y="2658"/>
            <a:chExt cx="5194" cy="3447"/>
          </a:xfrm>
        </p:grpSpPr>
        <p:sp>
          <p:nvSpPr>
            <p:cNvPr id="85" name="矩形 84"/>
            <p:cNvSpPr/>
            <p:nvPr/>
          </p:nvSpPr>
          <p:spPr>
            <a:xfrm>
              <a:off x="9798" y="2658"/>
              <a:ext cx="2932" cy="2098"/>
            </a:xfrm>
            <a:prstGeom prst="rect">
              <a:avLst/>
            </a:prstGeom>
            <a:noFill/>
            <a:ln w="38100">
              <a:solidFill>
                <a:srgbClr val="3B68A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文本框 91"/>
            <p:cNvSpPr txBox="1"/>
            <p:nvPr/>
          </p:nvSpPr>
          <p:spPr>
            <a:xfrm>
              <a:off x="7536" y="5050"/>
              <a:ext cx="4674" cy="1055"/>
            </a:xfrm>
            <a:prstGeom prst="rect">
              <a:avLst/>
            </a:prstGeom>
            <a:solidFill>
              <a:srgbClr val="3B68A1"/>
            </a:solidFill>
          </p:spPr>
          <p:txBody>
            <a:bodyPr wrap="square" rtlCol="0">
              <a:spAutoFit/>
            </a:bodyPr>
            <a:lstStyle/>
            <a:p>
              <a:r>
                <a:rPr lang="zh-CN" altLang="en-US" sz="1735" b="1" dirty="0">
                  <a:solidFill>
                    <a:schemeClr val="bg1"/>
                  </a:solidFill>
                  <a:latin typeface="微软雅黑" panose="020B0503020204020204" pitchFamily="34" charset="-122"/>
                  <a:ea typeface="微软雅黑" panose="020B0503020204020204" pitchFamily="34" charset="-122"/>
                </a:rPr>
                <a:t>附有投稿说明、模板及参考文献样式，便于作者按照期刊要求修改格式，同时提供期刊主页链接，提高投稿效率。</a:t>
              </a:r>
              <a:endParaRPr lang="zh-CN" altLang="en-US" sz="1735" b="1" dirty="0">
                <a:solidFill>
                  <a:schemeClr val="bg1"/>
                </a:solidFill>
                <a:latin typeface="微软雅黑" panose="020B0503020204020204" pitchFamily="34" charset="-122"/>
                <a:ea typeface="微软雅黑" panose="020B0503020204020204" pitchFamily="34" charset="-122"/>
              </a:endParaRPr>
            </a:p>
          </p:txBody>
        </p:sp>
        <p:sp>
          <p:nvSpPr>
            <p:cNvPr id="93" name=" 160"/>
            <p:cNvSpPr/>
            <p:nvPr/>
          </p:nvSpPr>
          <p:spPr>
            <a:xfrm rot="8220000">
              <a:off x="8878" y="4165"/>
              <a:ext cx="1191" cy="454"/>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400" b="0" i="0" u="none" strike="noStrike" kern="1200" cap="none" spc="0" normalizeH="0" baseline="0" noProof="1">
                <a:ln>
                  <a:noFill/>
                </a:ln>
                <a:solidFill>
                  <a:srgbClr val="FFFFFF"/>
                </a:solidFill>
                <a:effectLst/>
                <a:uLnTx/>
                <a:uFillTx/>
                <a:latin typeface="+mn-lt"/>
                <a:ea typeface="+mn-ea"/>
                <a:cs typeface="+mn-cs"/>
              </a:endParaRPr>
            </a:p>
          </p:txBody>
        </p:sp>
      </p:grpSp>
    </p:spTree>
  </p:cSld>
  <p:clrMapOvr>
    <a:masterClrMapping/>
  </p:clrMapOvr>
  <mc:AlternateContent xmlns:mc="http://schemas.openxmlformats.org/markup-compatibility/2006">
    <mc:Choice xmlns:p14="http://schemas.microsoft.com/office/powerpoint/2010/main" Requires="p14">
      <p:transition p14:dur="250">
        <p14:prism isInverted="1"/>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4"/>
                                        </p:tgtEl>
                                      </p:cBhvr>
                                    </p:animEffect>
                                    <p:set>
                                      <p:cBhvr>
                                        <p:cTn id="13" dur="1" fill="hold">
                                          <p:stCondLst>
                                            <p:cond delay="499"/>
                                          </p:stCondLst>
                                        </p:cTn>
                                        <p:tgtEl>
                                          <p:spTgt spid="94"/>
                                        </p:tgtEl>
                                        <p:attrNameLst>
                                          <p:attrName>style.visibility</p:attrName>
                                        </p:attrNameLst>
                                      </p:cBhvr>
                                      <p:to>
                                        <p:strVal val="hidden"/>
                                      </p:to>
                                    </p:set>
                                  </p:childTnLst>
                                </p:cTn>
                              </p:par>
                              <p:par>
                                <p:cTn id="14" presetID="2" presetClass="entr" presetSubtype="4" fill="hold" nodeType="withEffect">
                                  <p:stCondLst>
                                    <p:cond delay="0"/>
                                  </p:stCondLst>
                                  <p:childTnLst>
                                    <p:set>
                                      <p:cBhvr>
                                        <p:cTn id="15" dur="1" fill="hold">
                                          <p:stCondLst>
                                            <p:cond delay="0"/>
                                          </p:stCondLst>
                                        </p:cTn>
                                        <p:tgtEl>
                                          <p:spTgt spid="95"/>
                                        </p:tgtEl>
                                        <p:attrNameLst>
                                          <p:attrName>style.visibility</p:attrName>
                                        </p:attrNameLst>
                                      </p:cBhvr>
                                      <p:to>
                                        <p:strVal val="visible"/>
                                      </p:to>
                                    </p:set>
                                    <p:anim calcmode="lin" valueType="num">
                                      <p:cBhvr additive="base">
                                        <p:cTn id="16" dur="500" fill="hold"/>
                                        <p:tgtEl>
                                          <p:spTgt spid="95"/>
                                        </p:tgtEl>
                                        <p:attrNameLst>
                                          <p:attrName>ppt_x</p:attrName>
                                        </p:attrNameLst>
                                      </p:cBhvr>
                                      <p:tavLst>
                                        <p:tav tm="0">
                                          <p:val>
                                            <p:strVal val="#ppt_x"/>
                                          </p:val>
                                        </p:tav>
                                        <p:tav tm="100000">
                                          <p:val>
                                            <p:strVal val="#ppt_x"/>
                                          </p:val>
                                        </p:tav>
                                      </p:tavLst>
                                    </p:anim>
                                    <p:anim calcmode="lin" valueType="num">
                                      <p:cBhvr additive="base">
                                        <p:cTn id="17"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nodeType="clickEffect">
                                  <p:stCondLst>
                                    <p:cond delay="0"/>
                                  </p:stCondLst>
                                  <p:childTnLst>
                                    <p:animEffect transition="out" filter="wipe(down)">
                                      <p:cBhvr>
                                        <p:cTn id="21" dur="500"/>
                                        <p:tgtEl>
                                          <p:spTgt spid="95"/>
                                        </p:tgtEl>
                                      </p:cBhvr>
                                    </p:animEffect>
                                    <p:set>
                                      <p:cBhvr>
                                        <p:cTn id="22" dur="1" fill="hold">
                                          <p:stCondLst>
                                            <p:cond delay="499"/>
                                          </p:stCondLst>
                                        </p:cTn>
                                        <p:tgtEl>
                                          <p:spTgt spid="95"/>
                                        </p:tgtEl>
                                        <p:attrNameLst>
                                          <p:attrName>style.visibility</p:attrName>
                                        </p:attrNameLst>
                                      </p:cBhvr>
                                      <p:to>
                                        <p:strVal val="hidden"/>
                                      </p:to>
                                    </p:set>
                                  </p:childTnLst>
                                </p:cTn>
                              </p:par>
                              <p:par>
                                <p:cTn id="23" presetID="2" presetClass="entr" presetSubtype="4" fill="hold" nodeType="withEffect">
                                  <p:stCondLst>
                                    <p:cond delay="0"/>
                                  </p:stCondLst>
                                  <p:childTnLst>
                                    <p:set>
                                      <p:cBhvr>
                                        <p:cTn id="24" dur="1" fill="hold">
                                          <p:stCondLst>
                                            <p:cond delay="0"/>
                                          </p:stCondLst>
                                        </p:cTn>
                                        <p:tgtEl>
                                          <p:spTgt spid="96"/>
                                        </p:tgtEl>
                                        <p:attrNameLst>
                                          <p:attrName>style.visibility</p:attrName>
                                        </p:attrNameLst>
                                      </p:cBhvr>
                                      <p:to>
                                        <p:strVal val="visible"/>
                                      </p:to>
                                    </p:set>
                                    <p:anim calcmode="lin" valueType="num">
                                      <p:cBhvr additive="base">
                                        <p:cTn id="25" dur="500" fill="hold"/>
                                        <p:tgtEl>
                                          <p:spTgt spid="96"/>
                                        </p:tgtEl>
                                        <p:attrNameLst>
                                          <p:attrName>ppt_x</p:attrName>
                                        </p:attrNameLst>
                                      </p:cBhvr>
                                      <p:tavLst>
                                        <p:tav tm="0">
                                          <p:val>
                                            <p:strVal val="#ppt_x"/>
                                          </p:val>
                                        </p:tav>
                                        <p:tav tm="100000">
                                          <p:val>
                                            <p:strVal val="#ppt_x"/>
                                          </p:val>
                                        </p:tav>
                                      </p:tavLst>
                                    </p:anim>
                                    <p:anim calcmode="lin" valueType="num">
                                      <p:cBhvr additive="base">
                                        <p:cTn id="26" dur="500" fill="hold"/>
                                        <p:tgtEl>
                                          <p:spTgt spid="9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xit" presetSubtype="4" fill="hold" nodeType="clickEffect">
                                  <p:stCondLst>
                                    <p:cond delay="0"/>
                                  </p:stCondLst>
                                  <p:childTnLst>
                                    <p:animEffect transition="out" filter="wipe(down)">
                                      <p:cBhvr>
                                        <p:cTn id="30" dur="500"/>
                                        <p:tgtEl>
                                          <p:spTgt spid="96"/>
                                        </p:tgtEl>
                                      </p:cBhvr>
                                    </p:animEffect>
                                    <p:set>
                                      <p:cBhvr>
                                        <p:cTn id="31" dur="1" fill="hold">
                                          <p:stCondLst>
                                            <p:cond delay="499"/>
                                          </p:stCondLst>
                                        </p:cTn>
                                        <p:tgtEl>
                                          <p:spTgt spid="9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4822006" y="2043279"/>
            <a:ext cx="2051078" cy="2051189"/>
          </a:xfrm>
          <a:prstGeom prst="ellipse">
            <a:avLst/>
          </a:prstGeom>
          <a:gradFill>
            <a:gsLst>
              <a:gs pos="34000">
                <a:schemeClr val="bg1"/>
              </a:gs>
              <a:gs pos="96000">
                <a:srgbClr val="DBDBDD"/>
              </a:gs>
            </a:gsLst>
            <a:path path="circle">
              <a:fillToRect l="100000" t="100000"/>
            </a:path>
          </a:gradFill>
          <a:ln w="38100">
            <a:solidFill>
              <a:schemeClr val="bg1"/>
            </a:solidFill>
          </a:ln>
          <a:effectLst>
            <a:outerShdw blurRad="254000" dist="139700" dir="7200000" sx="92000" sy="92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dirty="0"/>
          </a:p>
        </p:txBody>
      </p:sp>
      <p:sp>
        <p:nvSpPr>
          <p:cNvPr id="10" name="椭圆 9"/>
          <p:cNvSpPr/>
          <p:nvPr/>
        </p:nvSpPr>
        <p:spPr>
          <a:xfrm>
            <a:off x="4968119" y="2189401"/>
            <a:ext cx="1758852" cy="1758945"/>
          </a:xfrm>
          <a:prstGeom prst="ellipse">
            <a:avLst/>
          </a:prstGeom>
          <a:solidFill>
            <a:srgbClr val="3B68A1"/>
          </a:solidFill>
          <a:ln w="19050">
            <a:noFill/>
          </a:ln>
          <a:effectLst>
            <a:outerShdw blurRad="254000" dist="88900" dir="7200000" sx="92000" sy="92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dirty="0"/>
          </a:p>
        </p:txBody>
      </p:sp>
      <p:sp>
        <p:nvSpPr>
          <p:cNvPr id="11" name="TextBox 10"/>
          <p:cNvSpPr txBox="1"/>
          <p:nvPr/>
        </p:nvSpPr>
        <p:spPr>
          <a:xfrm>
            <a:off x="5234473" y="2530140"/>
            <a:ext cx="1306285" cy="1200325"/>
          </a:xfrm>
          <a:prstGeom prst="rect">
            <a:avLst/>
          </a:prstGeom>
          <a:noFill/>
        </p:spPr>
        <p:txBody>
          <a:bodyPr wrap="square" lIns="91437" tIns="45718" rIns="91437" bIns="45718"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论文撰写与选刊投稿</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2" name="Freeform 8"/>
          <p:cNvSpPr/>
          <p:nvPr/>
        </p:nvSpPr>
        <p:spPr bwMode="auto">
          <a:xfrm>
            <a:off x="7083524" y="2530142"/>
            <a:ext cx="987597" cy="987654"/>
          </a:xfrm>
          <a:custGeom>
            <a:avLst/>
            <a:gdLst>
              <a:gd name="T0" fmla="*/ 691 w 1112"/>
              <a:gd name="T1" fmla="*/ 75 h 1112"/>
              <a:gd name="T2" fmla="*/ 1037 w 1112"/>
              <a:gd name="T3" fmla="*/ 691 h 1112"/>
              <a:gd name="T4" fmla="*/ 421 w 1112"/>
              <a:gd name="T5" fmla="*/ 1038 h 1112"/>
              <a:gd name="T6" fmla="*/ 74 w 1112"/>
              <a:gd name="T7" fmla="*/ 421 h 1112"/>
              <a:gd name="T8" fmla="*/ 691 w 1112"/>
              <a:gd name="T9" fmla="*/ 75 h 1112"/>
            </a:gdLst>
            <a:ahLst/>
            <a:cxnLst>
              <a:cxn ang="0">
                <a:pos x="T0" y="T1"/>
              </a:cxn>
              <a:cxn ang="0">
                <a:pos x="T2" y="T3"/>
              </a:cxn>
              <a:cxn ang="0">
                <a:pos x="T4" y="T5"/>
              </a:cxn>
              <a:cxn ang="0">
                <a:pos x="T6" y="T7"/>
              </a:cxn>
              <a:cxn ang="0">
                <a:pos x="T8" y="T9"/>
              </a:cxn>
            </a:cxnLst>
            <a:rect l="0" t="0" r="r" b="b"/>
            <a:pathLst>
              <a:path w="1112" h="1112">
                <a:moveTo>
                  <a:pt x="691" y="75"/>
                </a:moveTo>
                <a:cubicBezTo>
                  <a:pt x="956" y="149"/>
                  <a:pt x="1112" y="425"/>
                  <a:pt x="1037" y="691"/>
                </a:cubicBezTo>
                <a:cubicBezTo>
                  <a:pt x="963" y="957"/>
                  <a:pt x="687" y="1112"/>
                  <a:pt x="421" y="1038"/>
                </a:cubicBezTo>
                <a:cubicBezTo>
                  <a:pt x="155" y="963"/>
                  <a:pt x="0" y="687"/>
                  <a:pt x="74" y="421"/>
                </a:cubicBezTo>
                <a:cubicBezTo>
                  <a:pt x="149" y="156"/>
                  <a:pt x="425" y="0"/>
                  <a:pt x="691" y="75"/>
                </a:cubicBezTo>
                <a:close/>
              </a:path>
            </a:pathLst>
          </a:custGeom>
          <a:solidFill>
            <a:srgbClr val="F79E5A"/>
          </a:solidFill>
          <a:ln>
            <a:noFill/>
          </a:ln>
          <a:effectLst>
            <a:innerShdw blurRad="63500" dist="50800" dir="18900000">
              <a:prstClr val="black">
                <a:alpha val="50000"/>
              </a:prstClr>
            </a:innerShdw>
          </a:effectLst>
        </p:spPr>
        <p:txBody>
          <a:bodyPr vert="horz" wrap="square" lIns="91437" tIns="45718" rIns="91437" bIns="4571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7119931" y="2717959"/>
            <a:ext cx="941859" cy="646327"/>
          </a:xfrm>
          <a:prstGeom prst="rect">
            <a:avLst/>
          </a:prstGeom>
          <a:noFill/>
        </p:spPr>
        <p:txBody>
          <a:bodyPr wrap="square" lIns="91437" tIns="45718" rIns="91437" bIns="45718" rtlCol="0">
            <a:spAutoFit/>
          </a:bodyPr>
          <a:lstStyle/>
          <a:p>
            <a:pPr algn="ctr"/>
            <a:r>
              <a:rPr lang="zh-CN" altLang="en-US" b="1" dirty="0" smtClean="0">
                <a:latin typeface="微软雅黑" panose="020B0503020204020204" pitchFamily="34" charset="-122"/>
                <a:ea typeface="微软雅黑" panose="020B0503020204020204" pitchFamily="34" charset="-122"/>
              </a:rPr>
              <a:t>选刊投稿方法</a:t>
            </a:r>
            <a:endParaRPr lang="zh-CN" altLang="en-US" b="1" dirty="0">
              <a:latin typeface="微软雅黑" panose="020B0503020204020204" pitchFamily="34" charset="-122"/>
              <a:ea typeface="微软雅黑" panose="020B0503020204020204" pitchFamily="34" charset="-122"/>
            </a:endParaRPr>
          </a:p>
        </p:txBody>
      </p:sp>
      <p:sp>
        <p:nvSpPr>
          <p:cNvPr id="14" name="Freeform 9"/>
          <p:cNvSpPr/>
          <p:nvPr/>
        </p:nvSpPr>
        <p:spPr bwMode="auto">
          <a:xfrm>
            <a:off x="6698270" y="3854931"/>
            <a:ext cx="976483" cy="978126"/>
          </a:xfrm>
          <a:custGeom>
            <a:avLst/>
            <a:gdLst>
              <a:gd name="T0" fmla="*/ 908 w 1101"/>
              <a:gd name="T1" fmla="*/ 201 h 1101"/>
              <a:gd name="T2" fmla="*/ 900 w 1101"/>
              <a:gd name="T3" fmla="*/ 908 h 1101"/>
              <a:gd name="T4" fmla="*/ 193 w 1101"/>
              <a:gd name="T5" fmla="*/ 900 h 1101"/>
              <a:gd name="T6" fmla="*/ 201 w 1101"/>
              <a:gd name="T7" fmla="*/ 193 h 1101"/>
              <a:gd name="T8" fmla="*/ 908 w 1101"/>
              <a:gd name="T9" fmla="*/ 201 h 1101"/>
            </a:gdLst>
            <a:ahLst/>
            <a:cxnLst>
              <a:cxn ang="0">
                <a:pos x="T0" y="T1"/>
              </a:cxn>
              <a:cxn ang="0">
                <a:pos x="T2" y="T3"/>
              </a:cxn>
              <a:cxn ang="0">
                <a:pos x="T4" y="T5"/>
              </a:cxn>
              <a:cxn ang="0">
                <a:pos x="T6" y="T7"/>
              </a:cxn>
              <a:cxn ang="0">
                <a:pos x="T8" y="T9"/>
              </a:cxn>
            </a:cxnLst>
            <a:rect l="0" t="0" r="r" b="b"/>
            <a:pathLst>
              <a:path w="1101" h="1101">
                <a:moveTo>
                  <a:pt x="908" y="201"/>
                </a:moveTo>
                <a:cubicBezTo>
                  <a:pt x="1101" y="398"/>
                  <a:pt x="1097" y="715"/>
                  <a:pt x="900" y="908"/>
                </a:cubicBezTo>
                <a:cubicBezTo>
                  <a:pt x="703" y="1101"/>
                  <a:pt x="386" y="1098"/>
                  <a:pt x="193" y="900"/>
                </a:cubicBezTo>
                <a:cubicBezTo>
                  <a:pt x="0" y="703"/>
                  <a:pt x="3" y="386"/>
                  <a:pt x="201" y="193"/>
                </a:cubicBezTo>
                <a:cubicBezTo>
                  <a:pt x="398" y="0"/>
                  <a:pt x="715" y="4"/>
                  <a:pt x="908" y="201"/>
                </a:cubicBezTo>
                <a:close/>
              </a:path>
            </a:pathLst>
          </a:custGeom>
          <a:solidFill>
            <a:srgbClr val="4DCEB8"/>
          </a:solidFill>
          <a:ln>
            <a:noFill/>
          </a:ln>
          <a:effectLst>
            <a:innerShdw blurRad="63500" dist="50800" dir="18900000">
              <a:prstClr val="black">
                <a:alpha val="50000"/>
              </a:prstClr>
            </a:innerShdw>
          </a:effectLst>
        </p:spPr>
        <p:txBody>
          <a:bodyPr vert="horz" wrap="square" lIns="91437" tIns="45718" rIns="91437" bIns="4571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6755363" y="4056649"/>
            <a:ext cx="867747" cy="646327"/>
          </a:xfrm>
          <a:prstGeom prst="rect">
            <a:avLst/>
          </a:prstGeom>
          <a:noFill/>
        </p:spPr>
        <p:txBody>
          <a:bodyPr wrap="square" lIns="91437" tIns="45718" rIns="91437" bIns="45718" rtlCol="0">
            <a:spAutoFit/>
          </a:bodyPr>
          <a:lstStyle/>
          <a:p>
            <a:pPr algn="ctr"/>
            <a:r>
              <a:rPr lang="zh-CN" altLang="en-US" b="1" dirty="0" smtClean="0">
                <a:latin typeface="微软雅黑" panose="020B0503020204020204" pitchFamily="34" charset="-122"/>
                <a:ea typeface="微软雅黑" panose="020B0503020204020204" pitchFamily="34" charset="-122"/>
              </a:rPr>
              <a:t>撰</a:t>
            </a:r>
            <a:r>
              <a:rPr lang="zh-CN" altLang="en-US" b="1" dirty="0" smtClean="0">
                <a:latin typeface="微软雅黑" panose="020B0503020204020204" pitchFamily="34" charset="-122"/>
                <a:ea typeface="微软雅黑" panose="020B0503020204020204" pitchFamily="34" charset="-122"/>
              </a:rPr>
              <a:t>写规范</a:t>
            </a:r>
            <a:endParaRPr lang="zh-CN" altLang="en-US" b="1" dirty="0">
              <a:latin typeface="微软雅黑" panose="020B0503020204020204" pitchFamily="34" charset="-122"/>
              <a:ea typeface="微软雅黑" panose="020B0503020204020204" pitchFamily="34" charset="-122"/>
            </a:endParaRPr>
          </a:p>
        </p:txBody>
      </p:sp>
      <p:sp>
        <p:nvSpPr>
          <p:cNvPr id="16" name="Freeform 10"/>
          <p:cNvSpPr/>
          <p:nvPr/>
        </p:nvSpPr>
        <p:spPr bwMode="auto">
          <a:xfrm>
            <a:off x="5356924" y="4472605"/>
            <a:ext cx="981246" cy="981302"/>
          </a:xfrm>
          <a:custGeom>
            <a:avLst/>
            <a:gdLst>
              <a:gd name="T0" fmla="*/ 1037 w 1105"/>
              <a:gd name="T1" fmla="*/ 429 h 1106"/>
              <a:gd name="T2" fmla="*/ 676 w 1105"/>
              <a:gd name="T3" fmla="*/ 1037 h 1106"/>
              <a:gd name="T4" fmla="*/ 68 w 1105"/>
              <a:gd name="T5" fmla="*/ 677 h 1106"/>
              <a:gd name="T6" fmla="*/ 428 w 1105"/>
              <a:gd name="T7" fmla="*/ 68 h 1106"/>
              <a:gd name="T8" fmla="*/ 1037 w 1105"/>
              <a:gd name="T9" fmla="*/ 429 h 1106"/>
            </a:gdLst>
            <a:ahLst/>
            <a:cxnLst>
              <a:cxn ang="0">
                <a:pos x="T0" y="T1"/>
              </a:cxn>
              <a:cxn ang="0">
                <a:pos x="T2" y="T3"/>
              </a:cxn>
              <a:cxn ang="0">
                <a:pos x="T4" y="T5"/>
              </a:cxn>
              <a:cxn ang="0">
                <a:pos x="T6" y="T7"/>
              </a:cxn>
              <a:cxn ang="0">
                <a:pos x="T8" y="T9"/>
              </a:cxn>
            </a:cxnLst>
            <a:rect l="0" t="0" r="r" b="b"/>
            <a:pathLst>
              <a:path w="1105" h="1106">
                <a:moveTo>
                  <a:pt x="1037" y="429"/>
                </a:moveTo>
                <a:cubicBezTo>
                  <a:pt x="1105" y="696"/>
                  <a:pt x="944" y="969"/>
                  <a:pt x="676" y="1037"/>
                </a:cubicBezTo>
                <a:cubicBezTo>
                  <a:pt x="409" y="1106"/>
                  <a:pt x="137" y="944"/>
                  <a:pt x="68" y="677"/>
                </a:cubicBezTo>
                <a:cubicBezTo>
                  <a:pt x="0" y="409"/>
                  <a:pt x="161" y="137"/>
                  <a:pt x="428" y="68"/>
                </a:cubicBezTo>
                <a:cubicBezTo>
                  <a:pt x="696" y="0"/>
                  <a:pt x="968" y="161"/>
                  <a:pt x="1037" y="429"/>
                </a:cubicBezTo>
                <a:close/>
              </a:path>
            </a:pathLst>
          </a:custGeom>
          <a:solidFill>
            <a:srgbClr val="B95F95"/>
          </a:solidFill>
          <a:ln>
            <a:noFill/>
          </a:ln>
          <a:effectLst>
            <a:innerShdw blurRad="63500" dist="50800" dir="18900000">
              <a:prstClr val="black">
                <a:alpha val="50000"/>
              </a:prstClr>
            </a:innerShdw>
          </a:effectLst>
        </p:spPr>
        <p:txBody>
          <a:bodyPr vert="horz" wrap="square" lIns="91437" tIns="45718" rIns="91437" bIns="4571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5478692" y="4685238"/>
            <a:ext cx="754157" cy="646327"/>
          </a:xfrm>
          <a:prstGeom prst="rect">
            <a:avLst/>
          </a:prstGeom>
          <a:noFill/>
        </p:spPr>
        <p:txBody>
          <a:bodyPr wrap="square" lIns="91437" tIns="45718" rIns="91437" bIns="45718" rtlCol="0">
            <a:spAutoFit/>
          </a:bodyPr>
          <a:lstStyle/>
          <a:p>
            <a:pPr algn="ctr"/>
            <a:r>
              <a:rPr lang="zh-CN" altLang="en-US" b="1" dirty="0" smtClean="0">
                <a:latin typeface="微软雅黑" panose="020B0503020204020204" pitchFamily="34" charset="-122"/>
                <a:ea typeface="微软雅黑" panose="020B0503020204020204" pitchFamily="34" charset="-122"/>
              </a:rPr>
              <a:t>撰写结构</a:t>
            </a:r>
            <a:endParaRPr lang="zh-CN" altLang="en-US" b="1" dirty="0">
              <a:latin typeface="微软雅黑" panose="020B0503020204020204" pitchFamily="34" charset="-122"/>
              <a:ea typeface="微软雅黑" panose="020B0503020204020204" pitchFamily="34" charset="-122"/>
            </a:endParaRPr>
          </a:p>
        </p:txBody>
      </p:sp>
      <p:sp>
        <p:nvSpPr>
          <p:cNvPr id="19" name="Freeform 11"/>
          <p:cNvSpPr/>
          <p:nvPr/>
        </p:nvSpPr>
        <p:spPr bwMode="auto">
          <a:xfrm>
            <a:off x="4112148" y="3941545"/>
            <a:ext cx="987597" cy="986066"/>
          </a:xfrm>
          <a:custGeom>
            <a:avLst/>
            <a:gdLst>
              <a:gd name="T0" fmla="*/ 1037 w 1112"/>
              <a:gd name="T1" fmla="*/ 691 h 1112"/>
              <a:gd name="T2" fmla="*/ 421 w 1112"/>
              <a:gd name="T3" fmla="*/ 1038 h 1112"/>
              <a:gd name="T4" fmla="*/ 74 w 1112"/>
              <a:gd name="T5" fmla="*/ 422 h 1112"/>
              <a:gd name="T6" fmla="*/ 691 w 1112"/>
              <a:gd name="T7" fmla="*/ 75 h 1112"/>
              <a:gd name="T8" fmla="*/ 1037 w 1112"/>
              <a:gd name="T9" fmla="*/ 691 h 1112"/>
            </a:gdLst>
            <a:ahLst/>
            <a:cxnLst>
              <a:cxn ang="0">
                <a:pos x="T0" y="T1"/>
              </a:cxn>
              <a:cxn ang="0">
                <a:pos x="T2" y="T3"/>
              </a:cxn>
              <a:cxn ang="0">
                <a:pos x="T4" y="T5"/>
              </a:cxn>
              <a:cxn ang="0">
                <a:pos x="T6" y="T7"/>
              </a:cxn>
              <a:cxn ang="0">
                <a:pos x="T8" y="T9"/>
              </a:cxn>
            </a:cxnLst>
            <a:rect l="0" t="0" r="r" b="b"/>
            <a:pathLst>
              <a:path w="1112" h="1112">
                <a:moveTo>
                  <a:pt x="1037" y="691"/>
                </a:moveTo>
                <a:cubicBezTo>
                  <a:pt x="963" y="957"/>
                  <a:pt x="687" y="1112"/>
                  <a:pt x="421" y="1038"/>
                </a:cubicBezTo>
                <a:cubicBezTo>
                  <a:pt x="155" y="964"/>
                  <a:pt x="0" y="688"/>
                  <a:pt x="74" y="422"/>
                </a:cubicBezTo>
                <a:cubicBezTo>
                  <a:pt x="149" y="156"/>
                  <a:pt x="425" y="0"/>
                  <a:pt x="691" y="75"/>
                </a:cubicBezTo>
                <a:cubicBezTo>
                  <a:pt x="956" y="149"/>
                  <a:pt x="1112" y="425"/>
                  <a:pt x="1037" y="691"/>
                </a:cubicBezTo>
                <a:close/>
              </a:path>
            </a:pathLst>
          </a:custGeom>
          <a:solidFill>
            <a:srgbClr val="4DCEB8"/>
          </a:solidFill>
          <a:ln>
            <a:noFill/>
          </a:ln>
          <a:effectLst>
            <a:innerShdw blurRad="63500" dist="50800" dir="18900000">
              <a:prstClr val="black">
                <a:alpha val="50000"/>
              </a:prstClr>
            </a:innerShdw>
          </a:effectLst>
        </p:spPr>
        <p:txBody>
          <a:bodyPr vert="horz" wrap="square" lIns="91437" tIns="45718" rIns="91437" bIns="4571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Freeform 12"/>
          <p:cNvSpPr/>
          <p:nvPr/>
        </p:nvSpPr>
        <p:spPr bwMode="auto">
          <a:xfrm>
            <a:off x="3627874" y="2633845"/>
            <a:ext cx="978070" cy="978126"/>
          </a:xfrm>
          <a:custGeom>
            <a:avLst/>
            <a:gdLst>
              <a:gd name="T0" fmla="*/ 900 w 1101"/>
              <a:gd name="T1" fmla="*/ 908 h 1102"/>
              <a:gd name="T2" fmla="*/ 193 w 1101"/>
              <a:gd name="T3" fmla="*/ 901 h 1102"/>
              <a:gd name="T4" fmla="*/ 201 w 1101"/>
              <a:gd name="T5" fmla="*/ 193 h 1102"/>
              <a:gd name="T6" fmla="*/ 908 w 1101"/>
              <a:gd name="T7" fmla="*/ 201 h 1102"/>
              <a:gd name="T8" fmla="*/ 900 w 1101"/>
              <a:gd name="T9" fmla="*/ 908 h 1102"/>
            </a:gdLst>
            <a:ahLst/>
            <a:cxnLst>
              <a:cxn ang="0">
                <a:pos x="T0" y="T1"/>
              </a:cxn>
              <a:cxn ang="0">
                <a:pos x="T2" y="T3"/>
              </a:cxn>
              <a:cxn ang="0">
                <a:pos x="T4" y="T5"/>
              </a:cxn>
              <a:cxn ang="0">
                <a:pos x="T6" y="T7"/>
              </a:cxn>
              <a:cxn ang="0">
                <a:pos x="T8" y="T9"/>
              </a:cxn>
            </a:cxnLst>
            <a:rect l="0" t="0" r="r" b="b"/>
            <a:pathLst>
              <a:path w="1101" h="1102">
                <a:moveTo>
                  <a:pt x="900" y="908"/>
                </a:moveTo>
                <a:cubicBezTo>
                  <a:pt x="702" y="1102"/>
                  <a:pt x="386" y="1098"/>
                  <a:pt x="193" y="901"/>
                </a:cubicBezTo>
                <a:cubicBezTo>
                  <a:pt x="0" y="703"/>
                  <a:pt x="3" y="387"/>
                  <a:pt x="201" y="193"/>
                </a:cubicBezTo>
                <a:cubicBezTo>
                  <a:pt x="398" y="0"/>
                  <a:pt x="715" y="4"/>
                  <a:pt x="908" y="201"/>
                </a:cubicBezTo>
                <a:cubicBezTo>
                  <a:pt x="1101" y="399"/>
                  <a:pt x="1097" y="715"/>
                  <a:pt x="900" y="908"/>
                </a:cubicBezTo>
                <a:close/>
              </a:path>
            </a:pathLst>
          </a:custGeom>
          <a:solidFill>
            <a:srgbClr val="F79E5A"/>
          </a:solidFill>
          <a:ln>
            <a:noFill/>
          </a:ln>
          <a:effectLst>
            <a:innerShdw blurRad="63500" dist="50800" dir="18900000">
              <a:prstClr val="black">
                <a:alpha val="50000"/>
              </a:prstClr>
            </a:innerShdw>
          </a:effectLst>
        </p:spPr>
        <p:txBody>
          <a:bodyPr vert="horz" wrap="square" lIns="91437" tIns="45718" rIns="91437" bIns="45718"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760238" y="2816901"/>
            <a:ext cx="746449" cy="646327"/>
          </a:xfrm>
          <a:prstGeom prst="rect">
            <a:avLst/>
          </a:prstGeom>
          <a:noFill/>
        </p:spPr>
        <p:txBody>
          <a:bodyPr wrap="square" lIns="91437" tIns="45718" rIns="91437" bIns="45718" rtlCol="0">
            <a:spAutoFit/>
          </a:bodyPr>
          <a:lstStyle/>
          <a:p>
            <a:pPr algn="ctr"/>
            <a:r>
              <a:rPr lang="zh-CN" altLang="en-US" b="1" dirty="0" smtClean="0">
                <a:latin typeface="微软雅黑" panose="020B0503020204020204" pitchFamily="34" charset="-122"/>
                <a:ea typeface="微软雅黑" panose="020B0503020204020204" pitchFamily="34" charset="-122"/>
              </a:rPr>
              <a:t>撰写思路</a:t>
            </a:r>
            <a:endParaRPr lang="zh-CN" altLang="en-US" b="1" dirty="0">
              <a:latin typeface="微软雅黑" panose="020B0503020204020204" pitchFamily="34" charset="-122"/>
              <a:ea typeface="微软雅黑" panose="020B0503020204020204" pitchFamily="34" charset="-122"/>
            </a:endParaRPr>
          </a:p>
        </p:txBody>
      </p:sp>
      <p:sp>
        <p:nvSpPr>
          <p:cNvPr id="25"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26"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7"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8"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9"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 name="组合 29"/>
          <p:cNvGrpSpPr/>
          <p:nvPr/>
        </p:nvGrpSpPr>
        <p:grpSpPr>
          <a:xfrm>
            <a:off x="895445" y="142664"/>
            <a:ext cx="3840912" cy="808757"/>
            <a:chOff x="903371" y="249943"/>
            <a:chExt cx="2831223" cy="679699"/>
          </a:xfrm>
        </p:grpSpPr>
        <p:sp>
          <p:nvSpPr>
            <p:cNvPr id="31" name="任意多边形 30"/>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32" name="任意多边形 31"/>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33" name="标题 1"/>
          <p:cNvSpPr txBox="1"/>
          <p:nvPr/>
        </p:nvSpPr>
        <p:spPr>
          <a:xfrm>
            <a:off x="2026491" y="329845"/>
            <a:ext cx="7095588" cy="795095"/>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rgbClr val="3B68A1"/>
                </a:solidFill>
                <a:latin typeface="微软雅黑" panose="020B0503020204020204" pitchFamily="34" charset="-122"/>
                <a:ea typeface="微软雅黑" panose="020B0503020204020204" pitchFamily="34" charset="-122"/>
              </a:rPr>
              <a:t>本章小结</a:t>
            </a:r>
            <a:endParaRPr lang="zh-CN" altLang="en-US" sz="2800" b="1" dirty="0">
              <a:solidFill>
                <a:srgbClr val="3B68A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4248540" y="4135628"/>
            <a:ext cx="746449" cy="646327"/>
          </a:xfrm>
          <a:prstGeom prst="rect">
            <a:avLst/>
          </a:prstGeom>
          <a:noFill/>
        </p:spPr>
        <p:txBody>
          <a:bodyPr wrap="square" lIns="91437" tIns="45718" rIns="91437" bIns="45718" rtlCol="0">
            <a:spAutoFit/>
          </a:bodyPr>
          <a:lstStyle/>
          <a:p>
            <a:pPr algn="ctr"/>
            <a:r>
              <a:rPr lang="zh-CN" altLang="en-US" b="1" dirty="0" smtClean="0">
                <a:latin typeface="微软雅黑" panose="020B0503020204020204" pitchFamily="34" charset="-122"/>
                <a:ea typeface="微软雅黑" panose="020B0503020204020204" pitchFamily="34" charset="-122"/>
              </a:rPr>
              <a:t>注意事项</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1000">
        <p:fad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26"/>
                                        </p:tgtEl>
                                        <p:attrNameLst>
                                          <p:attrName>r</p:attrName>
                                        </p:attrNameLst>
                                      </p:cBhvr>
                                    </p:animRot>
                                    <p:animRot by="-240000">
                                      <p:cBhvr>
                                        <p:cTn id="7" dur="200" fill="hold">
                                          <p:stCondLst>
                                            <p:cond delay="200"/>
                                          </p:stCondLst>
                                        </p:cTn>
                                        <p:tgtEl>
                                          <p:spTgt spid="26"/>
                                        </p:tgtEl>
                                        <p:attrNameLst>
                                          <p:attrName>r</p:attrName>
                                        </p:attrNameLst>
                                      </p:cBhvr>
                                    </p:animRot>
                                    <p:animRot by="240000">
                                      <p:cBhvr>
                                        <p:cTn id="8" dur="200" fill="hold">
                                          <p:stCondLst>
                                            <p:cond delay="400"/>
                                          </p:stCondLst>
                                        </p:cTn>
                                        <p:tgtEl>
                                          <p:spTgt spid="26"/>
                                        </p:tgtEl>
                                        <p:attrNameLst>
                                          <p:attrName>r</p:attrName>
                                        </p:attrNameLst>
                                      </p:cBhvr>
                                    </p:animRot>
                                    <p:animRot by="-240000">
                                      <p:cBhvr>
                                        <p:cTn id="9" dur="200" fill="hold">
                                          <p:stCondLst>
                                            <p:cond delay="600"/>
                                          </p:stCondLst>
                                        </p:cTn>
                                        <p:tgtEl>
                                          <p:spTgt spid="26"/>
                                        </p:tgtEl>
                                        <p:attrNameLst>
                                          <p:attrName>r</p:attrName>
                                        </p:attrNameLst>
                                      </p:cBhvr>
                                    </p:animRot>
                                    <p:animRot by="120000">
                                      <p:cBhvr>
                                        <p:cTn id="10" dur="200" fill="hold">
                                          <p:stCondLst>
                                            <p:cond delay="800"/>
                                          </p:stCondLst>
                                        </p:cTn>
                                        <p:tgtEl>
                                          <p:spTgt spid="26"/>
                                        </p:tgtEl>
                                        <p:attrNameLst>
                                          <p:attrName>r</p:attrName>
                                        </p:attrNameLst>
                                      </p:cBhvr>
                                    </p:animRot>
                                  </p:childTnLst>
                                </p:cTn>
                              </p:par>
                              <p:par>
                                <p:cTn id="11" presetID="32" presetClass="emph" presetSubtype="0" fill="hold" grpId="0" nodeType="withEffect">
                                  <p:stCondLst>
                                    <p:cond delay="0"/>
                                  </p:stCondLst>
                                  <p:childTnLst>
                                    <p:animRot by="120000">
                                      <p:cBhvr>
                                        <p:cTn id="12" dur="100" fill="hold">
                                          <p:stCondLst>
                                            <p:cond delay="0"/>
                                          </p:stCondLst>
                                        </p:cTn>
                                        <p:tgtEl>
                                          <p:spTgt spid="27"/>
                                        </p:tgtEl>
                                        <p:attrNameLst>
                                          <p:attrName>r</p:attrName>
                                        </p:attrNameLst>
                                      </p:cBhvr>
                                    </p:animRot>
                                    <p:animRot by="-240000">
                                      <p:cBhvr>
                                        <p:cTn id="13" dur="200" fill="hold">
                                          <p:stCondLst>
                                            <p:cond delay="200"/>
                                          </p:stCondLst>
                                        </p:cTn>
                                        <p:tgtEl>
                                          <p:spTgt spid="27"/>
                                        </p:tgtEl>
                                        <p:attrNameLst>
                                          <p:attrName>r</p:attrName>
                                        </p:attrNameLst>
                                      </p:cBhvr>
                                    </p:animRot>
                                    <p:animRot by="240000">
                                      <p:cBhvr>
                                        <p:cTn id="14" dur="200" fill="hold">
                                          <p:stCondLst>
                                            <p:cond delay="400"/>
                                          </p:stCondLst>
                                        </p:cTn>
                                        <p:tgtEl>
                                          <p:spTgt spid="27"/>
                                        </p:tgtEl>
                                        <p:attrNameLst>
                                          <p:attrName>r</p:attrName>
                                        </p:attrNameLst>
                                      </p:cBhvr>
                                    </p:animRot>
                                    <p:animRot by="-240000">
                                      <p:cBhvr>
                                        <p:cTn id="15" dur="200" fill="hold">
                                          <p:stCondLst>
                                            <p:cond delay="600"/>
                                          </p:stCondLst>
                                        </p:cTn>
                                        <p:tgtEl>
                                          <p:spTgt spid="27"/>
                                        </p:tgtEl>
                                        <p:attrNameLst>
                                          <p:attrName>r</p:attrName>
                                        </p:attrNameLst>
                                      </p:cBhvr>
                                    </p:animRot>
                                    <p:animRot by="120000">
                                      <p:cBhvr>
                                        <p:cTn id="16" dur="200" fill="hold">
                                          <p:stCondLst>
                                            <p:cond delay="800"/>
                                          </p:stCondLst>
                                        </p:cTn>
                                        <p:tgtEl>
                                          <p:spTgt spid="27"/>
                                        </p:tgtEl>
                                        <p:attrNameLst>
                                          <p:attrName>r</p:attrName>
                                        </p:attrNameLst>
                                      </p:cBhvr>
                                    </p:animRot>
                                  </p:childTnLst>
                                </p:cTn>
                              </p:par>
                              <p:par>
                                <p:cTn id="17" presetID="32" presetClass="emph" presetSubtype="0" fill="hold" grpId="0" nodeType="withEffect">
                                  <p:stCondLst>
                                    <p:cond delay="0"/>
                                  </p:stCondLst>
                                  <p:childTnLst>
                                    <p:animRot by="120000">
                                      <p:cBhvr>
                                        <p:cTn id="18" dur="100" fill="hold">
                                          <p:stCondLst>
                                            <p:cond delay="0"/>
                                          </p:stCondLst>
                                        </p:cTn>
                                        <p:tgtEl>
                                          <p:spTgt spid="28"/>
                                        </p:tgtEl>
                                        <p:attrNameLst>
                                          <p:attrName>r</p:attrName>
                                        </p:attrNameLst>
                                      </p:cBhvr>
                                    </p:animRot>
                                    <p:animRot by="-240000">
                                      <p:cBhvr>
                                        <p:cTn id="19" dur="200" fill="hold">
                                          <p:stCondLst>
                                            <p:cond delay="200"/>
                                          </p:stCondLst>
                                        </p:cTn>
                                        <p:tgtEl>
                                          <p:spTgt spid="28"/>
                                        </p:tgtEl>
                                        <p:attrNameLst>
                                          <p:attrName>r</p:attrName>
                                        </p:attrNameLst>
                                      </p:cBhvr>
                                    </p:animRot>
                                    <p:animRot by="240000">
                                      <p:cBhvr>
                                        <p:cTn id="20" dur="200" fill="hold">
                                          <p:stCondLst>
                                            <p:cond delay="400"/>
                                          </p:stCondLst>
                                        </p:cTn>
                                        <p:tgtEl>
                                          <p:spTgt spid="28"/>
                                        </p:tgtEl>
                                        <p:attrNameLst>
                                          <p:attrName>r</p:attrName>
                                        </p:attrNameLst>
                                      </p:cBhvr>
                                    </p:animRot>
                                    <p:animRot by="-240000">
                                      <p:cBhvr>
                                        <p:cTn id="21" dur="200" fill="hold">
                                          <p:stCondLst>
                                            <p:cond delay="600"/>
                                          </p:stCondLst>
                                        </p:cTn>
                                        <p:tgtEl>
                                          <p:spTgt spid="28"/>
                                        </p:tgtEl>
                                        <p:attrNameLst>
                                          <p:attrName>r</p:attrName>
                                        </p:attrNameLst>
                                      </p:cBhvr>
                                    </p:animRot>
                                    <p:animRot by="120000">
                                      <p:cBhvr>
                                        <p:cTn id="22" dur="200" fill="hold">
                                          <p:stCondLst>
                                            <p:cond delay="800"/>
                                          </p:stCondLst>
                                        </p:cTn>
                                        <p:tgtEl>
                                          <p:spTgt spid="28"/>
                                        </p:tgtEl>
                                        <p:attrNameLst>
                                          <p:attrName>r</p:attrName>
                                        </p:attrNameLst>
                                      </p:cBhvr>
                                    </p:animRot>
                                  </p:childTnLst>
                                </p:cTn>
                              </p:par>
                              <p:par>
                                <p:cTn id="23" presetID="32" presetClass="emph" presetSubtype="0" fill="hold" grpId="0" nodeType="withEffect">
                                  <p:stCondLst>
                                    <p:cond delay="0"/>
                                  </p:stCondLst>
                                  <p:childTnLst>
                                    <p:animRot by="120000">
                                      <p:cBhvr>
                                        <p:cTn id="24" dur="100" fill="hold">
                                          <p:stCondLst>
                                            <p:cond delay="0"/>
                                          </p:stCondLst>
                                        </p:cTn>
                                        <p:tgtEl>
                                          <p:spTgt spid="29"/>
                                        </p:tgtEl>
                                        <p:attrNameLst>
                                          <p:attrName>r</p:attrName>
                                        </p:attrNameLst>
                                      </p:cBhvr>
                                    </p:animRot>
                                    <p:animRot by="-240000">
                                      <p:cBhvr>
                                        <p:cTn id="25" dur="200" fill="hold">
                                          <p:stCondLst>
                                            <p:cond delay="200"/>
                                          </p:stCondLst>
                                        </p:cTn>
                                        <p:tgtEl>
                                          <p:spTgt spid="29"/>
                                        </p:tgtEl>
                                        <p:attrNameLst>
                                          <p:attrName>r</p:attrName>
                                        </p:attrNameLst>
                                      </p:cBhvr>
                                    </p:animRot>
                                    <p:animRot by="240000">
                                      <p:cBhvr>
                                        <p:cTn id="26" dur="200" fill="hold">
                                          <p:stCondLst>
                                            <p:cond delay="400"/>
                                          </p:stCondLst>
                                        </p:cTn>
                                        <p:tgtEl>
                                          <p:spTgt spid="29"/>
                                        </p:tgtEl>
                                        <p:attrNameLst>
                                          <p:attrName>r</p:attrName>
                                        </p:attrNameLst>
                                      </p:cBhvr>
                                    </p:animRot>
                                    <p:animRot by="-240000">
                                      <p:cBhvr>
                                        <p:cTn id="27" dur="200" fill="hold">
                                          <p:stCondLst>
                                            <p:cond delay="600"/>
                                          </p:stCondLst>
                                        </p:cTn>
                                        <p:tgtEl>
                                          <p:spTgt spid="29"/>
                                        </p:tgtEl>
                                        <p:attrNameLst>
                                          <p:attrName>r</p:attrName>
                                        </p:attrNameLst>
                                      </p:cBhvr>
                                    </p:animRot>
                                    <p:animRot by="120000">
                                      <p:cBhvr>
                                        <p:cTn id="28" dur="200" fill="hold">
                                          <p:stCondLst>
                                            <p:cond delay="800"/>
                                          </p:stCondLst>
                                        </p:cTn>
                                        <p:tgtEl>
                                          <p:spTgt spid="29"/>
                                        </p:tgtEl>
                                        <p:attrNameLst>
                                          <p:attrName>r</p:attrName>
                                        </p:attrNameLst>
                                      </p:cBhvr>
                                    </p:animRot>
                                  </p:childTnLst>
                                </p:cTn>
                              </p:par>
                              <p:par>
                                <p:cTn id="29" presetID="22" presetClass="entr" presetSubtype="8"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par>
                          <p:cTn id="36" fill="hold">
                            <p:stCondLst>
                              <p:cond delay="1500"/>
                            </p:stCondLst>
                            <p:childTnLst>
                              <p:par>
                                <p:cTn id="37" presetID="2" presetClass="entr" presetSubtype="8"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ppt_x</p:attrName>
                                        </p:attrNameLst>
                                      </p:cBhvr>
                                      <p:tavLst>
                                        <p:tav tm="0">
                                          <p:val>
                                            <p:strVal val="0-#ppt_w/2"/>
                                          </p:val>
                                        </p:tav>
                                        <p:tav tm="100000">
                                          <p:val>
                                            <p:strVal val="#ppt_x"/>
                                          </p:val>
                                        </p:tav>
                                      </p:tavLst>
                                    </p:anim>
                                    <p:anim calcmode="lin" valueType="num">
                                      <p:cBhvr>
                                        <p:cTn id="40" dur="500" fill="hold"/>
                                        <p:tgtEl>
                                          <p:spTgt spid="25"/>
                                        </p:tgtEl>
                                        <p:attrNameLst>
                                          <p:attrName>ppt_y</p:attrName>
                                        </p:attrNameLst>
                                      </p:cBhvr>
                                      <p:tavLst>
                                        <p:tav tm="0">
                                          <p:val>
                                            <p:strVal val="#ppt_y"/>
                                          </p:val>
                                        </p:tav>
                                        <p:tav tm="100000">
                                          <p:val>
                                            <p:strVal val="#ppt_y"/>
                                          </p:val>
                                        </p:tav>
                                      </p:tavLst>
                                    </p:anim>
                                  </p:childTnLst>
                                </p:cTn>
                              </p:par>
                            </p:childTnLst>
                          </p:cTn>
                        </p:par>
                        <p:par>
                          <p:cTn id="41" fill="hold">
                            <p:stCondLst>
                              <p:cond delay="200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childTnLst>
                          </p:cTn>
                        </p:par>
                        <p:par>
                          <p:cTn id="45" fill="hold">
                            <p:stCondLst>
                              <p:cond delay="2500"/>
                            </p:stCondLst>
                            <p:childTnLst>
                              <p:par>
                                <p:cTn id="46" presetID="21" presetClass="entr" presetSubtype="1"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heel(1)">
                                      <p:cBhvr>
                                        <p:cTn id="48" dur="1250"/>
                                        <p:tgtEl>
                                          <p:spTgt spid="10"/>
                                        </p:tgtEl>
                                      </p:cBhvr>
                                    </p:animEffect>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par>
                          <p:cTn id="53" fill="hold">
                            <p:stCondLst>
                              <p:cond delay="4500"/>
                            </p:stCondLst>
                            <p:childTnLst>
                              <p:par>
                                <p:cTn id="54" presetID="53" presetClass="entr" presetSubtype="16"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animEffect transition="in" filter="fade">
                                      <p:cBhvr>
                                        <p:cTn id="58" dur="500"/>
                                        <p:tgtEl>
                                          <p:spTgt spid="21"/>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childTnLst>
                          </p:cTn>
                        </p:par>
                        <p:par>
                          <p:cTn id="63" fill="hold">
                            <p:stCondLst>
                              <p:cond delay="5500"/>
                            </p:stCondLst>
                            <p:childTnLst>
                              <p:par>
                                <p:cTn id="64" presetID="53" presetClass="entr" presetSubtype="16"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fill="hold"/>
                                        <p:tgtEl>
                                          <p:spTgt spid="12"/>
                                        </p:tgtEl>
                                        <p:attrNameLst>
                                          <p:attrName>ppt_w</p:attrName>
                                        </p:attrNameLst>
                                      </p:cBhvr>
                                      <p:tavLst>
                                        <p:tav tm="0">
                                          <p:val>
                                            <p:fltVal val="0"/>
                                          </p:val>
                                        </p:tav>
                                        <p:tav tm="100000">
                                          <p:val>
                                            <p:strVal val="#ppt_w"/>
                                          </p:val>
                                        </p:tav>
                                      </p:tavLst>
                                    </p:anim>
                                    <p:anim calcmode="lin" valueType="num">
                                      <p:cBhvr>
                                        <p:cTn id="67" dur="500" fill="hold"/>
                                        <p:tgtEl>
                                          <p:spTgt spid="12"/>
                                        </p:tgtEl>
                                        <p:attrNameLst>
                                          <p:attrName>ppt_h</p:attrName>
                                        </p:attrNameLst>
                                      </p:cBhvr>
                                      <p:tavLst>
                                        <p:tav tm="0">
                                          <p:val>
                                            <p:fltVal val="0"/>
                                          </p:val>
                                        </p:tav>
                                        <p:tav tm="100000">
                                          <p:val>
                                            <p:strVal val="#ppt_h"/>
                                          </p:val>
                                        </p:tav>
                                      </p:tavLst>
                                    </p:anim>
                                    <p:animEffect transition="in" filter="fade">
                                      <p:cBhvr>
                                        <p:cTn id="68" dur="500"/>
                                        <p:tgtEl>
                                          <p:spTgt spid="12"/>
                                        </p:tgtEl>
                                      </p:cBhvr>
                                    </p:animEffect>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childTnLst>
                                </p:cTn>
                              </p:par>
                            </p:childTnLst>
                          </p:cTn>
                        </p:par>
                        <p:par>
                          <p:cTn id="73" fill="hold">
                            <p:stCondLst>
                              <p:cond delay="6500"/>
                            </p:stCondLst>
                            <p:childTnLst>
                              <p:par>
                                <p:cTn id="74" presetID="53" presetClass="entr" presetSubtype="16"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childTnLst>
                          </p:cTn>
                        </p:par>
                        <p:par>
                          <p:cTn id="79" fill="hold">
                            <p:stCondLst>
                              <p:cond delay="7000"/>
                            </p:stCondLst>
                            <p:childTnLst>
                              <p:par>
                                <p:cTn id="80" presetID="53" presetClass="entr" presetSubtype="16"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500" fill="hold"/>
                                        <p:tgtEl>
                                          <p:spTgt spid="14"/>
                                        </p:tgtEl>
                                        <p:attrNameLst>
                                          <p:attrName>ppt_w</p:attrName>
                                        </p:attrNameLst>
                                      </p:cBhvr>
                                      <p:tavLst>
                                        <p:tav tm="0">
                                          <p:val>
                                            <p:fltVal val="0"/>
                                          </p:val>
                                        </p:tav>
                                        <p:tav tm="100000">
                                          <p:val>
                                            <p:strVal val="#ppt_w"/>
                                          </p:val>
                                        </p:tav>
                                      </p:tavLst>
                                    </p:anim>
                                    <p:anim calcmode="lin" valueType="num">
                                      <p:cBhvr>
                                        <p:cTn id="83" dur="500" fill="hold"/>
                                        <p:tgtEl>
                                          <p:spTgt spid="14"/>
                                        </p:tgtEl>
                                        <p:attrNameLst>
                                          <p:attrName>ppt_h</p:attrName>
                                        </p:attrNameLst>
                                      </p:cBhvr>
                                      <p:tavLst>
                                        <p:tav tm="0">
                                          <p:val>
                                            <p:fltVal val="0"/>
                                          </p:val>
                                        </p:tav>
                                        <p:tav tm="100000">
                                          <p:val>
                                            <p:strVal val="#ppt_h"/>
                                          </p:val>
                                        </p:tav>
                                      </p:tavLst>
                                    </p:anim>
                                    <p:animEffect transition="in" filter="fade">
                                      <p:cBhvr>
                                        <p:cTn id="84" dur="500"/>
                                        <p:tgtEl>
                                          <p:spTgt spid="14"/>
                                        </p:tgtEl>
                                      </p:cBhvr>
                                    </p:animEffect>
                                  </p:childTnLst>
                                </p:cTn>
                              </p:par>
                            </p:childTnLst>
                          </p:cTn>
                        </p:par>
                        <p:par>
                          <p:cTn id="85" fill="hold">
                            <p:stCondLst>
                              <p:cond delay="7500"/>
                            </p:stCondLst>
                            <p:childTnLst>
                              <p:par>
                                <p:cTn id="86" presetID="10" presetClass="entr" presetSubtype="0" fill="hold" grpId="0"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fade">
                                      <p:cBhvr>
                                        <p:cTn id="88" dur="500"/>
                                        <p:tgtEl>
                                          <p:spTgt spid="15"/>
                                        </p:tgtEl>
                                      </p:cBhvr>
                                    </p:animEffect>
                                  </p:childTnLst>
                                </p:cTn>
                              </p:par>
                            </p:childTnLst>
                          </p:cTn>
                        </p:par>
                        <p:par>
                          <p:cTn id="89" fill="hold">
                            <p:stCondLst>
                              <p:cond delay="8000"/>
                            </p:stCondLst>
                            <p:childTnLst>
                              <p:par>
                                <p:cTn id="90" presetID="53" presetClass="entr" presetSubtype="16"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 calcmode="lin" valueType="num">
                                      <p:cBhvr>
                                        <p:cTn id="92" dur="500" fill="hold"/>
                                        <p:tgtEl>
                                          <p:spTgt spid="16"/>
                                        </p:tgtEl>
                                        <p:attrNameLst>
                                          <p:attrName>ppt_w</p:attrName>
                                        </p:attrNameLst>
                                      </p:cBhvr>
                                      <p:tavLst>
                                        <p:tav tm="0">
                                          <p:val>
                                            <p:fltVal val="0"/>
                                          </p:val>
                                        </p:tav>
                                        <p:tav tm="100000">
                                          <p:val>
                                            <p:strVal val="#ppt_w"/>
                                          </p:val>
                                        </p:tav>
                                      </p:tavLst>
                                    </p:anim>
                                    <p:anim calcmode="lin" valueType="num">
                                      <p:cBhvr>
                                        <p:cTn id="93" dur="500" fill="hold"/>
                                        <p:tgtEl>
                                          <p:spTgt spid="16"/>
                                        </p:tgtEl>
                                        <p:attrNameLst>
                                          <p:attrName>ppt_h</p:attrName>
                                        </p:attrNameLst>
                                      </p:cBhvr>
                                      <p:tavLst>
                                        <p:tav tm="0">
                                          <p:val>
                                            <p:fltVal val="0"/>
                                          </p:val>
                                        </p:tav>
                                        <p:tav tm="100000">
                                          <p:val>
                                            <p:strVal val="#ppt_h"/>
                                          </p:val>
                                        </p:tav>
                                      </p:tavLst>
                                    </p:anim>
                                    <p:animEffect transition="in" filter="fade">
                                      <p:cBhvr>
                                        <p:cTn id="94" dur="500"/>
                                        <p:tgtEl>
                                          <p:spTgt spid="16"/>
                                        </p:tgtEl>
                                      </p:cBhvr>
                                    </p:animEffect>
                                  </p:childTnLst>
                                </p:cTn>
                              </p:par>
                            </p:childTnLst>
                          </p:cTn>
                        </p:par>
                        <p:par>
                          <p:cTn id="95" fill="hold">
                            <p:stCondLst>
                              <p:cond delay="8500"/>
                            </p:stCondLst>
                            <p:childTnLst>
                              <p:par>
                                <p:cTn id="96" presetID="10" presetClass="entr" presetSubtype="0" fill="hold" grpId="0" nodeType="after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fade">
                                      <p:cBhvr>
                                        <p:cTn id="98" dur="500"/>
                                        <p:tgtEl>
                                          <p:spTgt spid="17"/>
                                        </p:tgtEl>
                                      </p:cBhvr>
                                    </p:animEffect>
                                  </p:childTnLst>
                                </p:cTn>
                              </p:par>
                            </p:childTnLst>
                          </p:cTn>
                        </p:par>
                        <p:par>
                          <p:cTn id="99" fill="hold">
                            <p:stCondLst>
                              <p:cond delay="9000"/>
                            </p:stCondLst>
                            <p:childTnLst>
                              <p:par>
                                <p:cTn id="100" presetID="10" presetClass="entr" presetSubtype="0"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fade">
                                      <p:cBhvr>
                                        <p:cTn id="10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P spid="14" grpId="0" bldLvl="0" animBg="1"/>
      <p:bldP spid="15" grpId="0"/>
      <p:bldP spid="16" grpId="0" bldLvl="0" animBg="1"/>
      <p:bldP spid="17" grpId="0"/>
      <p:bldP spid="19" grpId="0" bldLvl="0" animBg="1"/>
      <p:bldP spid="21" grpId="0" bldLvl="0" animBg="1"/>
      <p:bldP spid="22" grpId="0"/>
      <p:bldP spid="25" grpId="0" bldLvl="0" animBg="1" autoUpdateAnimBg="0"/>
      <p:bldP spid="26" grpId="0" bldLvl="0" animBg="1"/>
      <p:bldP spid="27" grpId="0" bldLvl="0" animBg="1"/>
      <p:bldP spid="28" grpId="0" bldLvl="0" animBg="1"/>
      <p:bldP spid="29" grpId="0" bldLvl="0" animBg="1"/>
      <p:bldP spid="33" grpId="0"/>
      <p:bldP spid="2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400301"/>
            <a:ext cx="12215886" cy="1367082"/>
          </a:xfrm>
          <a:prstGeom prst="rect">
            <a:avLst/>
          </a:prstGeom>
          <a:blipFill>
            <a:blip r:embed="rId1" cstate="print"/>
            <a:tile tx="0" ty="0" sx="75000" sy="7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832045" y="2016684"/>
            <a:ext cx="2133431" cy="2134318"/>
          </a:xfrm>
          <a:prstGeom prst="ellipse">
            <a:avLst/>
          </a:prstGeom>
          <a:gradFill>
            <a:gsLst>
              <a:gs pos="34000">
                <a:schemeClr val="bg1"/>
              </a:gs>
              <a:gs pos="96000">
                <a:srgbClr val="DBDBDD"/>
              </a:gs>
            </a:gsLst>
            <a:path path="circle">
              <a:fillToRect l="100000" t="100000"/>
            </a:path>
          </a:gradFill>
          <a:ln w="19050">
            <a:solidFill>
              <a:schemeClr val="bg1"/>
            </a:solidFill>
          </a:ln>
          <a:effectLst>
            <a:outerShdw blurRad="254000" dist="88900" dir="7200000" sx="92000" sy="92000" algn="ctr" rotWithShape="0">
              <a:srgbClr val="000000">
                <a:alpha val="7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19" name="椭圆 18"/>
          <p:cNvSpPr/>
          <p:nvPr/>
        </p:nvSpPr>
        <p:spPr>
          <a:xfrm flipH="1">
            <a:off x="3005074" y="2189784"/>
            <a:ext cx="1787370" cy="1788116"/>
          </a:xfrm>
          <a:prstGeom prst="ellipse">
            <a:avLst/>
          </a:prstGeom>
          <a:blipFill>
            <a:blip r:embed="rId1" cstate="print"/>
            <a:tile tx="0" ty="0" sx="75000" sy="75000" flip="none" algn="tl"/>
          </a:blipFill>
          <a:ln w="19050">
            <a:noFill/>
          </a:ln>
          <a:effectLst>
            <a:outerShdw blurRad="254000" dist="63500" dir="7200000" sx="92000" sy="92000" algn="ctr" rotWithShape="0">
              <a:srgbClr val="000000">
                <a:alpha val="3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spcCol="0" rtlCol="0" anchor="ctr"/>
          <a:lstStyle/>
          <a:p>
            <a:pPr algn="ctr"/>
            <a:endParaRPr lang="zh-CN" altLang="en-US" dirty="0"/>
          </a:p>
        </p:txBody>
      </p:sp>
      <p:sp>
        <p:nvSpPr>
          <p:cNvPr id="20" name="矩形 19"/>
          <p:cNvSpPr/>
          <p:nvPr/>
        </p:nvSpPr>
        <p:spPr>
          <a:xfrm>
            <a:off x="5532755" y="2689860"/>
            <a:ext cx="6166485" cy="735965"/>
          </a:xfrm>
          <a:prstGeom prst="rect">
            <a:avLst/>
          </a:prstGeom>
        </p:spPr>
        <p:txBody>
          <a:bodyPr wrap="square" lIns="91433" tIns="45716" rIns="91433" bIns="45716">
            <a:spAutoFit/>
          </a:bodyPr>
          <a:lstStyle/>
          <a:p>
            <a:r>
              <a:rPr lang="zh-CN" altLang="en-US" sz="4200" b="1" dirty="0">
                <a:solidFill>
                  <a:schemeClr val="bg1"/>
                </a:solidFill>
                <a:latin typeface="微软雅黑" panose="020B0503020204020204" pitchFamily="34" charset="-122"/>
                <a:ea typeface="微软雅黑" panose="020B0503020204020204" pitchFamily="34" charset="-122"/>
              </a:rPr>
              <a:t>论文查重系统介绍</a:t>
            </a:r>
            <a:endParaRPr lang="zh-CN" altLang="en-US" sz="42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488282" y="2529715"/>
            <a:ext cx="845185" cy="1105535"/>
          </a:xfrm>
          <a:prstGeom prst="rect">
            <a:avLst/>
          </a:prstGeom>
          <a:noFill/>
        </p:spPr>
        <p:txBody>
          <a:bodyPr wrap="none" lIns="91436" tIns="45718" rIns="91436" bIns="45718" rtlCol="0">
            <a:spAutoFit/>
          </a:bodyPr>
          <a:lstStyle/>
          <a:p>
            <a:r>
              <a:rPr lang="en-US" altLang="zh-CN" sz="6600" b="1" dirty="0">
                <a:solidFill>
                  <a:schemeClr val="bg1"/>
                </a:solidFill>
                <a:latin typeface="微软雅黑" panose="020B0503020204020204" pitchFamily="34" charset="-122"/>
                <a:ea typeface="微软雅黑" panose="020B0503020204020204" pitchFamily="34" charset="-122"/>
              </a:rPr>
              <a:t>D</a:t>
            </a:r>
            <a:endParaRPr lang="en-US" altLang="zh-CN" sz="6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1000">
        <p:fad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500"/>
                                        <p:tgtEl>
                                          <p:spTgt spid="1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1000" fill="hold"/>
                                        <p:tgtEl>
                                          <p:spTgt spid="19"/>
                                        </p:tgtEl>
                                        <p:attrNameLst>
                                          <p:attrName>ppt_w</p:attrName>
                                        </p:attrNameLst>
                                      </p:cBhvr>
                                      <p:tavLst>
                                        <p:tav tm="0">
                                          <p:val>
                                            <p:fltVal val="0"/>
                                          </p:val>
                                        </p:tav>
                                        <p:tav tm="100000">
                                          <p:val>
                                            <p:strVal val="#ppt_w"/>
                                          </p:val>
                                        </p:tav>
                                      </p:tavLst>
                                    </p:anim>
                                    <p:anim calcmode="lin" valueType="num">
                                      <p:cBhvr>
                                        <p:cTn id="18" dur="1000" fill="hold"/>
                                        <p:tgtEl>
                                          <p:spTgt spid="19"/>
                                        </p:tgtEl>
                                        <p:attrNameLst>
                                          <p:attrName>ppt_h</p:attrName>
                                        </p:attrNameLst>
                                      </p:cBhvr>
                                      <p:tavLst>
                                        <p:tav tm="0">
                                          <p:val>
                                            <p:fltVal val="0"/>
                                          </p:val>
                                        </p:tav>
                                        <p:tav tm="100000">
                                          <p:val>
                                            <p:strVal val="#ppt_h"/>
                                          </p:val>
                                        </p:tav>
                                      </p:tavLst>
                                    </p:anim>
                                    <p:anim calcmode="lin" valueType="num">
                                      <p:cBhvr>
                                        <p:cTn id="19" dur="1000" fill="hold"/>
                                        <p:tgtEl>
                                          <p:spTgt spid="19"/>
                                        </p:tgtEl>
                                        <p:attrNameLst>
                                          <p:attrName>style.rotation</p:attrName>
                                        </p:attrNameLst>
                                      </p:cBhvr>
                                      <p:tavLst>
                                        <p:tav tm="0">
                                          <p:val>
                                            <p:fltVal val="90"/>
                                          </p:val>
                                        </p:tav>
                                        <p:tav tm="100000">
                                          <p:val>
                                            <p:fltVal val="0"/>
                                          </p:val>
                                        </p:tav>
                                      </p:tavLst>
                                    </p:anim>
                                    <p:animEffect transition="in" filter="fade">
                                      <p:cBhvr>
                                        <p:cTn id="20" dur="10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1000" fill="hold"/>
                                        <p:tgtEl>
                                          <p:spTgt spid="20"/>
                                        </p:tgtEl>
                                        <p:attrNameLst>
                                          <p:attrName>ppt_w</p:attrName>
                                        </p:attrNameLst>
                                      </p:cBhvr>
                                      <p:tavLst>
                                        <p:tav tm="0">
                                          <p:val>
                                            <p:fltVal val="0"/>
                                          </p:val>
                                        </p:tav>
                                        <p:tav tm="100000">
                                          <p:val>
                                            <p:strVal val="#ppt_w"/>
                                          </p:val>
                                        </p:tav>
                                      </p:tavLst>
                                    </p:anim>
                                    <p:anim calcmode="lin" valueType="num">
                                      <p:cBhvr>
                                        <p:cTn id="27" dur="1000" fill="hold"/>
                                        <p:tgtEl>
                                          <p:spTgt spid="20"/>
                                        </p:tgtEl>
                                        <p:attrNameLst>
                                          <p:attrName>ppt_h</p:attrName>
                                        </p:attrNameLst>
                                      </p:cBhvr>
                                      <p:tavLst>
                                        <p:tav tm="0">
                                          <p:val>
                                            <p:fltVal val="0"/>
                                          </p:val>
                                        </p:tav>
                                        <p:tav tm="100000">
                                          <p:val>
                                            <p:strVal val="#ppt_h"/>
                                          </p:val>
                                        </p:tav>
                                      </p:tavLst>
                                    </p:anim>
                                    <p:anim calcmode="lin" valueType="num">
                                      <p:cBhvr>
                                        <p:cTn id="28" dur="1000" fill="hold"/>
                                        <p:tgtEl>
                                          <p:spTgt spid="20"/>
                                        </p:tgtEl>
                                        <p:attrNameLst>
                                          <p:attrName>style.rotation</p:attrName>
                                        </p:attrNameLst>
                                      </p:cBhvr>
                                      <p:tavLst>
                                        <p:tav tm="0">
                                          <p:val>
                                            <p:fltVal val="90"/>
                                          </p:val>
                                        </p:tav>
                                        <p:tav tm="100000">
                                          <p:val>
                                            <p:fltVal val="0"/>
                                          </p:val>
                                        </p:tav>
                                      </p:tavLst>
                                    </p:anim>
                                    <p:animEffect transition="in" filter="fade">
                                      <p:cBhvr>
                                        <p:cTn id="2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p:bldP spid="21"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286722" y="1796777"/>
            <a:ext cx="5876243" cy="4147086"/>
            <a:chOff x="6199748" y="2294758"/>
            <a:chExt cx="4802010" cy="3388601"/>
          </a:xfrm>
        </p:grpSpPr>
        <p:sp>
          <p:nvSpPr>
            <p:cNvPr id="7" name="Freeform 6"/>
            <p:cNvSpPr/>
            <p:nvPr/>
          </p:nvSpPr>
          <p:spPr>
            <a:xfrm>
              <a:off x="7045861" y="2643177"/>
              <a:ext cx="2708066" cy="2708008"/>
            </a:xfrm>
            <a:custGeom>
              <a:avLst/>
              <a:gdLst>
                <a:gd name="connsiteX0" fmla="*/ 0 w 2708066"/>
                <a:gd name="connsiteY0" fmla="*/ 1354004 h 2708008"/>
                <a:gd name="connsiteX1" fmla="*/ 1354033 w 2708066"/>
                <a:gd name="connsiteY1" fmla="*/ 0 h 2708008"/>
                <a:gd name="connsiteX2" fmla="*/ 2708066 w 2708066"/>
                <a:gd name="connsiteY2" fmla="*/ 1354004 h 2708008"/>
                <a:gd name="connsiteX3" fmla="*/ 1354033 w 2708066"/>
                <a:gd name="connsiteY3" fmla="*/ 2708008 h 2708008"/>
                <a:gd name="connsiteX4" fmla="*/ 0 w 2708066"/>
                <a:gd name="connsiteY4" fmla="*/ 1354004 h 2708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8066" h="2708008">
                  <a:moveTo>
                    <a:pt x="0" y="1354004"/>
                  </a:moveTo>
                  <a:cubicBezTo>
                    <a:pt x="0" y="606208"/>
                    <a:pt x="606221" y="0"/>
                    <a:pt x="1354033" y="0"/>
                  </a:cubicBezTo>
                  <a:cubicBezTo>
                    <a:pt x="2101845" y="0"/>
                    <a:pt x="2708066" y="606208"/>
                    <a:pt x="2708066" y="1354004"/>
                  </a:cubicBezTo>
                  <a:cubicBezTo>
                    <a:pt x="2708066" y="2101800"/>
                    <a:pt x="2101845" y="2708008"/>
                    <a:pt x="1354033" y="2708008"/>
                  </a:cubicBezTo>
                  <a:cubicBezTo>
                    <a:pt x="606221" y="2708008"/>
                    <a:pt x="0" y="2101800"/>
                    <a:pt x="0" y="1354004"/>
                  </a:cubicBezTo>
                  <a:close/>
                </a:path>
              </a:pathLst>
            </a:custGeom>
            <a:solidFill>
              <a:schemeClr val="accent1"/>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94674" tIns="594666" rIns="594674" bIns="594666" numCol="1" spcCol="1270" anchor="ctr" anchorCtr="0">
              <a:noAutofit/>
            </a:bodyPr>
            <a:lstStyle/>
            <a:p>
              <a:pPr algn="ctr" defTabSz="2437130">
                <a:lnSpc>
                  <a:spcPct val="120000"/>
                </a:lnSpc>
                <a:spcAft>
                  <a:spcPct val="35000"/>
                </a:spcAft>
              </a:pPr>
              <a:endParaRPr lang="id-ID" sz="5200">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Oval 7"/>
            <p:cNvSpPr/>
            <p:nvPr/>
          </p:nvSpPr>
          <p:spPr>
            <a:xfrm>
              <a:off x="8591026" y="2519799"/>
              <a:ext cx="301176" cy="301171"/>
            </a:xfrm>
            <a:prstGeom prst="ellipse">
              <a:avLst/>
            </a:prstGeom>
            <a:solidFill>
              <a:schemeClr val="accent6"/>
            </a:solidFill>
            <a:ln w="25400">
              <a:solidFill>
                <a:schemeClr val="bg1"/>
              </a:solid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pPr>
                <a:lnSpc>
                  <a:spcPct val="120000"/>
                </a:lnSpc>
              </a:pPr>
              <a:endParaRPr lang="zh-CN" altLang="en-US" sz="1705">
                <a:latin typeface="Arial" panose="020B0604020202020204" pitchFamily="34" charset="0"/>
                <a:ea typeface="微软雅黑" panose="020B0503020204020204" pitchFamily="34" charset="-122"/>
                <a:sym typeface="Arial" panose="020B0604020202020204" pitchFamily="34" charset="0"/>
              </a:endParaRPr>
            </a:p>
          </p:txBody>
        </p:sp>
        <p:sp>
          <p:nvSpPr>
            <p:cNvPr id="9" name="Oval 8"/>
            <p:cNvSpPr/>
            <p:nvPr/>
          </p:nvSpPr>
          <p:spPr>
            <a:xfrm>
              <a:off x="7877873" y="5149983"/>
              <a:ext cx="218075" cy="218285"/>
            </a:xfrm>
            <a:prstGeom prst="ellipse">
              <a:avLst/>
            </a:prstGeom>
            <a:solidFill>
              <a:schemeClr val="accent6"/>
            </a:solidFill>
            <a:ln w="25400">
              <a:solidFill>
                <a:schemeClr val="bg1"/>
              </a:solidFill>
            </a:ln>
          </p:spPr>
          <p:style>
            <a:lnRef idx="2">
              <a:schemeClr val="lt1">
                <a:hueOff val="0"/>
                <a:satOff val="0"/>
                <a:lumOff val="0"/>
                <a:alphaOff val="0"/>
              </a:schemeClr>
            </a:lnRef>
            <a:fillRef idx="1">
              <a:schemeClr val="accent3">
                <a:hueOff val="56240"/>
                <a:satOff val="2879"/>
                <a:lumOff val="1209"/>
                <a:alphaOff val="0"/>
              </a:schemeClr>
            </a:fillRef>
            <a:effectRef idx="0">
              <a:schemeClr val="accent3">
                <a:hueOff val="56240"/>
                <a:satOff val="2879"/>
                <a:lumOff val="1209"/>
                <a:alphaOff val="0"/>
              </a:schemeClr>
            </a:effectRef>
            <a:fontRef idx="minor">
              <a:schemeClr val="lt1"/>
            </a:fontRef>
          </p:style>
          <p:txBody>
            <a:bodyPr/>
            <a:lstStyle/>
            <a:p>
              <a:pPr>
                <a:lnSpc>
                  <a:spcPct val="120000"/>
                </a:lnSpc>
              </a:pPr>
              <a:endParaRPr lang="zh-CN" altLang="en-US" sz="1705">
                <a:latin typeface="Arial" panose="020B0604020202020204" pitchFamily="34" charset="0"/>
                <a:ea typeface="微软雅黑" panose="020B0503020204020204" pitchFamily="34" charset="-122"/>
                <a:sym typeface="Arial" panose="020B0604020202020204" pitchFamily="34" charset="0"/>
              </a:endParaRPr>
            </a:p>
          </p:txBody>
        </p:sp>
        <p:sp>
          <p:nvSpPr>
            <p:cNvPr id="10" name="Oval 9"/>
            <p:cNvSpPr/>
            <p:nvPr/>
          </p:nvSpPr>
          <p:spPr>
            <a:xfrm>
              <a:off x="9928187" y="3742198"/>
              <a:ext cx="218075" cy="218285"/>
            </a:xfrm>
            <a:prstGeom prst="ellipse">
              <a:avLst/>
            </a:prstGeom>
            <a:solidFill>
              <a:schemeClr val="accent1">
                <a:lumMod val="75000"/>
              </a:schemeClr>
            </a:solidFill>
            <a:ln>
              <a:noFill/>
            </a:ln>
          </p:spPr>
          <p:style>
            <a:lnRef idx="2">
              <a:schemeClr val="lt1">
                <a:hueOff val="0"/>
                <a:satOff val="0"/>
                <a:lumOff val="0"/>
                <a:alphaOff val="0"/>
              </a:schemeClr>
            </a:lnRef>
            <a:fillRef idx="1">
              <a:schemeClr val="accent3">
                <a:hueOff val="112479"/>
                <a:satOff val="5757"/>
                <a:lumOff val="2418"/>
                <a:alphaOff val="0"/>
              </a:schemeClr>
            </a:fillRef>
            <a:effectRef idx="0">
              <a:schemeClr val="accent3">
                <a:hueOff val="112479"/>
                <a:satOff val="5757"/>
                <a:lumOff val="2418"/>
                <a:alphaOff val="0"/>
              </a:schemeClr>
            </a:effectRef>
            <a:fontRef idx="minor">
              <a:schemeClr val="lt1"/>
            </a:fontRef>
          </p:style>
          <p:txBody>
            <a:bodyPr/>
            <a:lstStyle/>
            <a:p>
              <a:pPr>
                <a:lnSpc>
                  <a:spcPct val="120000"/>
                </a:lnSpc>
              </a:pPr>
              <a:endParaRPr lang="zh-CN" altLang="en-US" sz="1705">
                <a:latin typeface="Arial" panose="020B0604020202020204" pitchFamily="34" charset="0"/>
                <a:ea typeface="微软雅黑" panose="020B0503020204020204" pitchFamily="34" charset="-122"/>
                <a:sym typeface="Arial" panose="020B0604020202020204" pitchFamily="34" charset="0"/>
              </a:endParaRPr>
            </a:p>
          </p:txBody>
        </p:sp>
        <p:sp>
          <p:nvSpPr>
            <p:cNvPr id="11" name="Oval 10"/>
            <p:cNvSpPr/>
            <p:nvPr/>
          </p:nvSpPr>
          <p:spPr>
            <a:xfrm>
              <a:off x="8884647" y="5382188"/>
              <a:ext cx="301176" cy="301171"/>
            </a:xfrm>
            <a:prstGeom prst="ellipse">
              <a:avLst/>
            </a:prstGeom>
            <a:solidFill>
              <a:schemeClr val="accent1">
                <a:lumMod val="75000"/>
              </a:schemeClr>
            </a:solidFill>
            <a:ln>
              <a:noFill/>
            </a:ln>
          </p:spPr>
          <p:style>
            <a:lnRef idx="2">
              <a:schemeClr val="lt1">
                <a:hueOff val="0"/>
                <a:satOff val="0"/>
                <a:lumOff val="0"/>
                <a:alphaOff val="0"/>
              </a:schemeClr>
            </a:lnRef>
            <a:fillRef idx="1">
              <a:schemeClr val="accent3">
                <a:hueOff val="168719"/>
                <a:satOff val="8636"/>
                <a:lumOff val="3628"/>
                <a:alphaOff val="0"/>
              </a:schemeClr>
            </a:fillRef>
            <a:effectRef idx="0">
              <a:schemeClr val="accent3">
                <a:hueOff val="168719"/>
                <a:satOff val="8636"/>
                <a:lumOff val="3628"/>
                <a:alphaOff val="0"/>
              </a:schemeClr>
            </a:effectRef>
            <a:fontRef idx="minor">
              <a:schemeClr val="lt1"/>
            </a:fontRef>
          </p:style>
          <p:txBody>
            <a:bodyPr/>
            <a:lstStyle/>
            <a:p>
              <a:pPr>
                <a:lnSpc>
                  <a:spcPct val="120000"/>
                </a:lnSpc>
              </a:pPr>
              <a:endParaRPr lang="zh-CN" altLang="en-US" sz="1705">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7578045" y="3164374"/>
              <a:ext cx="218075" cy="218285"/>
            </a:xfrm>
            <a:prstGeom prst="ellipse">
              <a:avLst/>
            </a:prstGeom>
            <a:solidFill>
              <a:schemeClr val="accent2">
                <a:lumMod val="40000"/>
                <a:lumOff val="60000"/>
              </a:schemeClr>
            </a:solidFill>
            <a:ln>
              <a:noFill/>
            </a:ln>
          </p:spPr>
          <p:style>
            <a:lnRef idx="2">
              <a:schemeClr val="lt1">
                <a:hueOff val="0"/>
                <a:satOff val="0"/>
                <a:lumOff val="0"/>
                <a:alphaOff val="0"/>
              </a:schemeClr>
            </a:lnRef>
            <a:fillRef idx="1">
              <a:schemeClr val="accent3">
                <a:hueOff val="224959"/>
                <a:satOff val="11515"/>
                <a:lumOff val="4837"/>
                <a:alphaOff val="0"/>
              </a:schemeClr>
            </a:fillRef>
            <a:effectRef idx="0">
              <a:schemeClr val="accent3">
                <a:hueOff val="224959"/>
                <a:satOff val="11515"/>
                <a:lumOff val="4837"/>
                <a:alphaOff val="0"/>
              </a:schemeClr>
            </a:effectRef>
            <a:fontRef idx="minor">
              <a:schemeClr val="lt1"/>
            </a:fontRef>
          </p:style>
          <p:txBody>
            <a:bodyPr/>
            <a:lstStyle/>
            <a:p>
              <a:pPr>
                <a:lnSpc>
                  <a:spcPct val="120000"/>
                </a:lnSpc>
              </a:pPr>
              <a:endParaRPr lang="zh-CN" altLang="en-US" sz="1705">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2"/>
            <p:cNvSpPr/>
            <p:nvPr/>
          </p:nvSpPr>
          <p:spPr>
            <a:xfrm>
              <a:off x="6199748" y="3131948"/>
              <a:ext cx="1100954" cy="1100602"/>
            </a:xfrm>
            <a:custGeom>
              <a:avLst/>
              <a:gdLst>
                <a:gd name="connsiteX0" fmla="*/ 0 w 1100954"/>
                <a:gd name="connsiteY0" fmla="*/ 550301 h 1100602"/>
                <a:gd name="connsiteX1" fmla="*/ 550477 w 1100954"/>
                <a:gd name="connsiteY1" fmla="*/ 0 h 1100602"/>
                <a:gd name="connsiteX2" fmla="*/ 1100954 w 1100954"/>
                <a:gd name="connsiteY2" fmla="*/ 550301 h 1100602"/>
                <a:gd name="connsiteX3" fmla="*/ 550477 w 1100954"/>
                <a:gd name="connsiteY3" fmla="*/ 1100602 h 1100602"/>
                <a:gd name="connsiteX4" fmla="*/ 0 w 1100954"/>
                <a:gd name="connsiteY4" fmla="*/ 550301 h 1100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954" h="1100602">
                  <a:moveTo>
                    <a:pt x="0" y="550301"/>
                  </a:moveTo>
                  <a:cubicBezTo>
                    <a:pt x="0" y="246378"/>
                    <a:pt x="246457" y="0"/>
                    <a:pt x="550477" y="0"/>
                  </a:cubicBezTo>
                  <a:cubicBezTo>
                    <a:pt x="854497" y="0"/>
                    <a:pt x="1100954" y="246378"/>
                    <a:pt x="1100954" y="550301"/>
                  </a:cubicBezTo>
                  <a:cubicBezTo>
                    <a:pt x="1100954" y="854224"/>
                    <a:pt x="854497" y="1100602"/>
                    <a:pt x="550477" y="1100602"/>
                  </a:cubicBezTo>
                  <a:cubicBezTo>
                    <a:pt x="246457" y="1100602"/>
                    <a:pt x="0" y="854224"/>
                    <a:pt x="0" y="550301"/>
                  </a:cubicBezTo>
                  <a:close/>
                </a:path>
              </a:pathLst>
            </a:custGeom>
            <a:solidFill>
              <a:schemeClr val="accent2"/>
            </a:solidFill>
            <a:ln w="38100">
              <a:solidFill>
                <a:schemeClr val="bg1"/>
              </a:solidFill>
            </a:ln>
          </p:spPr>
          <p:style>
            <a:lnRef idx="2">
              <a:schemeClr val="lt1">
                <a:hueOff val="0"/>
                <a:satOff val="0"/>
                <a:lumOff val="0"/>
                <a:alphaOff val="0"/>
              </a:schemeClr>
            </a:lnRef>
            <a:fillRef idx="1">
              <a:schemeClr val="accent3">
                <a:hueOff val="337438"/>
                <a:satOff val="17272"/>
                <a:lumOff val="7255"/>
                <a:alphaOff val="0"/>
              </a:schemeClr>
            </a:fillRef>
            <a:effectRef idx="0">
              <a:schemeClr val="accent3">
                <a:hueOff val="337438"/>
                <a:satOff val="17272"/>
                <a:lumOff val="7255"/>
                <a:alphaOff val="0"/>
              </a:schemeClr>
            </a:effectRef>
            <a:fontRef idx="minor">
              <a:schemeClr val="lt1"/>
            </a:fontRef>
          </p:style>
          <p:txBody>
            <a:bodyPr spcFirstLastPara="0" vert="horz" wrap="square" lIns="241227" tIns="241175" rIns="241227" bIns="241175" numCol="1" spcCol="1270" anchor="ctr" anchorCtr="0">
              <a:noAutofit/>
            </a:bodyPr>
            <a:lstStyle/>
            <a:p>
              <a:pPr algn="ctr" defTabSz="984250">
                <a:lnSpc>
                  <a:spcPct val="120000"/>
                </a:lnSpc>
                <a:spcAft>
                  <a:spcPct val="35000"/>
                </a:spcAft>
              </a:pPr>
              <a:endParaRPr lang="id-ID" sz="2100">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Oval 13"/>
            <p:cNvSpPr/>
            <p:nvPr/>
          </p:nvSpPr>
          <p:spPr>
            <a:xfrm>
              <a:off x="9288092" y="4197527"/>
              <a:ext cx="301176" cy="301171"/>
            </a:xfrm>
            <a:prstGeom prst="ellipse">
              <a:avLst/>
            </a:prstGeom>
            <a:solidFill>
              <a:schemeClr val="accent4">
                <a:lumMod val="60000"/>
                <a:lumOff val="40000"/>
              </a:schemeClr>
            </a:solidFill>
            <a:ln>
              <a:noFill/>
            </a:ln>
          </p:spPr>
          <p:style>
            <a:lnRef idx="2">
              <a:schemeClr val="lt1">
                <a:hueOff val="0"/>
                <a:satOff val="0"/>
                <a:lumOff val="0"/>
                <a:alphaOff val="0"/>
              </a:schemeClr>
            </a:lnRef>
            <a:fillRef idx="1">
              <a:schemeClr val="accent3">
                <a:hueOff val="393678"/>
                <a:satOff val="20151"/>
                <a:lumOff val="8464"/>
                <a:alphaOff val="0"/>
              </a:schemeClr>
            </a:fillRef>
            <a:effectRef idx="0">
              <a:schemeClr val="accent3">
                <a:hueOff val="393678"/>
                <a:satOff val="20151"/>
                <a:lumOff val="8464"/>
                <a:alphaOff val="0"/>
              </a:schemeClr>
            </a:effectRef>
            <a:fontRef idx="minor">
              <a:schemeClr val="lt1"/>
            </a:fontRef>
          </p:style>
          <p:txBody>
            <a:bodyPr/>
            <a:lstStyle/>
            <a:p>
              <a:pPr>
                <a:lnSpc>
                  <a:spcPct val="120000"/>
                </a:lnSpc>
              </a:pPr>
              <a:endParaRPr lang="zh-CN" altLang="en-US" sz="1705">
                <a:latin typeface="Arial" panose="020B0604020202020204" pitchFamily="34" charset="0"/>
                <a:ea typeface="微软雅黑" panose="020B0503020204020204" pitchFamily="34" charset="-122"/>
                <a:sym typeface="Arial" panose="020B0604020202020204" pitchFamily="34" charset="0"/>
              </a:endParaRPr>
            </a:p>
          </p:txBody>
        </p:sp>
        <p:sp>
          <p:nvSpPr>
            <p:cNvPr id="15" name="Oval 14"/>
            <p:cNvSpPr/>
            <p:nvPr/>
          </p:nvSpPr>
          <p:spPr>
            <a:xfrm>
              <a:off x="6461137" y="4435079"/>
              <a:ext cx="544433" cy="544448"/>
            </a:xfrm>
            <a:prstGeom prst="ellipse">
              <a:avLst/>
            </a:prstGeom>
            <a:solidFill>
              <a:schemeClr val="accent5"/>
            </a:solidFill>
            <a:ln>
              <a:noFill/>
            </a:ln>
          </p:spPr>
          <p:style>
            <a:lnRef idx="2">
              <a:schemeClr val="lt1">
                <a:hueOff val="0"/>
                <a:satOff val="0"/>
                <a:lumOff val="0"/>
                <a:alphaOff val="0"/>
              </a:schemeClr>
            </a:lnRef>
            <a:fillRef idx="1">
              <a:schemeClr val="accent3">
                <a:hueOff val="449917"/>
                <a:satOff val="23029"/>
                <a:lumOff val="9673"/>
                <a:alphaOff val="0"/>
              </a:schemeClr>
            </a:fillRef>
            <a:effectRef idx="0">
              <a:schemeClr val="accent3">
                <a:hueOff val="449917"/>
                <a:satOff val="23029"/>
                <a:lumOff val="9673"/>
                <a:alphaOff val="0"/>
              </a:schemeClr>
            </a:effectRef>
            <a:fontRef idx="minor">
              <a:schemeClr val="lt1"/>
            </a:fontRef>
          </p:style>
          <p:txBody>
            <a:bodyPr/>
            <a:lstStyle/>
            <a:p>
              <a:pPr>
                <a:lnSpc>
                  <a:spcPct val="120000"/>
                </a:lnSpc>
              </a:pPr>
              <a:endParaRPr lang="zh-CN" altLang="en-US" sz="1705">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5"/>
            <p:cNvSpPr/>
            <p:nvPr/>
          </p:nvSpPr>
          <p:spPr>
            <a:xfrm>
              <a:off x="9900804" y="2294758"/>
              <a:ext cx="1100954" cy="1100602"/>
            </a:xfrm>
            <a:custGeom>
              <a:avLst/>
              <a:gdLst>
                <a:gd name="connsiteX0" fmla="*/ 0 w 1100954"/>
                <a:gd name="connsiteY0" fmla="*/ 550301 h 1100602"/>
                <a:gd name="connsiteX1" fmla="*/ 550477 w 1100954"/>
                <a:gd name="connsiteY1" fmla="*/ 0 h 1100602"/>
                <a:gd name="connsiteX2" fmla="*/ 1100954 w 1100954"/>
                <a:gd name="connsiteY2" fmla="*/ 550301 h 1100602"/>
                <a:gd name="connsiteX3" fmla="*/ 550477 w 1100954"/>
                <a:gd name="connsiteY3" fmla="*/ 1100602 h 1100602"/>
                <a:gd name="connsiteX4" fmla="*/ 0 w 1100954"/>
                <a:gd name="connsiteY4" fmla="*/ 550301 h 1100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954" h="1100602">
                  <a:moveTo>
                    <a:pt x="0" y="550301"/>
                  </a:moveTo>
                  <a:cubicBezTo>
                    <a:pt x="0" y="246378"/>
                    <a:pt x="246457" y="0"/>
                    <a:pt x="550477" y="0"/>
                  </a:cubicBezTo>
                  <a:cubicBezTo>
                    <a:pt x="854497" y="0"/>
                    <a:pt x="1100954" y="246378"/>
                    <a:pt x="1100954" y="550301"/>
                  </a:cubicBezTo>
                  <a:cubicBezTo>
                    <a:pt x="1100954" y="854224"/>
                    <a:pt x="854497" y="1100602"/>
                    <a:pt x="550477" y="1100602"/>
                  </a:cubicBezTo>
                  <a:cubicBezTo>
                    <a:pt x="246457" y="1100602"/>
                    <a:pt x="0" y="854224"/>
                    <a:pt x="0" y="550301"/>
                  </a:cubicBezTo>
                  <a:close/>
                </a:path>
              </a:pathLst>
            </a:custGeom>
            <a:solidFill>
              <a:schemeClr val="accent3"/>
            </a:solidFill>
            <a:ln>
              <a:noFill/>
            </a:ln>
          </p:spPr>
          <p:style>
            <a:lnRef idx="2">
              <a:schemeClr val="lt1">
                <a:hueOff val="0"/>
                <a:satOff val="0"/>
                <a:lumOff val="0"/>
                <a:alphaOff val="0"/>
              </a:schemeClr>
            </a:lnRef>
            <a:fillRef idx="1">
              <a:schemeClr val="accent3">
                <a:hueOff val="506157"/>
                <a:satOff val="25908"/>
                <a:lumOff val="10883"/>
                <a:alphaOff val="0"/>
              </a:schemeClr>
            </a:fillRef>
            <a:effectRef idx="0">
              <a:schemeClr val="accent3">
                <a:hueOff val="506157"/>
                <a:satOff val="25908"/>
                <a:lumOff val="10883"/>
                <a:alphaOff val="0"/>
              </a:schemeClr>
            </a:effectRef>
            <a:fontRef idx="minor">
              <a:schemeClr val="lt1"/>
            </a:fontRef>
          </p:style>
          <p:txBody>
            <a:bodyPr spcFirstLastPara="0" vert="horz" wrap="square" lIns="241227" tIns="241175" rIns="241227" bIns="241175" numCol="1" spcCol="1270" anchor="ctr" anchorCtr="0">
              <a:noAutofit/>
            </a:bodyPr>
            <a:lstStyle/>
            <a:p>
              <a:pPr algn="ctr" defTabSz="984250">
                <a:lnSpc>
                  <a:spcPct val="120000"/>
                </a:lnSpc>
                <a:spcAft>
                  <a:spcPct val="35000"/>
                </a:spcAft>
              </a:pPr>
              <a:endParaRPr lang="id-ID" sz="2100">
                <a:solidFill>
                  <a:schemeClr val="bg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Oval 16"/>
            <p:cNvSpPr/>
            <p:nvPr/>
          </p:nvSpPr>
          <p:spPr>
            <a:xfrm>
              <a:off x="9540385" y="3373960"/>
              <a:ext cx="301176" cy="301171"/>
            </a:xfrm>
            <a:prstGeom prst="ellipse">
              <a:avLst/>
            </a:prstGeom>
            <a:solidFill>
              <a:schemeClr val="accent5"/>
            </a:solidFill>
            <a:ln w="25400">
              <a:solidFill>
                <a:schemeClr val="bg1"/>
              </a:solidFill>
            </a:ln>
          </p:spPr>
          <p:style>
            <a:lnRef idx="2">
              <a:schemeClr val="lt1">
                <a:hueOff val="0"/>
                <a:satOff val="0"/>
                <a:lumOff val="0"/>
                <a:alphaOff val="0"/>
              </a:schemeClr>
            </a:lnRef>
            <a:fillRef idx="1">
              <a:schemeClr val="accent3">
                <a:hueOff val="562397"/>
                <a:satOff val="28787"/>
                <a:lumOff val="12092"/>
                <a:alphaOff val="0"/>
              </a:schemeClr>
            </a:fillRef>
            <a:effectRef idx="0">
              <a:schemeClr val="accent3">
                <a:hueOff val="562397"/>
                <a:satOff val="28787"/>
                <a:lumOff val="12092"/>
                <a:alphaOff val="0"/>
              </a:schemeClr>
            </a:effectRef>
            <a:fontRef idx="minor">
              <a:schemeClr val="lt1"/>
            </a:fontRef>
          </p:style>
          <p:txBody>
            <a:bodyPr/>
            <a:lstStyle/>
            <a:p>
              <a:pPr>
                <a:lnSpc>
                  <a:spcPct val="120000"/>
                </a:lnSpc>
              </a:pPr>
              <a:endParaRPr lang="zh-CN" altLang="en-US" sz="1705">
                <a:latin typeface="Arial" panose="020B0604020202020204" pitchFamily="34" charset="0"/>
                <a:ea typeface="微软雅黑" panose="020B0503020204020204" pitchFamily="34" charset="-122"/>
                <a:sym typeface="Arial" panose="020B0604020202020204" pitchFamily="34" charset="0"/>
              </a:endParaRPr>
            </a:p>
          </p:txBody>
        </p:sp>
        <p:sp>
          <p:nvSpPr>
            <p:cNvPr id="18" name="Oval 17"/>
            <p:cNvSpPr/>
            <p:nvPr/>
          </p:nvSpPr>
          <p:spPr>
            <a:xfrm>
              <a:off x="6243062" y="5047837"/>
              <a:ext cx="218075" cy="218285"/>
            </a:xfrm>
            <a:prstGeom prst="ellipse">
              <a:avLst/>
            </a:prstGeom>
            <a:solidFill>
              <a:schemeClr val="accent1">
                <a:lumMod val="75000"/>
              </a:schemeClr>
            </a:solidFill>
            <a:ln>
              <a:noFill/>
            </a:ln>
          </p:spPr>
          <p:style>
            <a:lnRef idx="2">
              <a:schemeClr val="lt1">
                <a:hueOff val="0"/>
                <a:satOff val="0"/>
                <a:lumOff val="0"/>
                <a:alphaOff val="0"/>
              </a:schemeClr>
            </a:lnRef>
            <a:fillRef idx="1">
              <a:schemeClr val="accent3">
                <a:hueOff val="618636"/>
                <a:satOff val="31665"/>
                <a:lumOff val="13301"/>
                <a:alphaOff val="0"/>
              </a:schemeClr>
            </a:fillRef>
            <a:effectRef idx="0">
              <a:schemeClr val="accent3">
                <a:hueOff val="618636"/>
                <a:satOff val="31665"/>
                <a:lumOff val="13301"/>
                <a:alphaOff val="0"/>
              </a:schemeClr>
            </a:effectRef>
            <a:fontRef idx="minor">
              <a:schemeClr val="lt1"/>
            </a:fontRef>
          </p:style>
          <p:txBody>
            <a:bodyPr/>
            <a:lstStyle/>
            <a:p>
              <a:pPr>
                <a:lnSpc>
                  <a:spcPct val="120000"/>
                </a:lnSpc>
              </a:pPr>
              <a:endParaRPr lang="zh-CN" altLang="en-US" sz="1705">
                <a:latin typeface="Arial" panose="020B0604020202020204" pitchFamily="34" charset="0"/>
                <a:ea typeface="微软雅黑" panose="020B0503020204020204" pitchFamily="34" charset="-122"/>
                <a:sym typeface="Arial" panose="020B0604020202020204" pitchFamily="34" charset="0"/>
              </a:endParaRPr>
            </a:p>
          </p:txBody>
        </p:sp>
        <p:sp>
          <p:nvSpPr>
            <p:cNvPr id="19" name="Oval 18"/>
            <p:cNvSpPr/>
            <p:nvPr/>
          </p:nvSpPr>
          <p:spPr>
            <a:xfrm>
              <a:off x="7733702" y="4763552"/>
              <a:ext cx="218075" cy="218285"/>
            </a:xfrm>
            <a:prstGeom prst="ellipse">
              <a:avLst/>
            </a:prstGeom>
            <a:solidFill>
              <a:schemeClr val="accent6">
                <a:lumMod val="40000"/>
                <a:lumOff val="60000"/>
              </a:schemeClr>
            </a:solidFill>
            <a:ln>
              <a:noFill/>
            </a:ln>
          </p:spPr>
          <p:style>
            <a:lnRef idx="2">
              <a:schemeClr val="lt1">
                <a:hueOff val="0"/>
                <a:satOff val="0"/>
                <a:lumOff val="0"/>
                <a:alphaOff val="0"/>
              </a:schemeClr>
            </a:lnRef>
            <a:fillRef idx="1">
              <a:schemeClr val="accent3">
                <a:hueOff val="674876"/>
                <a:satOff val="34544"/>
                <a:lumOff val="14510"/>
                <a:alphaOff val="0"/>
              </a:schemeClr>
            </a:fillRef>
            <a:effectRef idx="0">
              <a:schemeClr val="accent3">
                <a:hueOff val="674876"/>
                <a:satOff val="34544"/>
                <a:lumOff val="14510"/>
                <a:alphaOff val="0"/>
              </a:schemeClr>
            </a:effectRef>
            <a:fontRef idx="minor">
              <a:schemeClr val="lt1"/>
            </a:fontRef>
          </p:style>
          <p:txBody>
            <a:bodyPr/>
            <a:lstStyle/>
            <a:p>
              <a:pPr>
                <a:lnSpc>
                  <a:spcPct val="120000"/>
                </a:lnSpc>
              </a:pPr>
              <a:endParaRPr lang="zh-CN" altLang="en-US" sz="1705">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Title 13"/>
          <p:cNvSpPr txBox="1"/>
          <p:nvPr/>
        </p:nvSpPr>
        <p:spPr>
          <a:xfrm>
            <a:off x="4973132" y="2934406"/>
            <a:ext cx="2274636" cy="1892300"/>
          </a:xfrm>
          <a:prstGeom prst="rect">
            <a:avLst/>
          </a:prstGeom>
        </p:spPr>
        <p:txBody>
          <a:bodyPr vert="horz" wrap="square"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20000"/>
              </a:lnSpc>
            </a:pPr>
            <a:r>
              <a:rPr lang="zh-CN" altLang="en-US" sz="3415" b="1" dirty="0">
                <a:solidFill>
                  <a:schemeClr val="bg1"/>
                </a:solidFill>
                <a:latin typeface="Arial" panose="020B0604020202020204" pitchFamily="34" charset="0"/>
                <a:ea typeface="微软雅黑" panose="020B0503020204020204" pitchFamily="34" charset="-122"/>
                <a:sym typeface="Arial" panose="020B0604020202020204" pitchFamily="34" charset="0"/>
              </a:rPr>
              <a:t>影响检测系统效果的两大要素</a:t>
            </a:r>
            <a:endParaRPr lang="en-US" altLang="zh-CN" sz="3795"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TextBox 52"/>
          <p:cNvSpPr txBox="1"/>
          <p:nvPr/>
        </p:nvSpPr>
        <p:spPr>
          <a:xfrm>
            <a:off x="8244727" y="2247468"/>
            <a:ext cx="568413" cy="490855"/>
          </a:xfrm>
          <a:prstGeom prst="rect">
            <a:avLst/>
          </a:prstGeom>
          <a:noFill/>
        </p:spPr>
        <p:txBody>
          <a:bodyPr wrap="square" lIns="0" tIns="0" rIns="0" bIns="0" rtlCol="0">
            <a:spAutoFit/>
          </a:bodyPr>
          <a:lstStyle/>
          <a:p>
            <a:pPr algn="ctr">
              <a:lnSpc>
                <a:spcPct val="120000"/>
              </a:lnSpc>
            </a:pPr>
            <a:r>
              <a:rPr lang="en-US" sz="2655"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id-ID" sz="265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53"/>
          <p:cNvSpPr txBox="1"/>
          <p:nvPr/>
        </p:nvSpPr>
        <p:spPr>
          <a:xfrm>
            <a:off x="3754139" y="3206064"/>
            <a:ext cx="568413" cy="490855"/>
          </a:xfrm>
          <a:prstGeom prst="rect">
            <a:avLst/>
          </a:prstGeom>
          <a:noFill/>
        </p:spPr>
        <p:txBody>
          <a:bodyPr wrap="square" lIns="0" tIns="0" rIns="0" bIns="0" rtlCol="0">
            <a:spAutoFit/>
          </a:bodyPr>
          <a:lstStyle/>
          <a:p>
            <a:pPr algn="ctr">
              <a:lnSpc>
                <a:spcPct val="120000"/>
              </a:lnSpc>
            </a:pPr>
            <a:r>
              <a:rPr lang="en-US" sz="2655"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id-ID" sz="265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TextBox 78"/>
          <p:cNvSpPr txBox="1"/>
          <p:nvPr/>
        </p:nvSpPr>
        <p:spPr>
          <a:xfrm>
            <a:off x="1289041" y="3224897"/>
            <a:ext cx="1932658" cy="560705"/>
          </a:xfrm>
          <a:prstGeom prst="rect">
            <a:avLst/>
          </a:prstGeom>
          <a:noFill/>
        </p:spPr>
        <p:txBody>
          <a:bodyPr wrap="square" lIns="0" tIns="0" rIns="0" bIns="0" rtlCol="0">
            <a:spAutoFit/>
          </a:bodyPr>
          <a:lstStyle/>
          <a:p>
            <a:pPr algn="just">
              <a:lnSpc>
                <a:spcPct val="120000"/>
              </a:lnSpc>
            </a:pPr>
            <a:r>
              <a:rPr lang="zh-CN" altLang="zh-CN" sz="3035" b="1" dirty="0">
                <a:latin typeface="Arial" panose="020B0604020202020204" pitchFamily="34" charset="0"/>
                <a:ea typeface="微软雅黑" panose="020B0503020204020204" pitchFamily="34" charset="-122"/>
                <a:cs typeface="+mn-ea"/>
                <a:sym typeface="Arial" panose="020B0604020202020204" pitchFamily="34" charset="0"/>
              </a:rPr>
              <a:t>检测算法</a:t>
            </a:r>
            <a:endParaRPr lang="zh-CN" altLang="zh-CN" sz="3035"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78"/>
          <p:cNvSpPr txBox="1"/>
          <p:nvPr/>
        </p:nvSpPr>
        <p:spPr>
          <a:xfrm>
            <a:off x="9590880" y="2072105"/>
            <a:ext cx="2601045" cy="560705"/>
          </a:xfrm>
          <a:prstGeom prst="rect">
            <a:avLst/>
          </a:prstGeom>
          <a:noFill/>
        </p:spPr>
        <p:txBody>
          <a:bodyPr wrap="square" lIns="0" tIns="0" rIns="0" bIns="0" rtlCol="0">
            <a:spAutoFit/>
          </a:bodyPr>
          <a:lstStyle/>
          <a:p>
            <a:pPr algn="just">
              <a:lnSpc>
                <a:spcPct val="120000"/>
              </a:lnSpc>
            </a:pPr>
            <a:r>
              <a:rPr lang="zh-CN" altLang="en-US" sz="3035" b="1" dirty="0">
                <a:latin typeface="Arial" panose="020B0604020202020204" pitchFamily="34" charset="0"/>
                <a:ea typeface="微软雅黑" panose="020B0503020204020204" pitchFamily="34" charset="-122"/>
                <a:cs typeface="+mn-ea"/>
                <a:sym typeface="Arial" panose="020B0604020202020204" pitchFamily="34" charset="0"/>
              </a:rPr>
              <a:t>比对资源库</a:t>
            </a:r>
            <a:endParaRPr lang="id-ID" sz="3035"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36"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7"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8"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9"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40" name="组合 39"/>
          <p:cNvGrpSpPr/>
          <p:nvPr/>
        </p:nvGrpSpPr>
        <p:grpSpPr>
          <a:xfrm>
            <a:off x="895350" y="142875"/>
            <a:ext cx="5457190" cy="808990"/>
            <a:chOff x="903371" y="249943"/>
            <a:chExt cx="2831223" cy="679699"/>
          </a:xfrm>
        </p:grpSpPr>
        <p:sp>
          <p:nvSpPr>
            <p:cNvPr id="41" name="任意多边形 40"/>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2" name="任意多边形 41"/>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43" name="标题 1"/>
          <p:cNvSpPr txBox="1"/>
          <p:nvPr/>
        </p:nvSpPr>
        <p:spPr>
          <a:xfrm>
            <a:off x="1321104" y="296849"/>
            <a:ext cx="7095588" cy="795095"/>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zh-CN" sz="2400" b="1" dirty="0">
                <a:solidFill>
                  <a:srgbClr val="3B68A1"/>
                </a:solidFill>
                <a:latin typeface="微软雅黑" panose="020B0503020204020204" pitchFamily="34" charset="-122"/>
                <a:ea typeface="微软雅黑" panose="020B0503020204020204" pitchFamily="34" charset="-122"/>
                <a:sym typeface="Arial" panose="020B0604020202020204" pitchFamily="34" charset="0"/>
              </a:rPr>
              <a:t>查重系统是信息化检测的有效手段</a:t>
            </a:r>
            <a:endParaRPr lang="zh-CN" altLang="zh-CN" sz="2400" b="1" dirty="0">
              <a:solidFill>
                <a:srgbClr val="3B68A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vertical)">
                                      <p:cBhvr>
                                        <p:cTn id="7" dur="1000"/>
                                        <p:tgtEl>
                                          <p:spTgt spid="6"/>
                                        </p:tgtEl>
                                      </p:cBhvr>
                                    </p:animEffect>
                                  </p:childTnLst>
                                </p:cTn>
                              </p:par>
                              <p:par>
                                <p:cTn id="8" presetID="22" presetClass="entr" presetSubtype="4" fill="hold" grpId="0" nodeType="withEffect">
                                  <p:stCondLst>
                                    <p:cond delay="200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par>
                                <p:cTn id="11" presetID="53" presetClass="entr" presetSubtype="528" fill="hold" grpId="0" nodeType="with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1000" fill="hold"/>
                                        <p:tgtEl>
                                          <p:spTgt spid="53"/>
                                        </p:tgtEl>
                                        <p:attrNameLst>
                                          <p:attrName>ppt_w</p:attrName>
                                        </p:attrNameLst>
                                      </p:cBhvr>
                                      <p:tavLst>
                                        <p:tav tm="0">
                                          <p:val>
                                            <p:fltVal val="0"/>
                                          </p:val>
                                        </p:tav>
                                        <p:tav tm="100000">
                                          <p:val>
                                            <p:strVal val="#ppt_w"/>
                                          </p:val>
                                        </p:tav>
                                      </p:tavLst>
                                    </p:anim>
                                    <p:anim calcmode="lin" valueType="num">
                                      <p:cBhvr>
                                        <p:cTn id="14" dur="1000" fill="hold"/>
                                        <p:tgtEl>
                                          <p:spTgt spid="53"/>
                                        </p:tgtEl>
                                        <p:attrNameLst>
                                          <p:attrName>ppt_h</p:attrName>
                                        </p:attrNameLst>
                                      </p:cBhvr>
                                      <p:tavLst>
                                        <p:tav tm="0">
                                          <p:val>
                                            <p:fltVal val="0"/>
                                          </p:val>
                                        </p:tav>
                                        <p:tav tm="100000">
                                          <p:val>
                                            <p:strVal val="#ppt_h"/>
                                          </p:val>
                                        </p:tav>
                                      </p:tavLst>
                                    </p:anim>
                                    <p:animEffect transition="in" filter="fade">
                                      <p:cBhvr>
                                        <p:cTn id="15" dur="1000"/>
                                        <p:tgtEl>
                                          <p:spTgt spid="53"/>
                                        </p:tgtEl>
                                      </p:cBhvr>
                                    </p:animEffect>
                                    <p:anim calcmode="lin" valueType="num">
                                      <p:cBhvr>
                                        <p:cTn id="16" dur="1000" fill="hold"/>
                                        <p:tgtEl>
                                          <p:spTgt spid="53"/>
                                        </p:tgtEl>
                                        <p:attrNameLst>
                                          <p:attrName>ppt_x</p:attrName>
                                        </p:attrNameLst>
                                      </p:cBhvr>
                                      <p:tavLst>
                                        <p:tav tm="0">
                                          <p:val>
                                            <p:fltVal val="0.5"/>
                                          </p:val>
                                        </p:tav>
                                        <p:tav tm="100000">
                                          <p:val>
                                            <p:strVal val="#ppt_x"/>
                                          </p:val>
                                        </p:tav>
                                      </p:tavLst>
                                    </p:anim>
                                    <p:anim calcmode="lin" valueType="num">
                                      <p:cBhvr>
                                        <p:cTn id="17" dur="1000" fill="hold"/>
                                        <p:tgtEl>
                                          <p:spTgt spid="53"/>
                                        </p:tgtEl>
                                        <p:attrNameLst>
                                          <p:attrName>ppt_y</p:attrName>
                                        </p:attrNameLst>
                                      </p:cBhvr>
                                      <p:tavLst>
                                        <p:tav tm="0">
                                          <p:val>
                                            <p:fltVal val="0.5"/>
                                          </p:val>
                                        </p:tav>
                                        <p:tav tm="100000">
                                          <p:val>
                                            <p:strVal val="#ppt_y"/>
                                          </p:val>
                                        </p:tav>
                                      </p:tavLst>
                                    </p:anim>
                                  </p:childTnLst>
                                </p:cTn>
                              </p:par>
                              <p:par>
                                <p:cTn id="18" presetID="53" presetClass="entr" presetSubtype="528" fill="hold" grpId="0" nodeType="with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p:cTn id="20" dur="1000" fill="hold"/>
                                        <p:tgtEl>
                                          <p:spTgt spid="54"/>
                                        </p:tgtEl>
                                        <p:attrNameLst>
                                          <p:attrName>ppt_w</p:attrName>
                                        </p:attrNameLst>
                                      </p:cBhvr>
                                      <p:tavLst>
                                        <p:tav tm="0">
                                          <p:val>
                                            <p:fltVal val="0"/>
                                          </p:val>
                                        </p:tav>
                                        <p:tav tm="100000">
                                          <p:val>
                                            <p:strVal val="#ppt_w"/>
                                          </p:val>
                                        </p:tav>
                                      </p:tavLst>
                                    </p:anim>
                                    <p:anim calcmode="lin" valueType="num">
                                      <p:cBhvr>
                                        <p:cTn id="21" dur="1000" fill="hold"/>
                                        <p:tgtEl>
                                          <p:spTgt spid="54"/>
                                        </p:tgtEl>
                                        <p:attrNameLst>
                                          <p:attrName>ppt_h</p:attrName>
                                        </p:attrNameLst>
                                      </p:cBhvr>
                                      <p:tavLst>
                                        <p:tav tm="0">
                                          <p:val>
                                            <p:fltVal val="0"/>
                                          </p:val>
                                        </p:tav>
                                        <p:tav tm="100000">
                                          <p:val>
                                            <p:strVal val="#ppt_h"/>
                                          </p:val>
                                        </p:tav>
                                      </p:tavLst>
                                    </p:anim>
                                    <p:animEffect transition="in" filter="fade">
                                      <p:cBhvr>
                                        <p:cTn id="22" dur="1000"/>
                                        <p:tgtEl>
                                          <p:spTgt spid="54"/>
                                        </p:tgtEl>
                                      </p:cBhvr>
                                    </p:animEffect>
                                    <p:anim calcmode="lin" valueType="num">
                                      <p:cBhvr>
                                        <p:cTn id="23" dur="1000" fill="hold"/>
                                        <p:tgtEl>
                                          <p:spTgt spid="54"/>
                                        </p:tgtEl>
                                        <p:attrNameLst>
                                          <p:attrName>ppt_x</p:attrName>
                                        </p:attrNameLst>
                                      </p:cBhvr>
                                      <p:tavLst>
                                        <p:tav tm="0">
                                          <p:val>
                                            <p:fltVal val="0.5"/>
                                          </p:val>
                                        </p:tav>
                                        <p:tav tm="100000">
                                          <p:val>
                                            <p:strVal val="#ppt_x"/>
                                          </p:val>
                                        </p:tav>
                                      </p:tavLst>
                                    </p:anim>
                                    <p:anim calcmode="lin" valueType="num">
                                      <p:cBhvr>
                                        <p:cTn id="24" dur="1000" fill="hold"/>
                                        <p:tgtEl>
                                          <p:spTgt spid="54"/>
                                        </p:tgtEl>
                                        <p:attrNameLst>
                                          <p:attrName>ppt_y</p:attrName>
                                        </p:attrNameLst>
                                      </p:cBhvr>
                                      <p:tavLst>
                                        <p:tav tm="0">
                                          <p:val>
                                            <p:fltVal val="0.5"/>
                                          </p:val>
                                        </p:tav>
                                        <p:tav tm="100000">
                                          <p:val>
                                            <p:strVal val="#ppt_y"/>
                                          </p:val>
                                        </p:tav>
                                      </p:tavLst>
                                    </p:anim>
                                  </p:childTnLst>
                                </p:cTn>
                              </p:par>
                            </p:childTnLst>
                          </p:cTn>
                        </p:par>
                        <p:par>
                          <p:cTn id="25" fill="hold">
                            <p:stCondLst>
                              <p:cond delay="1000"/>
                            </p:stCondLst>
                            <p:childTnLst>
                              <p:par>
                                <p:cTn id="26" presetID="22" presetClass="entr" presetSubtype="4" fill="hold" grpId="0" nodeType="after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wipe(down)">
                                      <p:cBhvr>
                                        <p:cTn id="28" dur="750"/>
                                        <p:tgtEl>
                                          <p:spTgt spid="59"/>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down)">
                                      <p:cBhvr>
                                        <p:cTn id="32"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53" grpId="0"/>
      <p:bldP spid="54" grpId="0"/>
      <p:bldP spid="59" grpId="0"/>
      <p:bldP spid="3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666" name="组合 1"/>
          <p:cNvGrpSpPr/>
          <p:nvPr/>
        </p:nvGrpSpPr>
        <p:grpSpPr>
          <a:xfrm>
            <a:off x="2672927" y="1445684"/>
            <a:ext cx="6424084" cy="3915433"/>
            <a:chOff x="3622" y="3382"/>
            <a:chExt cx="7586" cy="4628"/>
          </a:xfrm>
        </p:grpSpPr>
        <p:pic>
          <p:nvPicPr>
            <p:cNvPr id="113667" name="Picture 50" descr="left1"/>
            <p:cNvPicPr>
              <a:picLocks noChangeAspect="1"/>
            </p:cNvPicPr>
            <p:nvPr/>
          </p:nvPicPr>
          <p:blipFill>
            <a:blip r:embed="rId1"/>
            <a:stretch>
              <a:fillRect/>
            </a:stretch>
          </p:blipFill>
          <p:spPr>
            <a:xfrm>
              <a:off x="5745" y="5868"/>
              <a:ext cx="960" cy="1410"/>
            </a:xfrm>
            <a:prstGeom prst="rect">
              <a:avLst/>
            </a:prstGeom>
            <a:noFill/>
            <a:ln w="9525" cap="flat" cmpd="sng">
              <a:solidFill>
                <a:srgbClr val="296FAF"/>
              </a:solidFill>
              <a:prstDash val="solid"/>
              <a:miter/>
              <a:headEnd type="none" w="med" len="med"/>
              <a:tailEnd type="none" w="med" len="med"/>
            </a:ln>
          </p:spPr>
        </p:pic>
        <p:pic>
          <p:nvPicPr>
            <p:cNvPr id="113668" name="Picture 27" descr="left1"/>
            <p:cNvPicPr>
              <a:picLocks noChangeAspect="1"/>
            </p:cNvPicPr>
            <p:nvPr/>
          </p:nvPicPr>
          <p:blipFill>
            <a:blip r:embed="rId1"/>
            <a:stretch>
              <a:fillRect/>
            </a:stretch>
          </p:blipFill>
          <p:spPr>
            <a:xfrm>
              <a:off x="7687" y="5606"/>
              <a:ext cx="693" cy="1140"/>
            </a:xfrm>
            <a:prstGeom prst="rect">
              <a:avLst/>
            </a:prstGeom>
            <a:noFill/>
            <a:ln w="9525" cap="flat" cmpd="sng">
              <a:solidFill>
                <a:srgbClr val="296FAF"/>
              </a:solidFill>
              <a:prstDash val="solid"/>
              <a:miter/>
              <a:headEnd type="none" w="med" len="med"/>
              <a:tailEnd type="none" w="med" len="med"/>
            </a:ln>
          </p:spPr>
        </p:pic>
        <p:pic>
          <p:nvPicPr>
            <p:cNvPr id="113669" name="Picture 35" descr="left1"/>
            <p:cNvPicPr>
              <a:picLocks noChangeAspect="1"/>
            </p:cNvPicPr>
            <p:nvPr/>
          </p:nvPicPr>
          <p:blipFill>
            <a:blip r:embed="rId1"/>
            <a:stretch>
              <a:fillRect/>
            </a:stretch>
          </p:blipFill>
          <p:spPr>
            <a:xfrm>
              <a:off x="7372" y="6135"/>
              <a:ext cx="787" cy="1140"/>
            </a:xfrm>
            <a:prstGeom prst="rect">
              <a:avLst/>
            </a:prstGeom>
            <a:noFill/>
            <a:ln w="9525" cap="flat" cmpd="sng">
              <a:solidFill>
                <a:srgbClr val="296FAF"/>
              </a:solidFill>
              <a:prstDash val="solid"/>
              <a:miter/>
              <a:headEnd type="none" w="med" len="med"/>
              <a:tailEnd type="none" w="med" len="med"/>
            </a:ln>
          </p:spPr>
        </p:pic>
        <p:pic>
          <p:nvPicPr>
            <p:cNvPr id="113670" name="Picture 36" descr="44"/>
            <p:cNvPicPr>
              <a:picLocks noChangeAspect="1"/>
            </p:cNvPicPr>
            <p:nvPr/>
          </p:nvPicPr>
          <p:blipFill>
            <a:blip r:embed="rId2"/>
            <a:stretch>
              <a:fillRect/>
            </a:stretch>
          </p:blipFill>
          <p:spPr>
            <a:xfrm>
              <a:off x="6468" y="3630"/>
              <a:ext cx="1117" cy="1616"/>
            </a:xfrm>
            <a:prstGeom prst="rect">
              <a:avLst/>
            </a:prstGeom>
            <a:noFill/>
            <a:ln w="9525" cap="flat" cmpd="sng">
              <a:solidFill>
                <a:srgbClr val="CA3C20"/>
              </a:solidFill>
              <a:prstDash val="solid"/>
              <a:miter/>
              <a:headEnd type="none" w="med" len="med"/>
              <a:tailEnd type="none" w="med" len="med"/>
            </a:ln>
          </p:spPr>
        </p:pic>
        <p:sp>
          <p:nvSpPr>
            <p:cNvPr id="28679" name="AutoShape 37"/>
            <p:cNvSpPr/>
            <p:nvPr/>
          </p:nvSpPr>
          <p:spPr>
            <a:xfrm>
              <a:off x="5339" y="4335"/>
              <a:ext cx="905" cy="213"/>
            </a:xfrm>
            <a:prstGeom prst="rightArrow">
              <a:avLst>
                <a:gd name="adj1" fmla="val 50000"/>
                <a:gd name="adj2" fmla="val 105701"/>
              </a:avLst>
            </a:prstGeom>
            <a:gradFill rotWithShape="0">
              <a:gsLst>
                <a:gs pos="0">
                  <a:srgbClr val="17364E"/>
                </a:gs>
                <a:gs pos="100000">
                  <a:srgbClr val="3375A9"/>
                </a:gs>
              </a:gsLst>
              <a:lin ang="18900000" scaled="1"/>
              <a:tileRect/>
            </a:gradFill>
            <a:ln w="9525">
              <a:noFill/>
              <a:miter/>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1">
                <a:ln>
                  <a:noFill/>
                </a:ln>
                <a:solidFill>
                  <a:srgbClr val="E57505"/>
                </a:solidFill>
                <a:effectLst/>
                <a:uLnTx/>
                <a:uFillTx/>
                <a:latin typeface="Times New Roman" panose="02020603050405020304" charset="0"/>
                <a:ea typeface="宋体" panose="02010600030101010101" pitchFamily="2" charset="-122"/>
                <a:cs typeface="+mn-cs"/>
              </a:endParaRPr>
            </a:p>
          </p:txBody>
        </p:sp>
        <p:sp>
          <p:nvSpPr>
            <p:cNvPr id="113672" name="AutoShape 38"/>
            <p:cNvSpPr/>
            <p:nvPr/>
          </p:nvSpPr>
          <p:spPr>
            <a:xfrm rot="10800000">
              <a:off x="8070" y="4350"/>
              <a:ext cx="813" cy="213"/>
            </a:xfrm>
            <a:prstGeom prst="rightArrow">
              <a:avLst>
                <a:gd name="adj1" fmla="val 50000"/>
                <a:gd name="adj2" fmla="val 94468"/>
              </a:avLst>
            </a:prstGeom>
            <a:gradFill rotWithShape="0">
              <a:gsLst>
                <a:gs pos="0">
                  <a:srgbClr val="17364E"/>
                </a:gs>
                <a:gs pos="100000">
                  <a:srgbClr val="3375A9"/>
                </a:gs>
              </a:gsLst>
              <a:lin ang="18900000" scaled="1"/>
              <a:tileRect/>
            </a:gradFill>
            <a:ln w="9525">
              <a:noFill/>
            </a:ln>
          </p:spPr>
          <p:txBody>
            <a:bodyPr rot="10800000" wrap="none" anchor="ctr"/>
            <a:lstStyle/>
            <a:p>
              <a:pPr algn="ctr"/>
              <a:endParaRPr lang="en-US" altLang="en-US" sz="1735" dirty="0">
                <a:solidFill>
                  <a:srgbClr val="E57505"/>
                </a:solidFill>
                <a:latin typeface="Times New Roman" panose="02020603050405020304" charset="0"/>
                <a:ea typeface="宋体" panose="02010600030101010101" pitchFamily="2" charset="-122"/>
              </a:endParaRPr>
            </a:p>
          </p:txBody>
        </p:sp>
        <p:sp>
          <p:nvSpPr>
            <p:cNvPr id="28681" name="Rectangle 40"/>
            <p:cNvSpPr/>
            <p:nvPr/>
          </p:nvSpPr>
          <p:spPr>
            <a:xfrm>
              <a:off x="6261" y="6652"/>
              <a:ext cx="407" cy="285"/>
            </a:xfrm>
            <a:prstGeom prst="rect">
              <a:avLst/>
            </a:prstGeom>
            <a:noFill/>
            <a:ln w="9525" cap="flat" cmpd="sng">
              <a:solidFill>
                <a:srgbClr val="FF0000"/>
              </a:solidFill>
              <a:prstDash val="solid"/>
              <a:miter/>
              <a:headEnd type="none" w="med" len="med"/>
              <a:tailEnd type="none" w="med" len="me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1">
                <a:ln>
                  <a:noFill/>
                </a:ln>
                <a:solidFill>
                  <a:schemeClr val="tx1"/>
                </a:solidFill>
                <a:effectLst/>
                <a:uLnTx/>
                <a:uFillTx/>
                <a:latin typeface="Arial" panose="020B0604020202020204" charset="-116"/>
                <a:ea typeface="宋体" panose="02010600030101010101" pitchFamily="2" charset="-122"/>
                <a:cs typeface="+mn-cs"/>
              </a:endParaRPr>
            </a:p>
          </p:txBody>
        </p:sp>
        <p:sp>
          <p:nvSpPr>
            <p:cNvPr id="28682" name="Rectangle 42"/>
            <p:cNvSpPr/>
            <p:nvPr/>
          </p:nvSpPr>
          <p:spPr>
            <a:xfrm>
              <a:off x="6251" y="5974"/>
              <a:ext cx="405" cy="360"/>
            </a:xfrm>
            <a:prstGeom prst="rect">
              <a:avLst/>
            </a:prstGeom>
            <a:noFill/>
            <a:ln w="9525" cap="flat" cmpd="sng">
              <a:solidFill>
                <a:srgbClr val="FF0000"/>
              </a:solidFill>
              <a:prstDash val="solid"/>
              <a:miter/>
              <a:headEnd type="none" w="med" len="med"/>
              <a:tailEnd type="none" w="med" len="me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1">
                <a:ln>
                  <a:noFill/>
                </a:ln>
                <a:solidFill>
                  <a:schemeClr val="tx1"/>
                </a:solidFill>
                <a:effectLst/>
                <a:uLnTx/>
                <a:uFillTx/>
                <a:latin typeface="Arial" panose="020B0604020202020204" charset="-116"/>
                <a:ea typeface="宋体" panose="02010600030101010101" pitchFamily="2" charset="-122"/>
                <a:cs typeface="+mn-cs"/>
              </a:endParaRPr>
            </a:p>
          </p:txBody>
        </p:sp>
        <p:sp>
          <p:nvSpPr>
            <p:cNvPr id="28683" name="Rectangle 43"/>
            <p:cNvSpPr/>
            <p:nvPr/>
          </p:nvSpPr>
          <p:spPr>
            <a:xfrm>
              <a:off x="7394" y="6484"/>
              <a:ext cx="307" cy="350"/>
            </a:xfrm>
            <a:prstGeom prst="rect">
              <a:avLst/>
            </a:prstGeom>
            <a:noFill/>
            <a:ln w="9525" cap="flat" cmpd="sng">
              <a:solidFill>
                <a:srgbClr val="FF0000"/>
              </a:solidFill>
              <a:prstDash val="solid"/>
              <a:miter/>
              <a:headEnd type="none" w="med" len="med"/>
              <a:tailEnd type="none" w="med" len="me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1">
                <a:ln>
                  <a:noFill/>
                </a:ln>
                <a:solidFill>
                  <a:schemeClr val="tx1"/>
                </a:solidFill>
                <a:effectLst/>
                <a:uLnTx/>
                <a:uFillTx/>
                <a:latin typeface="Arial" panose="020B0604020202020204" charset="-116"/>
                <a:ea typeface="宋体" panose="02010600030101010101" pitchFamily="2" charset="-122"/>
                <a:cs typeface="+mn-cs"/>
              </a:endParaRPr>
            </a:p>
          </p:txBody>
        </p:sp>
        <p:sp>
          <p:nvSpPr>
            <p:cNvPr id="28684" name="AutoShape 44"/>
            <p:cNvSpPr/>
            <p:nvPr/>
          </p:nvSpPr>
          <p:spPr>
            <a:xfrm>
              <a:off x="6739" y="6652"/>
              <a:ext cx="675" cy="285"/>
            </a:xfrm>
            <a:prstGeom prst="leftRightArrow">
              <a:avLst>
                <a:gd name="adj1" fmla="val 49472"/>
                <a:gd name="adj2" fmla="val 69813"/>
              </a:avLst>
            </a:prstGeom>
            <a:gradFill rotWithShape="0">
              <a:gsLst>
                <a:gs pos="0">
                  <a:srgbClr val="0B1A25"/>
                </a:gs>
                <a:gs pos="100000">
                  <a:srgbClr val="3375A9"/>
                </a:gs>
              </a:gsLst>
              <a:lin ang="5400000" scaled="1"/>
              <a:tileRect/>
            </a:gradFill>
            <a:ln w="9525">
              <a:noFill/>
              <a:miter/>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1">
                <a:ln>
                  <a:noFill/>
                </a:ln>
                <a:solidFill>
                  <a:srgbClr val="E57505"/>
                </a:solidFill>
                <a:effectLst/>
                <a:uLnTx/>
                <a:uFillTx/>
                <a:latin typeface="Arial" panose="020B0604020202020204" charset="-116"/>
                <a:ea typeface="宋体" panose="02010600030101010101" pitchFamily="2" charset="-122"/>
                <a:cs typeface="+mn-cs"/>
              </a:endParaRPr>
            </a:p>
          </p:txBody>
        </p:sp>
        <p:sp>
          <p:nvSpPr>
            <p:cNvPr id="28685" name="AutoShape 45"/>
            <p:cNvSpPr/>
            <p:nvPr/>
          </p:nvSpPr>
          <p:spPr>
            <a:xfrm rot="-600000" flipV="1">
              <a:off x="6574" y="5869"/>
              <a:ext cx="1405" cy="218"/>
            </a:xfrm>
            <a:prstGeom prst="leftRightArrow">
              <a:avLst>
                <a:gd name="adj1" fmla="val 50000"/>
                <a:gd name="adj2" fmla="val 129310"/>
              </a:avLst>
            </a:prstGeom>
            <a:gradFill rotWithShape="0">
              <a:gsLst>
                <a:gs pos="0">
                  <a:srgbClr val="0B1A25"/>
                </a:gs>
                <a:gs pos="100000">
                  <a:srgbClr val="3375A9"/>
                </a:gs>
              </a:gsLst>
              <a:lin ang="5400000" scaled="1"/>
              <a:tileRect/>
            </a:gradFill>
            <a:ln w="9525">
              <a:noFill/>
              <a:miter/>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1">
                <a:ln>
                  <a:noFill/>
                </a:ln>
                <a:solidFill>
                  <a:srgbClr val="E57505"/>
                </a:solidFill>
                <a:effectLst/>
                <a:uLnTx/>
                <a:uFillTx/>
                <a:latin typeface="Arial" panose="020B0604020202020204" charset="-116"/>
                <a:ea typeface="宋体" panose="02010600030101010101" pitchFamily="2" charset="-122"/>
                <a:cs typeface="+mn-cs"/>
              </a:endParaRPr>
            </a:p>
          </p:txBody>
        </p:sp>
        <p:pic>
          <p:nvPicPr>
            <p:cNvPr id="113678" name="Picture 46" descr="left1"/>
            <p:cNvPicPr>
              <a:picLocks noChangeAspect="1"/>
            </p:cNvPicPr>
            <p:nvPr/>
          </p:nvPicPr>
          <p:blipFill>
            <a:blip r:embed="rId1"/>
            <a:stretch>
              <a:fillRect/>
            </a:stretch>
          </p:blipFill>
          <p:spPr>
            <a:xfrm>
              <a:off x="3780" y="3427"/>
              <a:ext cx="1316" cy="1848"/>
            </a:xfrm>
            <a:prstGeom prst="rect">
              <a:avLst/>
            </a:prstGeom>
            <a:noFill/>
            <a:ln w="9525" cap="flat" cmpd="sng">
              <a:solidFill>
                <a:srgbClr val="296FAF"/>
              </a:solidFill>
              <a:prstDash val="solid"/>
              <a:miter/>
              <a:headEnd type="none" w="med" len="med"/>
              <a:tailEnd type="none" w="med" len="med"/>
            </a:ln>
          </p:spPr>
        </p:pic>
        <p:sp>
          <p:nvSpPr>
            <p:cNvPr id="28687" name="Rectangle 51"/>
            <p:cNvSpPr/>
            <p:nvPr/>
          </p:nvSpPr>
          <p:spPr>
            <a:xfrm>
              <a:off x="8036" y="5674"/>
              <a:ext cx="307" cy="355"/>
            </a:xfrm>
            <a:prstGeom prst="rect">
              <a:avLst/>
            </a:prstGeom>
            <a:noFill/>
            <a:ln w="9525" cap="flat" cmpd="sng">
              <a:solidFill>
                <a:srgbClr val="FF0000"/>
              </a:solidFill>
              <a:prstDash val="solid"/>
              <a:miter/>
              <a:headEnd type="none" w="med" len="med"/>
              <a:tailEnd type="none" w="med" len="me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b="0" i="0" u="none" strike="noStrike" kern="1200" cap="none" spc="0" normalizeH="0" baseline="0" noProof="1">
                <a:ln>
                  <a:noFill/>
                </a:ln>
                <a:solidFill>
                  <a:schemeClr val="tx1"/>
                </a:solidFill>
                <a:effectLst/>
                <a:uLnTx/>
                <a:uFillTx/>
                <a:latin typeface="Arial" panose="020B0604020202020204" charset="-116"/>
                <a:ea typeface="宋体" panose="02010600030101010101" pitchFamily="2" charset="-122"/>
                <a:cs typeface="+mn-cs"/>
              </a:endParaRPr>
            </a:p>
          </p:txBody>
        </p:sp>
        <p:sp>
          <p:nvSpPr>
            <p:cNvPr id="113680" name="AutoShape 52"/>
            <p:cNvSpPr/>
            <p:nvPr/>
          </p:nvSpPr>
          <p:spPr>
            <a:xfrm rot="5400000">
              <a:off x="6810" y="5413"/>
              <a:ext cx="423" cy="202"/>
            </a:xfrm>
            <a:prstGeom prst="rightArrow">
              <a:avLst>
                <a:gd name="adj1" fmla="val 50000"/>
                <a:gd name="adj2" fmla="val 104344"/>
              </a:avLst>
            </a:prstGeom>
            <a:gradFill rotWithShape="0">
              <a:gsLst>
                <a:gs pos="0">
                  <a:srgbClr val="0B1A25"/>
                </a:gs>
                <a:gs pos="100000">
                  <a:srgbClr val="3375A9"/>
                </a:gs>
              </a:gsLst>
              <a:lin ang="5400000" scaled="1"/>
              <a:tileRect/>
            </a:gradFill>
            <a:ln w="9525">
              <a:noFill/>
            </a:ln>
          </p:spPr>
          <p:txBody>
            <a:bodyPr rot="10800000" vert="eaVert" wrap="none" anchor="ctr"/>
            <a:lstStyle/>
            <a:p>
              <a:pPr algn="ctr"/>
              <a:endParaRPr lang="en-US" altLang="en-US" sz="1735" dirty="0">
                <a:solidFill>
                  <a:srgbClr val="E57505"/>
                </a:solidFill>
                <a:latin typeface="Times New Roman" panose="02020603050405020304" charset="0"/>
                <a:ea typeface="宋体" panose="02010600030101010101" pitchFamily="2" charset="-122"/>
              </a:endParaRPr>
            </a:p>
          </p:txBody>
        </p:sp>
        <p:sp>
          <p:nvSpPr>
            <p:cNvPr id="113681" name="圆柱形 35"/>
            <p:cNvSpPr/>
            <p:nvPr/>
          </p:nvSpPr>
          <p:spPr>
            <a:xfrm>
              <a:off x="9120" y="3656"/>
              <a:ext cx="2088" cy="1357"/>
            </a:xfrm>
            <a:prstGeom prst="can">
              <a:avLst>
                <a:gd name="adj" fmla="val 25000"/>
              </a:avLst>
            </a:prstGeom>
            <a:gradFill rotWithShape="0">
              <a:gsLst>
                <a:gs pos="0">
                  <a:srgbClr val="1488EA"/>
                </a:gs>
                <a:gs pos="100000">
                  <a:srgbClr val="093E6B"/>
                </a:gs>
              </a:gsLst>
              <a:lin ang="5400000" scaled="1"/>
              <a:tileRect/>
            </a:gradFill>
            <a:ln w="9525">
              <a:noFill/>
            </a:ln>
          </p:spPr>
          <p:txBody>
            <a:bodyPr anchor="ctr"/>
            <a:lstStyle/>
            <a:p>
              <a:pPr algn="ctr"/>
              <a:r>
                <a:rPr lang="zh-CN" altLang="en-US" sz="2400" b="1" dirty="0">
                  <a:solidFill>
                    <a:schemeClr val="bg1"/>
                  </a:solidFill>
                  <a:latin typeface="Arial Black" panose="020B0A04020102020204" pitchFamily="34" charset="0"/>
                  <a:ea typeface="黑体" panose="02010609060101010101" charset="-122"/>
                </a:rPr>
                <a:t>比对资源库</a:t>
              </a:r>
              <a:endParaRPr lang="zh-CN" altLang="en-US" sz="2400" b="1" dirty="0">
                <a:solidFill>
                  <a:schemeClr val="bg1"/>
                </a:solidFill>
                <a:latin typeface="Arial Black" panose="020B0A04020102020204" pitchFamily="34" charset="0"/>
                <a:ea typeface="黑体" panose="02010609060101010101" charset="-122"/>
              </a:endParaRPr>
            </a:p>
          </p:txBody>
        </p:sp>
        <p:pic>
          <p:nvPicPr>
            <p:cNvPr id="113682" name="Picture 36" descr="44"/>
            <p:cNvPicPr>
              <a:picLocks noChangeAspect="1"/>
            </p:cNvPicPr>
            <p:nvPr/>
          </p:nvPicPr>
          <p:blipFill>
            <a:blip r:embed="rId2"/>
            <a:stretch>
              <a:fillRect/>
            </a:stretch>
          </p:blipFill>
          <p:spPr>
            <a:xfrm>
              <a:off x="6660" y="3382"/>
              <a:ext cx="1113" cy="1616"/>
            </a:xfrm>
            <a:prstGeom prst="rect">
              <a:avLst/>
            </a:prstGeom>
            <a:noFill/>
            <a:ln w="9525" cap="flat" cmpd="sng">
              <a:solidFill>
                <a:srgbClr val="CA3C20"/>
              </a:solidFill>
              <a:prstDash val="solid"/>
              <a:miter/>
              <a:headEnd type="none" w="med" len="med"/>
              <a:tailEnd type="none" w="med" len="med"/>
            </a:ln>
          </p:spPr>
        </p:pic>
        <p:sp>
          <p:nvSpPr>
            <p:cNvPr id="113683" name="Text Box 22"/>
            <p:cNvSpPr txBox="1"/>
            <p:nvPr/>
          </p:nvSpPr>
          <p:spPr>
            <a:xfrm>
              <a:off x="3622" y="5362"/>
              <a:ext cx="1788" cy="544"/>
            </a:xfrm>
            <a:prstGeom prst="rect">
              <a:avLst/>
            </a:prstGeom>
            <a:noFill/>
            <a:ln w="9525">
              <a:noFill/>
            </a:ln>
          </p:spPr>
          <p:txBody>
            <a:bodyPr anchor="t">
              <a:spAutoFit/>
            </a:bodyPr>
            <a:lstStyle/>
            <a:p>
              <a:r>
                <a:rPr lang="zh-CN" altLang="en-US" sz="2400" b="1" dirty="0">
                  <a:solidFill>
                    <a:srgbClr val="225171"/>
                  </a:solidFill>
                  <a:latin typeface="Arial" panose="020B0604020202020204" pitchFamily="34" charset="0"/>
                  <a:ea typeface="微软雅黑" panose="020B0503020204020204" pitchFamily="34" charset="-122"/>
                </a:rPr>
                <a:t>检测文献</a:t>
              </a:r>
              <a:endParaRPr lang="zh-CN" altLang="en-US" sz="2400" b="1" dirty="0">
                <a:solidFill>
                  <a:srgbClr val="225171"/>
                </a:solidFill>
                <a:latin typeface="Arial" panose="020B0604020202020204" pitchFamily="34" charset="0"/>
                <a:ea typeface="微软雅黑" panose="020B0503020204020204" pitchFamily="34" charset="-122"/>
              </a:endParaRPr>
            </a:p>
          </p:txBody>
        </p:sp>
        <p:sp>
          <p:nvSpPr>
            <p:cNvPr id="113684" name="Text Box 24"/>
            <p:cNvSpPr txBox="1"/>
            <p:nvPr/>
          </p:nvSpPr>
          <p:spPr>
            <a:xfrm>
              <a:off x="6180" y="7466"/>
              <a:ext cx="1980" cy="544"/>
            </a:xfrm>
            <a:prstGeom prst="rect">
              <a:avLst/>
            </a:prstGeom>
            <a:noFill/>
            <a:ln w="9525">
              <a:noFill/>
            </a:ln>
          </p:spPr>
          <p:txBody>
            <a:bodyPr anchor="t">
              <a:spAutoFit/>
            </a:bodyPr>
            <a:lstStyle/>
            <a:p>
              <a:r>
                <a:rPr lang="zh-CN" altLang="en-US" sz="2400" b="1" dirty="0">
                  <a:solidFill>
                    <a:srgbClr val="225171"/>
                  </a:solidFill>
                  <a:latin typeface="Arial" panose="020B0604020202020204" pitchFamily="34" charset="0"/>
                  <a:ea typeface="微软雅黑" panose="020B0503020204020204" pitchFamily="34" charset="-122"/>
                </a:rPr>
                <a:t>检测结果</a:t>
              </a:r>
              <a:endParaRPr lang="zh-CN" altLang="en-US" sz="2400" b="1" dirty="0">
                <a:solidFill>
                  <a:srgbClr val="225171"/>
                </a:solidFill>
                <a:latin typeface="Arial" panose="020B0604020202020204" pitchFamily="34" charset="0"/>
                <a:ea typeface="微软雅黑" panose="020B0503020204020204" pitchFamily="34" charset="-122"/>
              </a:endParaRPr>
            </a:p>
          </p:txBody>
        </p:sp>
        <p:sp>
          <p:nvSpPr>
            <p:cNvPr id="113685" name="Text Box 22"/>
            <p:cNvSpPr txBox="1"/>
            <p:nvPr/>
          </p:nvSpPr>
          <p:spPr>
            <a:xfrm>
              <a:off x="9300" y="5351"/>
              <a:ext cx="1785" cy="544"/>
            </a:xfrm>
            <a:prstGeom prst="rect">
              <a:avLst/>
            </a:prstGeom>
            <a:noFill/>
            <a:ln w="9525">
              <a:noFill/>
            </a:ln>
          </p:spPr>
          <p:txBody>
            <a:bodyPr anchor="t">
              <a:spAutoFit/>
            </a:bodyPr>
            <a:lstStyle/>
            <a:p>
              <a:r>
                <a:rPr lang="zh-CN" altLang="en-US" sz="2400" b="1" dirty="0">
                  <a:solidFill>
                    <a:srgbClr val="225171"/>
                  </a:solidFill>
                  <a:latin typeface="Arial" panose="020B0604020202020204" pitchFamily="34" charset="0"/>
                  <a:ea typeface="微软雅黑" panose="020B0503020204020204" pitchFamily="34" charset="-122"/>
                </a:rPr>
                <a:t>比对资源</a:t>
              </a:r>
              <a:endParaRPr lang="zh-CN" altLang="en-US" sz="2400" b="1" dirty="0">
                <a:solidFill>
                  <a:srgbClr val="225171"/>
                </a:solidFill>
                <a:latin typeface="Arial" panose="020B0604020202020204" pitchFamily="34" charset="0"/>
                <a:ea typeface="微软雅黑" panose="020B0503020204020204" pitchFamily="34" charset="-122"/>
              </a:endParaRPr>
            </a:p>
          </p:txBody>
        </p:sp>
      </p:grpSp>
      <p:sp>
        <p:nvSpPr>
          <p:cNvPr id="39954" name="Text Box 23"/>
          <p:cNvSpPr txBox="1"/>
          <p:nvPr/>
        </p:nvSpPr>
        <p:spPr>
          <a:xfrm>
            <a:off x="153247" y="3672840"/>
            <a:ext cx="3921760" cy="1139190"/>
          </a:xfrm>
          <a:prstGeom prst="rect">
            <a:avLst/>
          </a:prstGeom>
          <a:noFill/>
          <a:ln w="9525">
            <a:noFill/>
            <a:miter/>
          </a:ln>
        </p:spPr>
        <p:txBody>
          <a:bodyPr wrap="square">
            <a:spAutoFit/>
          </a:bodyPr>
          <a:lstStyle/>
          <a:p>
            <a:pPr marR="0" defTabSz="914400" eaLnBrk="0" hangingPunct="0">
              <a:lnSpc>
                <a:spcPct val="150000"/>
              </a:lnSpc>
              <a:buClrTx/>
              <a:buSzTx/>
              <a:buFont typeface="Arial" panose="020B0604020202020204" pitchFamily="34" charset="0"/>
              <a:buNone/>
              <a:defRPr/>
            </a:pPr>
            <a:r>
              <a:rPr lang="zh-CN" altLang="en-US" sz="2135">
                <a:solidFill>
                  <a:srgbClr val="000000"/>
                </a:solidFill>
                <a:latin typeface="微软雅黑" panose="020B0503020204020204" pitchFamily="34" charset="-122"/>
                <a:ea typeface="微软雅黑" panose="020B0503020204020204" pitchFamily="34" charset="-122"/>
                <a:cs typeface="+mn-ea"/>
                <a:sym typeface="Arial" panose="020B0604020202020204" pitchFamily="34" charset="0"/>
              </a:rPr>
              <a:t>文</a:t>
            </a:r>
            <a:r>
              <a:rPr lang="zh-CN" altLang="en-US" sz="2135">
                <a:solidFill>
                  <a:srgbClr val="000000"/>
                </a:solidFill>
                <a:latin typeface="微软雅黑" panose="020B0503020204020204" pitchFamily="34" charset="-122"/>
                <a:ea typeface="微软雅黑" panose="020B0503020204020204" pitchFamily="34" charset="-122"/>
                <a:cs typeface="+mn-ea"/>
                <a:sym typeface="Gill Sans" charset="0"/>
              </a:rPr>
              <a:t>献快速比对</a:t>
            </a:r>
            <a:endParaRPr kumimoji="0" lang="zh-CN" altLang="en-US" sz="1865" kern="1200" cap="none" spc="0" normalizeH="0" baseline="0" noProof="1">
              <a:solidFill>
                <a:srgbClr val="000000"/>
              </a:solidFill>
              <a:latin typeface="微软雅黑" panose="020B0503020204020204" pitchFamily="34" charset="-122"/>
              <a:ea typeface="微软雅黑" panose="020B0503020204020204" pitchFamily="34" charset="-122"/>
              <a:cs typeface="+mn-ea"/>
              <a:sym typeface="Gill Sans" charset="0"/>
            </a:endParaRPr>
          </a:p>
          <a:p>
            <a:pPr marR="0" defTabSz="914400" eaLnBrk="0" hangingPunct="0">
              <a:lnSpc>
                <a:spcPct val="150000"/>
              </a:lnSpc>
              <a:buClrTx/>
              <a:buSzTx/>
              <a:buFont typeface="Arial" panose="020B0604020202020204" pitchFamily="34" charset="0"/>
              <a:buNone/>
              <a:defRPr/>
            </a:pPr>
            <a:r>
              <a:rPr kumimoji="0" lang="zh-CN" altLang="en-US" sz="2135" kern="1200" cap="none" spc="0" normalizeH="0" baseline="0" noProof="1">
                <a:solidFill>
                  <a:srgbClr val="000000"/>
                </a:solidFill>
                <a:latin typeface="微软雅黑" panose="020B0503020204020204" pitchFamily="34" charset="-122"/>
                <a:ea typeface="微软雅黑" panose="020B0503020204020204" pitchFamily="34" charset="-122"/>
                <a:cs typeface="+mn-ea"/>
                <a:sym typeface="Gill Sans" charset="0"/>
              </a:rPr>
              <a:t>基于</a:t>
            </a:r>
            <a:r>
              <a:rPr kumimoji="0" lang="zh-CN" altLang="en-US" sz="2135" kern="1200" cap="none" spc="0" normalizeH="0" baseline="0" noProof="1">
                <a:latin typeface="微软雅黑" panose="020B0503020204020204" pitchFamily="34" charset="-122"/>
                <a:ea typeface="微软雅黑" panose="020B0503020204020204" pitchFamily="34" charset="-122"/>
                <a:cs typeface="+mn-ea"/>
                <a:sym typeface="Arial" panose="020B0604020202020204" pitchFamily="34" charset="0"/>
              </a:rPr>
              <a:t>自适应</a:t>
            </a:r>
            <a:r>
              <a:rPr kumimoji="0" lang="zh-CN" altLang="en-US" sz="2400" kern="1200" cap="none" spc="0" normalizeH="0" baseline="0" noProof="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mn-ea"/>
                <a:sym typeface="Arial" panose="020B0604020202020204" pitchFamily="34" charset="0"/>
              </a:rPr>
              <a:t>多阶</a:t>
            </a:r>
            <a:r>
              <a:rPr kumimoji="0" lang="zh-CN" altLang="en-US" sz="2135" kern="1200" cap="none" spc="0" normalizeH="0" baseline="0" noProof="1">
                <a:latin typeface="微软雅黑" panose="020B0503020204020204" pitchFamily="34" charset="-122"/>
                <a:ea typeface="微软雅黑" panose="020B0503020204020204" pitchFamily="34" charset="-122"/>
                <a:cs typeface="+mn-ea"/>
                <a:sym typeface="Arial" panose="020B0604020202020204" pitchFamily="34" charset="0"/>
              </a:rPr>
              <a:t>指纹分析技术</a:t>
            </a:r>
            <a:endParaRPr kumimoji="0" lang="zh-CN" altLang="en-US" sz="2135" kern="1200" cap="none" spc="0" normalizeH="0" baseline="0" noProof="1">
              <a:solidFill>
                <a:srgbClr val="000000"/>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466" name="圆角矩形 19465"/>
          <p:cNvSpPr/>
          <p:nvPr/>
        </p:nvSpPr>
        <p:spPr>
          <a:xfrm>
            <a:off x="744855" y="5393055"/>
            <a:ext cx="8314055" cy="1101725"/>
          </a:xfrm>
          <a:prstGeom prst="roundRect">
            <a:avLst>
              <a:gd name="adj" fmla="val 35954"/>
            </a:avLst>
          </a:prstGeom>
          <a:solidFill>
            <a:srgbClr val="3B68A1">
              <a:alpha val="93000"/>
            </a:srgbClr>
          </a:solidFill>
          <a:ln w="19050" cap="flat" cmpd="sng">
            <a:solidFill>
              <a:srgbClr val="D27D00"/>
            </a:solidFill>
            <a:prstDash val="solid"/>
            <a:headEnd type="none" w="med" len="med"/>
            <a:tailEnd type="none" w="med" len="med"/>
          </a:ln>
          <a:effectLst>
            <a:outerShdw dist="25400" dir="5400000" algn="ctr" rotWithShape="0">
              <a:srgbClr val="000000">
                <a:alpha val="50000"/>
              </a:srgbClr>
            </a:outerShdw>
            <a:reflection stA="32000" endPos="65000" dist="50800" dir="5400000" sy="-100000" algn="bl" rotWithShape="0"/>
          </a:effectLst>
        </p:spPr>
        <p:txBody>
          <a:bodyPr/>
          <a:lstStyle/>
          <a:p>
            <a:pPr algn="ctr">
              <a:lnSpc>
                <a:spcPct val="120000"/>
              </a:lnSpc>
            </a:pPr>
            <a:r>
              <a:rPr lang="zh-CN" altLang="en-US" sz="2400" dirty="0">
                <a:solidFill>
                  <a:schemeClr val="bg1"/>
                </a:solidFill>
                <a:latin typeface="微软雅黑" panose="020B0503020204020204" pitchFamily="34" charset="-122"/>
                <a:ea typeface="微软雅黑" panose="020B0503020204020204" pitchFamily="34" charset="-122"/>
                <a:sym typeface="+mn-ea"/>
              </a:rPr>
              <a:t>专利：《一种自动检测学术不端的方法及系统》</a:t>
            </a:r>
            <a:endParaRPr lang="zh-CN" altLang="en-US" sz="2400" dirty="0">
              <a:solidFill>
                <a:schemeClr val="bg1"/>
              </a:solidFill>
              <a:latin typeface="微软雅黑" panose="020B0503020204020204" pitchFamily="34" charset="-122"/>
              <a:ea typeface="微软雅黑" panose="020B0503020204020204" pitchFamily="34" charset="-122"/>
              <a:sym typeface="+mn-ea"/>
            </a:endParaRPr>
          </a:p>
          <a:p>
            <a:pPr algn="ctr">
              <a:lnSpc>
                <a:spcPct val="120000"/>
              </a:lnSpc>
            </a:pPr>
            <a:r>
              <a:rPr lang="zh-CN" altLang="en-US" sz="2400" dirty="0">
                <a:solidFill>
                  <a:schemeClr val="bg1"/>
                </a:solidFill>
                <a:latin typeface="微软雅黑" panose="020B0503020204020204" pitchFamily="34" charset="-122"/>
                <a:ea typeface="微软雅黑" panose="020B0503020204020204" pitchFamily="34" charset="-122"/>
                <a:sym typeface="+mn-ea"/>
              </a:rPr>
              <a:t>（专利号：ZL201010168294.0）</a:t>
            </a:r>
            <a:endParaRPr kumimoji="0" lang="zh-CN" altLang="en-US" sz="2400" b="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sym typeface="+mn-ea"/>
            </a:endParaRPr>
          </a:p>
        </p:txBody>
      </p:sp>
      <p:sp>
        <p:nvSpPr>
          <p:cNvPr id="35"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36"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7"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8"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9"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40" name="组合 39"/>
          <p:cNvGrpSpPr/>
          <p:nvPr/>
        </p:nvGrpSpPr>
        <p:grpSpPr>
          <a:xfrm>
            <a:off x="895350" y="142875"/>
            <a:ext cx="5457190" cy="808990"/>
            <a:chOff x="903371" y="249943"/>
            <a:chExt cx="2831223" cy="679699"/>
          </a:xfrm>
        </p:grpSpPr>
        <p:sp>
          <p:nvSpPr>
            <p:cNvPr id="41" name="任意多边形 40"/>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2" name="任意多边形 41"/>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43" name="标题 1"/>
          <p:cNvSpPr txBox="1"/>
          <p:nvPr/>
        </p:nvSpPr>
        <p:spPr>
          <a:xfrm>
            <a:off x="1321104" y="296849"/>
            <a:ext cx="7095588" cy="795095"/>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zh-CN" sz="2400" b="1" dirty="0">
                <a:solidFill>
                  <a:srgbClr val="3B68A1"/>
                </a:solidFill>
                <a:latin typeface="微软雅黑" panose="020B0503020204020204" pitchFamily="34" charset="-122"/>
                <a:ea typeface="微软雅黑" panose="020B0503020204020204" pitchFamily="34" charset="-122"/>
                <a:sym typeface="+mn-ea"/>
              </a:rPr>
              <a:t>学术不端检测系统 — 检测算法</a:t>
            </a:r>
            <a:endParaRPr lang="en-US" altLang="zh-CN" sz="2400" b="1" dirty="0">
              <a:solidFill>
                <a:srgbClr val="3B68A1"/>
              </a:solidFill>
              <a:latin typeface="微软雅黑" panose="020B0503020204020204" pitchFamily="34" charset="-122"/>
              <a:ea typeface="微软雅黑" panose="020B0503020204020204" pitchFamily="34" charset="-122"/>
              <a:sym typeface="+mn-ea"/>
            </a:endParaRPr>
          </a:p>
        </p:txBody>
      </p:sp>
      <p:sp>
        <p:nvSpPr>
          <p:cNvPr id="115723" name="矩形 28"/>
          <p:cNvSpPr/>
          <p:nvPr/>
        </p:nvSpPr>
        <p:spPr>
          <a:xfrm>
            <a:off x="9877175" y="2365020"/>
            <a:ext cx="2064000" cy="3603625"/>
          </a:xfrm>
          <a:prstGeom prst="rect">
            <a:avLst/>
          </a:prstGeom>
          <a:noFill/>
          <a:ln w="9525">
            <a:noFill/>
          </a:ln>
          <a:effectLst>
            <a:outerShdw dist="38100" dir="2699999" algn="ctr" rotWithShape="0">
              <a:srgbClr val="000000">
                <a:alpha val="25000"/>
              </a:srgbClr>
            </a:outerShdw>
          </a:effectLst>
          <a:extLst>
            <a:ext uri="{909E8E84-426E-40DD-AFC4-6F175D3DCCD1}">
              <a14:hiddenFill xmlns:a14="http://schemas.microsoft.com/office/drawing/2010/main">
                <a:solidFill>
                  <a:srgbClr val="FFFFFF"/>
                </a:solidFill>
              </a14:hiddenFill>
            </a:ext>
          </a:extLst>
        </p:spPr>
        <p:txBody>
          <a:bodyPr anchor="ctr"/>
          <a:p>
            <a:pPr>
              <a:lnSpc>
                <a:spcPct val="130000"/>
              </a:lnSpc>
              <a:buChar char="•"/>
            </a:pPr>
            <a:r>
              <a:rPr lang="zh-CN" altLang="en-US" sz="1600" b="1" dirty="0">
                <a:solidFill>
                  <a:schemeClr val="tx1"/>
                </a:solidFill>
                <a:latin typeface="黑体" panose="02010609060101010101" charset="-122"/>
                <a:ea typeface="黑体" panose="02010609060101010101" charset="-122"/>
                <a:sym typeface="Arial" panose="020B0604020202020204" pitchFamily="34" charset="0"/>
              </a:rPr>
              <a:t> </a:t>
            </a:r>
            <a:r>
              <a:rPr lang="zh-CN" altLang="en-US" sz="1735" b="1"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文字抄袭检测</a:t>
            </a:r>
            <a:endParaRPr lang="zh-CN" altLang="en-US" sz="1735" b="1"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30000"/>
              </a:lnSpc>
              <a:buChar char="•"/>
            </a:pPr>
            <a:r>
              <a:rPr lang="zh-CN" altLang="en-US" sz="1735" b="1"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 跨语言抄袭检测</a:t>
            </a:r>
            <a:endParaRPr lang="zh-CN" altLang="en-US" sz="1735" b="1"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30000"/>
              </a:lnSpc>
              <a:buChar char="•"/>
            </a:pPr>
            <a:r>
              <a:rPr lang="zh-CN" altLang="en-US" sz="1735" b="1"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 表格抄袭检测</a:t>
            </a:r>
            <a:endParaRPr lang="zh-CN" altLang="en-US" sz="1735" b="1"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30000"/>
              </a:lnSpc>
              <a:buChar char="•"/>
            </a:pPr>
            <a:r>
              <a:rPr lang="zh-CN" altLang="en-US" sz="1735" b="1" dirty="0">
                <a:solidFill>
                  <a:schemeClr val="tx1"/>
                </a:solidFill>
                <a:latin typeface="微软雅黑" panose="020B0503020204020204" pitchFamily="34" charset="-122"/>
                <a:ea typeface="微软雅黑" panose="020B0503020204020204" pitchFamily="34" charset="-122"/>
                <a:sym typeface="Gill Sans" charset="0"/>
              </a:rPr>
              <a:t> 一稿多投检测</a:t>
            </a:r>
            <a:endParaRPr lang="zh-CN" altLang="en-US" sz="1735" b="1" dirty="0">
              <a:solidFill>
                <a:schemeClr val="tx1"/>
              </a:solidFill>
              <a:latin typeface="微软雅黑" panose="020B0503020204020204" pitchFamily="34" charset="-122"/>
              <a:ea typeface="微软雅黑" panose="020B0503020204020204" pitchFamily="34" charset="-122"/>
              <a:sym typeface="Gill Sans" charset="0"/>
            </a:endParaRPr>
          </a:p>
          <a:p>
            <a:pPr>
              <a:lnSpc>
                <a:spcPct val="130000"/>
              </a:lnSpc>
              <a:buChar char="•"/>
            </a:pPr>
            <a:r>
              <a:rPr lang="zh-CN" altLang="en-US" sz="1735" b="1" dirty="0">
                <a:solidFill>
                  <a:schemeClr val="tx1"/>
                </a:solidFill>
                <a:latin typeface="微软雅黑" panose="020B0503020204020204" pitchFamily="34" charset="-122"/>
                <a:ea typeface="微软雅黑" panose="020B0503020204020204" pitchFamily="34" charset="-122"/>
                <a:sym typeface="Gill Sans" charset="0"/>
              </a:rPr>
              <a:t> 观点抄袭检测</a:t>
            </a:r>
            <a:endParaRPr lang="zh-CN" altLang="en-US" sz="1735" b="1" dirty="0">
              <a:solidFill>
                <a:schemeClr val="tx1"/>
              </a:solidFill>
              <a:latin typeface="微软雅黑" panose="020B0503020204020204" pitchFamily="34" charset="-122"/>
              <a:ea typeface="微软雅黑" panose="020B0503020204020204" pitchFamily="34" charset="-122"/>
              <a:sym typeface="Gill Sans" charset="0"/>
            </a:endParaRPr>
          </a:p>
          <a:p>
            <a:pPr>
              <a:lnSpc>
                <a:spcPct val="130000"/>
              </a:lnSpc>
              <a:buChar char="•"/>
            </a:pPr>
            <a:r>
              <a:rPr lang="zh-CN" altLang="en-US" sz="1735" b="1" dirty="0">
                <a:solidFill>
                  <a:schemeClr val="tx1"/>
                </a:solidFill>
                <a:latin typeface="微软雅黑" panose="020B0503020204020204" pitchFamily="34" charset="-122"/>
                <a:ea typeface="微软雅黑" panose="020B0503020204020204" pitchFamily="34" charset="-122"/>
                <a:sym typeface="Gill Sans" charset="0"/>
              </a:rPr>
              <a:t> 多语种检测</a:t>
            </a:r>
            <a:endParaRPr lang="zh-CN" altLang="en-US" sz="1735" b="1" dirty="0">
              <a:solidFill>
                <a:schemeClr val="tx1"/>
              </a:solidFill>
              <a:latin typeface="微软雅黑" panose="020B0503020204020204" pitchFamily="34" charset="-122"/>
              <a:ea typeface="微软雅黑" panose="020B0503020204020204" pitchFamily="34" charset="-122"/>
              <a:sym typeface="Gill Sans" charset="0"/>
            </a:endParaRPr>
          </a:p>
          <a:p>
            <a:pPr>
              <a:lnSpc>
                <a:spcPct val="130000"/>
              </a:lnSpc>
              <a:buChar char="•"/>
            </a:pPr>
            <a:r>
              <a:rPr lang="zh-CN" altLang="en-US" sz="1735" b="1" dirty="0">
                <a:solidFill>
                  <a:schemeClr val="tx1"/>
                </a:solidFill>
                <a:latin typeface="微软雅黑" panose="020B0503020204020204" pitchFamily="34" charset="-122"/>
                <a:ea typeface="微软雅黑" panose="020B0503020204020204" pitchFamily="34" charset="-122"/>
                <a:sym typeface="Gill Sans" charset="0"/>
              </a:rPr>
              <a:t> 公式抄袭检测</a:t>
            </a:r>
            <a:endParaRPr lang="zh-CN" altLang="en-US" sz="1735" b="1" dirty="0">
              <a:solidFill>
                <a:schemeClr val="tx1"/>
              </a:solidFill>
              <a:latin typeface="微软雅黑" panose="020B0503020204020204" pitchFamily="34" charset="-122"/>
              <a:ea typeface="微软雅黑" panose="020B0503020204020204" pitchFamily="34" charset="-122"/>
              <a:sym typeface="Gill Sans" charset="0"/>
            </a:endParaRPr>
          </a:p>
          <a:p>
            <a:pPr>
              <a:lnSpc>
                <a:spcPct val="130000"/>
              </a:lnSpc>
              <a:buChar char="•"/>
            </a:pPr>
            <a:r>
              <a:rPr lang="zh-CN" altLang="en-US" sz="1735" b="1" dirty="0">
                <a:solidFill>
                  <a:schemeClr val="tx1"/>
                </a:solidFill>
                <a:latin typeface="微软雅黑" panose="020B0503020204020204" pitchFamily="34" charset="-122"/>
                <a:ea typeface="微软雅黑" panose="020B0503020204020204" pitchFamily="34" charset="-122"/>
                <a:sym typeface="Gill Sans" charset="0"/>
              </a:rPr>
              <a:t> 图形抄袭检测</a:t>
            </a:r>
            <a:endParaRPr lang="zh-CN" altLang="en-US" sz="1735" b="1" dirty="0">
              <a:solidFill>
                <a:schemeClr val="tx1"/>
              </a:solidFill>
              <a:latin typeface="微软雅黑" panose="020B0503020204020204" pitchFamily="34" charset="-122"/>
              <a:ea typeface="微软雅黑" panose="020B0503020204020204" pitchFamily="34" charset="-122"/>
              <a:sym typeface="Gill Sans" charset="0"/>
            </a:endParaRPr>
          </a:p>
          <a:p>
            <a:pPr>
              <a:lnSpc>
                <a:spcPct val="130000"/>
              </a:lnSpc>
              <a:buChar char="•"/>
            </a:pPr>
            <a:r>
              <a:rPr lang="zh-CN" altLang="en-US" sz="1735" b="1" dirty="0">
                <a:solidFill>
                  <a:schemeClr val="tx1"/>
                </a:solidFill>
                <a:latin typeface="微软雅黑" panose="020B0503020204020204" pitchFamily="34" charset="-122"/>
                <a:ea typeface="微软雅黑" panose="020B0503020204020204" pitchFamily="34" charset="-122"/>
                <a:sym typeface="Gill Sans" charset="0"/>
              </a:rPr>
              <a:t> 支持校内互检</a:t>
            </a:r>
            <a:endParaRPr lang="zh-CN" altLang="en-US" sz="1735" b="1" dirty="0">
              <a:solidFill>
                <a:schemeClr val="tx1"/>
              </a:solidFill>
              <a:latin typeface="微软雅黑" panose="020B0503020204020204" pitchFamily="34" charset="-122"/>
              <a:ea typeface="微软雅黑" panose="020B0503020204020204" pitchFamily="34" charset="-122"/>
              <a:sym typeface="Gill Sans" charset="0"/>
            </a:endParaRPr>
          </a:p>
        </p:txBody>
      </p:sp>
      <p:sp>
        <p:nvSpPr>
          <p:cNvPr id="115724" name="矩形 27"/>
          <p:cNvSpPr/>
          <p:nvPr/>
        </p:nvSpPr>
        <p:spPr>
          <a:xfrm>
            <a:off x="9623109" y="1807105"/>
            <a:ext cx="2459037" cy="468312"/>
          </a:xfrm>
          <a:prstGeom prst="rect">
            <a:avLst/>
          </a:prstGeom>
          <a:solidFill>
            <a:srgbClr val="3B68A1"/>
          </a:solidFill>
          <a:ln w="9525">
            <a:noFill/>
          </a:ln>
        </p:spPr>
        <p:txBody>
          <a:bodyPr lIns="90169" tIns="46989" rIns="90169" bIns="46989" anchor="ctr"/>
          <a:p>
            <a:pPr algn="ctr"/>
            <a:r>
              <a:rPr lang="zh-CN" altLang="en-US" sz="2400" b="1" dirty="0">
                <a:solidFill>
                  <a:schemeClr val="bg1"/>
                </a:solidFill>
                <a:latin typeface="Calibri" panose="020F0502020204030204" pitchFamily="34" charset="0"/>
                <a:ea typeface="微软雅黑" panose="020B0503020204020204" pitchFamily="34" charset="-122"/>
                <a:sym typeface="Gill Sans" charset="0"/>
              </a:rPr>
              <a:t>实现功能</a:t>
            </a:r>
            <a:endParaRPr lang="zh-CN" altLang="en-US" sz="2400" b="1" dirty="0">
              <a:solidFill>
                <a:schemeClr val="bg1"/>
              </a:solidFill>
              <a:latin typeface="Calibri" panose="020F0502020204030204" pitchFamily="34" charset="0"/>
              <a:ea typeface="微软雅黑" panose="020B0503020204020204" pitchFamily="34" charset="-122"/>
              <a:sym typeface="Gill Sans" charset="0"/>
            </a:endParaRPr>
          </a:p>
        </p:txBody>
      </p:sp>
    </p:spTree>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29"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2"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3" name="组合 32"/>
          <p:cNvGrpSpPr/>
          <p:nvPr/>
        </p:nvGrpSpPr>
        <p:grpSpPr>
          <a:xfrm>
            <a:off x="895445" y="142664"/>
            <a:ext cx="5090160" cy="808990"/>
            <a:chOff x="903371" y="249943"/>
            <a:chExt cx="3752072" cy="679895"/>
          </a:xfrm>
        </p:grpSpPr>
        <p:sp>
          <p:nvSpPr>
            <p:cNvPr id="34" name="任意多边形 33"/>
            <p:cNvSpPr/>
            <p:nvPr/>
          </p:nvSpPr>
          <p:spPr bwMode="auto">
            <a:xfrm>
              <a:off x="903371" y="249943"/>
              <a:ext cx="3752072" cy="679895"/>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35" name="任意多边形 34"/>
            <p:cNvSpPr/>
            <p:nvPr/>
          </p:nvSpPr>
          <p:spPr bwMode="auto">
            <a:xfrm>
              <a:off x="1010092" y="326258"/>
              <a:ext cx="3538631" cy="527799"/>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algn="ctr"/>
              <a:endParaRPr lang="zh-CN" altLang="en-US" dirty="0">
                <a:solidFill>
                  <a:prstClr val="black"/>
                </a:solidFill>
                <a:latin typeface="微软雅黑" panose="020B0503020204020204" pitchFamily="34" charset="-122"/>
              </a:endParaRPr>
            </a:p>
          </p:txBody>
        </p:sp>
      </p:grpSp>
      <p:sp>
        <p:nvSpPr>
          <p:cNvPr id="2" name="文本框 1"/>
          <p:cNvSpPr txBox="1"/>
          <p:nvPr/>
        </p:nvSpPr>
        <p:spPr>
          <a:xfrm>
            <a:off x="1264920" y="296545"/>
            <a:ext cx="4351020" cy="460375"/>
          </a:xfrm>
          <a:prstGeom prst="rect">
            <a:avLst/>
          </a:prstGeom>
          <a:noFill/>
        </p:spPr>
        <p:txBody>
          <a:bodyPr wrap="none" rtlCol="0">
            <a:spAutoFit/>
          </a:bodyPr>
          <a:lstStyle/>
          <a:p>
            <a:pPr algn="l"/>
            <a:r>
              <a:rPr lang="zh-CN" altLang="zh-CN" sz="2400" b="1" dirty="0">
                <a:solidFill>
                  <a:srgbClr val="3B68A1"/>
                </a:solidFill>
                <a:latin typeface="微软雅黑" panose="020B0503020204020204" pitchFamily="34" charset="-122"/>
                <a:ea typeface="微软雅黑" panose="020B0503020204020204" pitchFamily="34" charset="-122"/>
                <a:cs typeface="+mj-cs"/>
                <a:sym typeface="+mn-ea"/>
              </a:rPr>
              <a:t>学术不端检测系统 — 比对资源</a:t>
            </a:r>
            <a:endParaRPr lang="en-US" altLang="zh-CN" sz="2400" b="1" dirty="0">
              <a:solidFill>
                <a:srgbClr val="3B68A1"/>
              </a:solidFill>
              <a:latin typeface="微软雅黑" panose="020B0503020204020204" pitchFamily="34" charset="-122"/>
              <a:ea typeface="微软雅黑" panose="020B0503020204020204" pitchFamily="34" charset="-122"/>
              <a:cs typeface="+mj-cs"/>
              <a:sym typeface="+mn-ea"/>
            </a:endParaRPr>
          </a:p>
        </p:txBody>
      </p:sp>
      <p:graphicFrame>
        <p:nvGraphicFramePr>
          <p:cNvPr id="457730" name="表格 457729"/>
          <p:cNvGraphicFramePr/>
          <p:nvPr/>
        </p:nvGraphicFramePr>
        <p:xfrm>
          <a:off x="288925" y="952500"/>
          <a:ext cx="11765280" cy="5668645"/>
        </p:xfrm>
        <a:graphic>
          <a:graphicData uri="http://schemas.openxmlformats.org/drawingml/2006/table">
            <a:tbl>
              <a:tblPr>
                <a:tableStyleId>{BDBED569-4797-4DF1-A0F4-6AAB3CD982D8}</a:tableStyleId>
              </a:tblPr>
              <a:tblGrid>
                <a:gridCol w="3697605"/>
                <a:gridCol w="5391150"/>
                <a:gridCol w="2676525"/>
              </a:tblGrid>
              <a:tr h="391160">
                <a:tc>
                  <a:txBody>
                    <a:bodyPr/>
                    <a:lstStyle/>
                    <a:p>
                      <a:pPr lvl="0"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数据库名称</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60000"/>
                        <a:lumOff val="40000"/>
                      </a:schemeClr>
                    </a:solidFill>
                  </a:tcPr>
                </a:tc>
                <a:tc>
                  <a:txBody>
                    <a:bodyPr/>
                    <a:lstStyle/>
                    <a:p>
                      <a:pPr lvl="0" algn="ctr"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来源</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60000"/>
                        <a:lumOff val="40000"/>
                      </a:schemeClr>
                    </a:solidFill>
                  </a:tcPr>
                </a:tc>
                <a:tc>
                  <a:txBody>
                    <a:bodyPr/>
                    <a:lstStyle/>
                    <a:p>
                      <a:pPr lvl="0"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文献量</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60000"/>
                        <a:lumOff val="40000"/>
                      </a:schemeClr>
                    </a:solidFill>
                  </a:tcPr>
                </a:tc>
              </a:tr>
              <a:tr h="352425">
                <a:tc>
                  <a:txBody>
                    <a:bodyPr/>
                    <a:lstStyle/>
                    <a:p>
                      <a:pPr lvl="0"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中国学术期刊网络出版总库</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c>
                  <a:txBody>
                    <a:bodyPr/>
                    <a:lstStyle/>
                    <a:p>
                      <a:pPr lvl="0" algn="ctr" defTabSz="685800" eaLnBrk="1" hangingPunct="1">
                        <a:lnSpc>
                          <a:spcPct val="110000"/>
                        </a:lnSpc>
                        <a:buClr>
                          <a:srgbClr val="000000"/>
                        </a:buClr>
                        <a:buNone/>
                      </a:pPr>
                      <a:r>
                        <a:rPr lang="zh-CN" altLang="en-US" sz="1600" dirty="0">
                          <a:solidFill>
                            <a:schemeClr val="tx1"/>
                          </a:solidFill>
                          <a:latin typeface="Arial" panose="020B0604020202020204" pitchFamily="34" charset="0"/>
                          <a:ea typeface="微软雅黑" panose="020B0503020204020204" pitchFamily="34" charset="-122"/>
                        </a:rPr>
                        <a:t>学术期刊</a:t>
                      </a:r>
                      <a:r>
                        <a:rPr lang="en-US" altLang="x-none" sz="1600" dirty="0">
                          <a:solidFill>
                            <a:schemeClr val="tx1"/>
                          </a:solidFill>
                          <a:latin typeface="Arial" panose="020B0604020202020204" pitchFamily="34" charset="0"/>
                          <a:ea typeface="微软雅黑" panose="020B0503020204020204" pitchFamily="34" charset="-122"/>
                        </a:rPr>
                        <a:t>11000</a:t>
                      </a:r>
                      <a:r>
                        <a:rPr lang="zh-CN" altLang="en-US" sz="1600" dirty="0">
                          <a:solidFill>
                            <a:schemeClr val="tx1"/>
                          </a:solidFill>
                          <a:latin typeface="Arial" panose="020B0604020202020204" pitchFamily="34" charset="0"/>
                          <a:ea typeface="微软雅黑" panose="020B0503020204020204" pitchFamily="34" charset="-122"/>
                        </a:rPr>
                        <a:t>余种</a:t>
                      </a:r>
                      <a:endParaRPr lang="zh-CN" altLang="en-US" sz="1600" dirty="0">
                        <a:solidFill>
                          <a:schemeClr val="tx1"/>
                        </a:solidFill>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c>
                  <a:txBody>
                    <a:bodyPr/>
                    <a:lstStyle/>
                    <a:p>
                      <a:pPr lvl="0" defTabSz="685800" eaLnBrk="1" hangingPunct="1">
                        <a:lnSpc>
                          <a:spcPct val="110000"/>
                        </a:lnSpc>
                        <a:buClr>
                          <a:srgbClr val="000000"/>
                        </a:buClr>
                        <a:buNone/>
                      </a:pPr>
                      <a:r>
                        <a:rPr lang="en-US" sz="1600" dirty="0">
                          <a:solidFill>
                            <a:schemeClr val="tx1"/>
                          </a:solidFill>
                          <a:latin typeface="Arial" panose="020B0604020202020204" pitchFamily="34" charset="0"/>
                          <a:ea typeface="微软雅黑" panose="020B0503020204020204" pitchFamily="34" charset="-122"/>
                        </a:rPr>
                        <a:t>1.2</a:t>
                      </a:r>
                      <a:r>
                        <a:rPr lang="zh-CN" altLang="en-US" sz="1600" dirty="0">
                          <a:solidFill>
                            <a:schemeClr val="tx1"/>
                          </a:solidFill>
                          <a:latin typeface="Arial" panose="020B0604020202020204" pitchFamily="34" charset="0"/>
                          <a:ea typeface="微软雅黑" panose="020B0503020204020204" pitchFamily="34" charset="-122"/>
                        </a:rPr>
                        <a:t>亿</a:t>
                      </a:r>
                      <a:r>
                        <a:rPr lang="zh-CN" altLang="en-US" sz="1600" dirty="0">
                          <a:solidFill>
                            <a:schemeClr val="tx1"/>
                          </a:solidFill>
                          <a:latin typeface="Arial" panose="020B0604020202020204" pitchFamily="34" charset="0"/>
                          <a:ea typeface="微软雅黑" panose="020B0503020204020204" pitchFamily="34" charset="-122"/>
                        </a:rPr>
                        <a:t>余篇</a:t>
                      </a:r>
                      <a:endParaRPr lang="zh-CN" altLang="en-US" sz="1600" dirty="0">
                        <a:solidFill>
                          <a:schemeClr val="tx1"/>
                        </a:solidFill>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r>
              <a:tr h="351790">
                <a:tc>
                  <a:txBody>
                    <a:bodyPr/>
                    <a:lstStyle/>
                    <a:p>
                      <a:pPr lvl="0"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中国博士学位论文全文数据库</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40000"/>
                        <a:lumOff val="60000"/>
                      </a:schemeClr>
                    </a:solidFill>
                  </a:tcPr>
                </a:tc>
                <a:tc>
                  <a:txBody>
                    <a:bodyPr/>
                    <a:lstStyle/>
                    <a:p>
                      <a:pPr lvl="0" algn="ctr" defTabSz="685800" eaLnBrk="1" hangingPunct="1">
                        <a:lnSpc>
                          <a:spcPct val="110000"/>
                        </a:lnSpc>
                        <a:buClr>
                          <a:srgbClr val="000000"/>
                        </a:buClr>
                        <a:buNone/>
                      </a:pPr>
                      <a:r>
                        <a:rPr lang="zh-CN" altLang="en-US" sz="1600" dirty="0">
                          <a:solidFill>
                            <a:schemeClr val="tx1"/>
                          </a:solidFill>
                          <a:latin typeface="Arial" panose="020B0604020202020204" pitchFamily="34" charset="0"/>
                          <a:ea typeface="微软雅黑" panose="020B0503020204020204" pitchFamily="34" charset="-122"/>
                        </a:rPr>
                        <a:t>4</a:t>
                      </a:r>
                      <a:r>
                        <a:rPr lang="en-US" altLang="zh-CN" sz="1600" dirty="0">
                          <a:solidFill>
                            <a:schemeClr val="tx1"/>
                          </a:solidFill>
                          <a:latin typeface="Arial" panose="020B0604020202020204" pitchFamily="34" charset="0"/>
                          <a:ea typeface="微软雅黑" panose="020B0503020204020204" pitchFamily="34" charset="-122"/>
                        </a:rPr>
                        <a:t>59</a:t>
                      </a:r>
                      <a:r>
                        <a:rPr lang="zh-CN" altLang="en-US" sz="1600" dirty="0">
                          <a:solidFill>
                            <a:schemeClr val="tx1"/>
                          </a:solidFill>
                          <a:latin typeface="Arial" panose="020B0604020202020204" pitchFamily="34" charset="0"/>
                          <a:ea typeface="微软雅黑" panose="020B0503020204020204" pitchFamily="34" charset="-122"/>
                        </a:rPr>
                        <a:t>家博士单位；</a:t>
                      </a:r>
                      <a:endParaRPr lang="zh-CN" altLang="en-US" sz="1600" dirty="0">
                        <a:solidFill>
                          <a:schemeClr val="tx1"/>
                        </a:solidFill>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40000"/>
                        <a:lumOff val="60000"/>
                      </a:schemeClr>
                    </a:solidFill>
                  </a:tcPr>
                </a:tc>
                <a:tc>
                  <a:txBody>
                    <a:bodyPr/>
                    <a:lstStyle/>
                    <a:p>
                      <a:pPr lvl="0" defTabSz="685800" eaLnBrk="1" hangingPunct="1">
                        <a:lnSpc>
                          <a:spcPct val="110000"/>
                        </a:lnSpc>
                        <a:buClr>
                          <a:srgbClr val="000000"/>
                        </a:buClr>
                        <a:buNone/>
                      </a:pPr>
                      <a:r>
                        <a:rPr lang="zh-CN" altLang="en-US" sz="1600" dirty="0">
                          <a:solidFill>
                            <a:schemeClr val="tx1"/>
                          </a:solidFill>
                          <a:latin typeface="Arial" panose="020B0604020202020204" pitchFamily="34" charset="0"/>
                          <a:ea typeface="微软雅黑" panose="020B0503020204020204" pitchFamily="34" charset="-122"/>
                        </a:rPr>
                        <a:t>博士论文</a:t>
                      </a:r>
                      <a:r>
                        <a:rPr lang="en-US" altLang="zh-CN" sz="1600" dirty="0">
                          <a:solidFill>
                            <a:schemeClr val="tx1"/>
                          </a:solidFill>
                          <a:latin typeface="Arial" panose="020B0604020202020204" pitchFamily="34" charset="0"/>
                          <a:ea typeface="微软雅黑" panose="020B0503020204020204" pitchFamily="34" charset="-122"/>
                        </a:rPr>
                        <a:t>39</a:t>
                      </a:r>
                      <a:r>
                        <a:rPr lang="zh-CN" altLang="en-US" sz="1600" dirty="0">
                          <a:solidFill>
                            <a:schemeClr val="tx1"/>
                          </a:solidFill>
                          <a:latin typeface="Arial" panose="020B0604020202020204" pitchFamily="34" charset="0"/>
                          <a:ea typeface="微软雅黑" panose="020B0503020204020204" pitchFamily="34" charset="-122"/>
                        </a:rPr>
                        <a:t>万余篇；</a:t>
                      </a:r>
                      <a:endParaRPr lang="zh-CN" altLang="en-US" sz="1600" dirty="0">
                        <a:solidFill>
                          <a:schemeClr val="tx1"/>
                        </a:solidFill>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40000"/>
                        <a:lumOff val="60000"/>
                      </a:schemeClr>
                    </a:solidFill>
                  </a:tcPr>
                </a:tc>
              </a:tr>
              <a:tr h="353060">
                <a:tc>
                  <a:txBody>
                    <a:bodyPr/>
                    <a:lstStyle/>
                    <a:p>
                      <a:pPr lvl="0"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sym typeface="+mn-ea"/>
                        </a:rPr>
                        <a:t>中国优秀硕士学位论文全文数据库</a:t>
                      </a:r>
                      <a:endParaRPr lang="zh-CN" altLang="en-US" sz="1600" dirty="0">
                        <a:latin typeface="Arial" panose="020B0604020202020204" pitchFamily="34" charset="0"/>
                        <a:ea typeface="微软雅黑" panose="020B0503020204020204" pitchFamily="34" charset="-122"/>
                        <a:sym typeface="+mn-ea"/>
                      </a:endParaRPr>
                    </a:p>
                  </a:txBody>
                  <a:tcPr marL="67494" marR="67494" marT="28535" marB="28535" anchor="ctr" anchorCtr="1">
                    <a:solidFill>
                      <a:schemeClr val="accent1">
                        <a:lumMod val="20000"/>
                        <a:lumOff val="80000"/>
                      </a:schemeClr>
                    </a:solidFill>
                  </a:tcPr>
                </a:tc>
                <a:tc>
                  <a:txBody>
                    <a:bodyPr/>
                    <a:lstStyle/>
                    <a:p>
                      <a:pPr lvl="0" algn="ctr" defTabSz="685800" eaLnBrk="1" hangingPunct="1">
                        <a:lnSpc>
                          <a:spcPct val="110000"/>
                        </a:lnSpc>
                        <a:buClr>
                          <a:srgbClr val="000000"/>
                        </a:buClr>
                        <a:buNone/>
                      </a:pPr>
                      <a:r>
                        <a:rPr lang="en-US" altLang="x-none" sz="1600" dirty="0">
                          <a:solidFill>
                            <a:schemeClr val="tx1"/>
                          </a:solidFill>
                          <a:latin typeface="Arial" panose="020B0604020202020204" pitchFamily="34" charset="0"/>
                          <a:ea typeface="微软雅黑" panose="020B0503020204020204" pitchFamily="34" charset="-122"/>
                          <a:sym typeface="+mn-ea"/>
                        </a:rPr>
                        <a:t>748</a:t>
                      </a:r>
                      <a:r>
                        <a:rPr lang="zh-CN" altLang="en-US" sz="1600" dirty="0">
                          <a:solidFill>
                            <a:schemeClr val="tx1"/>
                          </a:solidFill>
                          <a:latin typeface="Arial" panose="020B0604020202020204" pitchFamily="34" charset="0"/>
                          <a:ea typeface="微软雅黑" panose="020B0503020204020204" pitchFamily="34" charset="-122"/>
                          <a:sym typeface="+mn-ea"/>
                        </a:rPr>
                        <a:t>家硕士单位</a:t>
                      </a:r>
                      <a:endParaRPr lang="zh-CN" altLang="en-US" sz="1600" dirty="0">
                        <a:solidFill>
                          <a:schemeClr val="tx1"/>
                        </a:solidFill>
                        <a:latin typeface="Arial" panose="020B0604020202020204" pitchFamily="34" charset="0"/>
                        <a:ea typeface="微软雅黑" panose="020B0503020204020204" pitchFamily="34" charset="-122"/>
                        <a:sym typeface="+mn-ea"/>
                      </a:endParaRPr>
                    </a:p>
                  </a:txBody>
                  <a:tcPr marL="67494" marR="67494" marT="28535" marB="28535" anchor="ctr" anchorCtr="1">
                    <a:solidFill>
                      <a:schemeClr val="accent1">
                        <a:lumMod val="20000"/>
                        <a:lumOff val="80000"/>
                      </a:schemeClr>
                    </a:solidFill>
                  </a:tcPr>
                </a:tc>
                <a:tc>
                  <a:txBody>
                    <a:bodyPr/>
                    <a:lstStyle/>
                    <a:p>
                      <a:pPr lvl="0" defTabSz="685800" eaLnBrk="1" hangingPunct="1">
                        <a:lnSpc>
                          <a:spcPct val="110000"/>
                        </a:lnSpc>
                        <a:buClr>
                          <a:srgbClr val="000000"/>
                        </a:buClr>
                        <a:buNone/>
                      </a:pPr>
                      <a:r>
                        <a:rPr lang="zh-CN" altLang="en-US" sz="1600" dirty="0">
                          <a:solidFill>
                            <a:schemeClr val="tx1"/>
                          </a:solidFill>
                          <a:latin typeface="Arial" panose="020B0604020202020204" pitchFamily="34" charset="0"/>
                          <a:ea typeface="微软雅黑" panose="020B0503020204020204" pitchFamily="34" charset="-122"/>
                          <a:sym typeface="+mn-ea"/>
                        </a:rPr>
                        <a:t>硕士论文</a:t>
                      </a:r>
                      <a:r>
                        <a:rPr lang="en-US" altLang="x-none" sz="1600" dirty="0">
                          <a:solidFill>
                            <a:schemeClr val="tx1"/>
                          </a:solidFill>
                          <a:latin typeface="Arial" panose="020B0604020202020204" pitchFamily="34" charset="0"/>
                          <a:ea typeface="微软雅黑" panose="020B0503020204020204" pitchFamily="34" charset="-122"/>
                          <a:sym typeface="+mn-ea"/>
                        </a:rPr>
                        <a:t>385</a:t>
                      </a:r>
                      <a:r>
                        <a:rPr lang="zh-CN" altLang="en-US" sz="1600" dirty="0">
                          <a:solidFill>
                            <a:schemeClr val="tx1"/>
                          </a:solidFill>
                          <a:latin typeface="Arial" panose="020B0604020202020204" pitchFamily="34" charset="0"/>
                          <a:ea typeface="微软雅黑" panose="020B0503020204020204" pitchFamily="34" charset="-122"/>
                          <a:sym typeface="+mn-ea"/>
                        </a:rPr>
                        <a:t>余万篇</a:t>
                      </a:r>
                      <a:endParaRPr lang="zh-CN" altLang="en-US" sz="1600" dirty="0">
                        <a:solidFill>
                          <a:schemeClr val="tx1"/>
                        </a:solidFill>
                        <a:latin typeface="Arial" panose="020B0604020202020204" pitchFamily="34" charset="0"/>
                        <a:ea typeface="微软雅黑" panose="020B0503020204020204" pitchFamily="34" charset="-122"/>
                        <a:sym typeface="+mn-ea"/>
                      </a:endParaRPr>
                    </a:p>
                  </a:txBody>
                  <a:tcPr marL="67494" marR="67494" marT="28535" marB="28535" anchor="ctr" anchorCtr="1">
                    <a:solidFill>
                      <a:schemeClr val="accent1">
                        <a:lumMod val="20000"/>
                        <a:lumOff val="80000"/>
                      </a:schemeClr>
                    </a:solidFill>
                  </a:tcPr>
                </a:tc>
              </a:tr>
              <a:tr h="351790">
                <a:tc>
                  <a:txBody>
                    <a:bodyPr/>
                    <a:lstStyle/>
                    <a:p>
                      <a:pPr lvl="0" algn="l"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中国重要会议论文全文数据库</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40000"/>
                        <a:lumOff val="60000"/>
                      </a:schemeClr>
                    </a:solidFill>
                  </a:tcPr>
                </a:tc>
                <a:tc>
                  <a:txBody>
                    <a:bodyPr/>
                    <a:lstStyle/>
                    <a:p>
                      <a:pPr lvl="0" algn="l" defTabSz="685800" eaLnBrk="1" hangingPunct="1">
                        <a:lnSpc>
                          <a:spcPct val="110000"/>
                        </a:lnSpc>
                        <a:buClr>
                          <a:srgbClr val="000000"/>
                        </a:buClr>
                        <a:buNone/>
                      </a:pPr>
                      <a:r>
                        <a:rPr lang="en-US" altLang="zh-CN" sz="1600" dirty="0">
                          <a:solidFill>
                            <a:schemeClr val="tx1"/>
                          </a:solidFill>
                          <a:latin typeface="Arial" panose="020B0604020202020204" pitchFamily="34" charset="0"/>
                          <a:ea typeface="微软雅黑" panose="020B0503020204020204" pitchFamily="34" charset="-122"/>
                        </a:rPr>
                        <a:t>28641</a:t>
                      </a:r>
                      <a:r>
                        <a:rPr lang="zh-CN" altLang="en-US" sz="1600" dirty="0">
                          <a:solidFill>
                            <a:schemeClr val="tx1"/>
                          </a:solidFill>
                          <a:latin typeface="Arial" panose="020B0604020202020204" pitchFamily="34" charset="0"/>
                          <a:ea typeface="微软雅黑" panose="020B0503020204020204" pitchFamily="34" charset="-122"/>
                        </a:rPr>
                        <a:t>个国内会议</a:t>
                      </a:r>
                      <a:endParaRPr lang="zh-CN" altLang="en-US" sz="1600" dirty="0">
                        <a:solidFill>
                          <a:schemeClr val="tx1"/>
                        </a:solidFill>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40000"/>
                        <a:lumOff val="60000"/>
                      </a:schemeClr>
                    </a:solidFill>
                  </a:tcPr>
                </a:tc>
                <a:tc>
                  <a:txBody>
                    <a:bodyPr/>
                    <a:lstStyle/>
                    <a:p>
                      <a:pPr lvl="0" defTabSz="685800" eaLnBrk="1" hangingPunct="1">
                        <a:lnSpc>
                          <a:spcPct val="110000"/>
                        </a:lnSpc>
                        <a:buClr>
                          <a:srgbClr val="000000"/>
                        </a:buClr>
                        <a:buNone/>
                      </a:pPr>
                      <a:r>
                        <a:rPr lang="en-US" altLang="x-none" sz="1600" dirty="0">
                          <a:solidFill>
                            <a:schemeClr val="tx1"/>
                          </a:solidFill>
                          <a:latin typeface="Arial" panose="020B0604020202020204" pitchFamily="34" charset="0"/>
                          <a:ea typeface="微软雅黑" panose="020B0503020204020204" pitchFamily="34" charset="-122"/>
                        </a:rPr>
                        <a:t>606</a:t>
                      </a:r>
                      <a:r>
                        <a:rPr lang="zh-CN" altLang="en-US" sz="1600" dirty="0">
                          <a:solidFill>
                            <a:schemeClr val="tx1"/>
                          </a:solidFill>
                          <a:latin typeface="Arial" panose="020B0604020202020204" pitchFamily="34" charset="0"/>
                          <a:ea typeface="微软雅黑" panose="020B0503020204020204" pitchFamily="34" charset="-122"/>
                        </a:rPr>
                        <a:t>余万篇</a:t>
                      </a:r>
                      <a:endParaRPr lang="zh-CN" altLang="en-US" sz="1600" dirty="0">
                        <a:solidFill>
                          <a:schemeClr val="tx1"/>
                        </a:solidFill>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40000"/>
                        <a:lumOff val="60000"/>
                      </a:schemeClr>
                    </a:solidFill>
                  </a:tcPr>
                </a:tc>
              </a:tr>
              <a:tr h="352425">
                <a:tc>
                  <a:txBody>
                    <a:bodyPr/>
                    <a:lstStyle/>
                    <a:p>
                      <a:pPr lvl="0"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中国专利全文数据库</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c>
                  <a:txBody>
                    <a:bodyPr/>
                    <a:lstStyle/>
                    <a:p>
                      <a:pPr lvl="0" algn="ctr" defTabSz="685800" eaLnBrk="1" hangingPunct="1">
                        <a:lnSpc>
                          <a:spcPct val="110000"/>
                        </a:lnSpc>
                        <a:buClr>
                          <a:srgbClr val="000000"/>
                        </a:buClr>
                        <a:buNone/>
                      </a:pPr>
                      <a:r>
                        <a:rPr lang="zh-CN" altLang="en-US" sz="1600" dirty="0">
                          <a:solidFill>
                            <a:schemeClr val="tx1"/>
                          </a:solidFill>
                          <a:latin typeface="Arial" panose="020B0604020202020204" pitchFamily="34" charset="0"/>
                          <a:ea typeface="微软雅黑" panose="020B0503020204020204" pitchFamily="34" charset="-122"/>
                        </a:rPr>
                        <a:t>中国专利</a:t>
                      </a:r>
                      <a:endParaRPr lang="zh-CN" altLang="en-US" sz="1600" dirty="0">
                        <a:solidFill>
                          <a:schemeClr val="tx1"/>
                        </a:solidFill>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c>
                  <a:txBody>
                    <a:bodyPr/>
                    <a:lstStyle/>
                    <a:p>
                      <a:pPr lvl="0" defTabSz="685800" eaLnBrk="1" hangingPunct="1">
                        <a:lnSpc>
                          <a:spcPct val="110000"/>
                        </a:lnSpc>
                        <a:buClr>
                          <a:srgbClr val="000000"/>
                        </a:buClr>
                        <a:buNone/>
                      </a:pPr>
                      <a:r>
                        <a:rPr lang="en-US" altLang="x-none" sz="1600" dirty="0">
                          <a:solidFill>
                            <a:schemeClr val="tx1"/>
                          </a:solidFill>
                          <a:latin typeface="Arial" panose="020B0604020202020204" pitchFamily="34" charset="0"/>
                          <a:ea typeface="微软雅黑" panose="020B0503020204020204" pitchFamily="34" charset="-122"/>
                        </a:rPr>
                        <a:t>2390</a:t>
                      </a:r>
                      <a:r>
                        <a:rPr lang="zh-CN" altLang="en-US" sz="1600" dirty="0">
                          <a:solidFill>
                            <a:schemeClr val="tx1"/>
                          </a:solidFill>
                          <a:latin typeface="Arial" panose="020B0604020202020204" pitchFamily="34" charset="0"/>
                          <a:ea typeface="微软雅黑" panose="020B0503020204020204" pitchFamily="34" charset="-122"/>
                        </a:rPr>
                        <a:t>余万个</a:t>
                      </a:r>
                      <a:endParaRPr lang="zh-CN" altLang="en-US" sz="1600" dirty="0">
                        <a:solidFill>
                          <a:schemeClr val="tx1"/>
                        </a:solidFill>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r>
              <a:tr h="352425">
                <a:tc>
                  <a:txBody>
                    <a:bodyPr/>
                    <a:lstStyle/>
                    <a:p>
                      <a:pPr lvl="0"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中国重要报纸全文数据库</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40000"/>
                        <a:lumOff val="60000"/>
                      </a:schemeClr>
                    </a:solidFill>
                  </a:tcPr>
                </a:tc>
                <a:tc>
                  <a:txBody>
                    <a:bodyPr/>
                    <a:lstStyle/>
                    <a:p>
                      <a:pPr lvl="0" algn="ctr" defTabSz="685800" eaLnBrk="1" hangingPunct="1">
                        <a:lnSpc>
                          <a:spcPct val="110000"/>
                        </a:lnSpc>
                        <a:buClr>
                          <a:srgbClr val="000000"/>
                        </a:buClr>
                        <a:buNone/>
                      </a:pPr>
                      <a:r>
                        <a:rPr lang="zh-CN" altLang="en-US" sz="1600" dirty="0">
                          <a:solidFill>
                            <a:schemeClr val="tx1"/>
                          </a:solidFill>
                          <a:latin typeface="Arial" panose="020B0604020202020204" pitchFamily="34" charset="0"/>
                          <a:ea typeface="微软雅黑" panose="020B0503020204020204" pitchFamily="34" charset="-122"/>
                        </a:rPr>
                        <a:t>人民日报、光明日报等</a:t>
                      </a:r>
                      <a:r>
                        <a:rPr lang="en-US" altLang="x-none" sz="1600" dirty="0">
                          <a:solidFill>
                            <a:schemeClr val="tx1"/>
                          </a:solidFill>
                          <a:latin typeface="Arial" panose="020B0604020202020204" pitchFamily="34" charset="0"/>
                          <a:ea typeface="微软雅黑" panose="020B0503020204020204" pitchFamily="34" charset="-122"/>
                        </a:rPr>
                        <a:t>635</a:t>
                      </a:r>
                      <a:r>
                        <a:rPr lang="zh-CN" altLang="en-US" sz="1600" dirty="0">
                          <a:solidFill>
                            <a:schemeClr val="tx1"/>
                          </a:solidFill>
                          <a:latin typeface="Arial" panose="020B0604020202020204" pitchFamily="34" charset="0"/>
                          <a:ea typeface="微软雅黑" panose="020B0503020204020204" pitchFamily="34" charset="-122"/>
                        </a:rPr>
                        <a:t>种重要报纸</a:t>
                      </a:r>
                      <a:endParaRPr lang="zh-CN" altLang="en-US" sz="1600" dirty="0">
                        <a:solidFill>
                          <a:schemeClr val="tx1"/>
                        </a:solidFill>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40000"/>
                        <a:lumOff val="60000"/>
                      </a:schemeClr>
                    </a:solidFill>
                  </a:tcPr>
                </a:tc>
                <a:tc>
                  <a:txBody>
                    <a:bodyPr/>
                    <a:lstStyle/>
                    <a:p>
                      <a:pPr lvl="0" defTabSz="685800" eaLnBrk="1" hangingPunct="1">
                        <a:lnSpc>
                          <a:spcPct val="110000"/>
                        </a:lnSpc>
                        <a:buClr>
                          <a:srgbClr val="000000"/>
                        </a:buClr>
                        <a:buNone/>
                      </a:pPr>
                      <a:r>
                        <a:rPr lang="en-US" altLang="x-none" sz="1600" dirty="0">
                          <a:solidFill>
                            <a:schemeClr val="tx1"/>
                          </a:solidFill>
                          <a:latin typeface="Arial" panose="020B0604020202020204" pitchFamily="34" charset="0"/>
                          <a:ea typeface="微软雅黑" panose="020B0503020204020204" pitchFamily="34" charset="-122"/>
                        </a:rPr>
                        <a:t>1771</a:t>
                      </a:r>
                      <a:r>
                        <a:rPr lang="zh-CN" altLang="en-US" sz="1600" dirty="0">
                          <a:solidFill>
                            <a:schemeClr val="tx1"/>
                          </a:solidFill>
                          <a:latin typeface="Arial" panose="020B0604020202020204" pitchFamily="34" charset="0"/>
                          <a:ea typeface="微软雅黑" panose="020B0503020204020204" pitchFamily="34" charset="-122"/>
                        </a:rPr>
                        <a:t>余万篇</a:t>
                      </a:r>
                      <a:endParaRPr lang="zh-CN" altLang="en-US" sz="1600" dirty="0">
                        <a:solidFill>
                          <a:schemeClr val="tx1"/>
                        </a:solidFill>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40000"/>
                        <a:lumOff val="60000"/>
                      </a:schemeClr>
                    </a:solidFill>
                  </a:tcPr>
                </a:tc>
              </a:tr>
              <a:tr h="351790">
                <a:tc>
                  <a:txBody>
                    <a:bodyPr/>
                    <a:lstStyle/>
                    <a:p>
                      <a:pPr lvl="0"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图书资源</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c>
                  <a:txBody>
                    <a:bodyPr/>
                    <a:lstStyle/>
                    <a:p>
                      <a:pPr lvl="0" algn="ctr" defTabSz="685800" eaLnBrk="1" hangingPunct="1">
                        <a:lnSpc>
                          <a:spcPct val="110000"/>
                        </a:lnSpc>
                        <a:buClr>
                          <a:srgbClr val="000000"/>
                        </a:buClr>
                        <a:buSzTx/>
                        <a:buFontTx/>
                        <a:buNone/>
                      </a:pPr>
                      <a:r>
                        <a:rPr lang="zh-CN" altLang="en-US" sz="1600">
                          <a:solidFill>
                            <a:schemeClr val="tx1"/>
                          </a:solidFill>
                          <a:latin typeface="Arial" panose="020B0604020202020204" pitchFamily="34" charset="0"/>
                          <a:ea typeface="微软雅黑" panose="020B0503020204020204" pitchFamily="34" charset="-122"/>
                        </a:rPr>
                        <a:t>汉语词典、百科全书等图书资源</a:t>
                      </a:r>
                      <a:endParaRPr lang="zh-CN" altLang="en-US" sz="1600">
                        <a:solidFill>
                          <a:schemeClr val="tx1"/>
                        </a:solidFill>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c>
                  <a:txBody>
                    <a:bodyPr/>
                    <a:lstStyle/>
                    <a:p>
                      <a:pPr lvl="0" algn="ctr" defTabSz="685800" eaLnBrk="1" hangingPunct="1">
                        <a:lnSpc>
                          <a:spcPct val="110000"/>
                        </a:lnSpc>
                        <a:buClr>
                          <a:srgbClr val="000000"/>
                        </a:buClr>
                        <a:buSzTx/>
                        <a:buFontTx/>
                        <a:buNone/>
                      </a:pPr>
                      <a:r>
                        <a:rPr lang="zh-CN" altLang="en-US" sz="1600">
                          <a:solidFill>
                            <a:schemeClr val="tx1"/>
                          </a:solidFill>
                          <a:latin typeface="Arial" panose="020B0604020202020204" pitchFamily="34" charset="0"/>
                          <a:ea typeface="微软雅黑" panose="020B0503020204020204" pitchFamily="34" charset="-122"/>
                        </a:rPr>
                        <a:t>311余万部</a:t>
                      </a:r>
                      <a:endParaRPr lang="zh-CN" altLang="en-US" sz="1600">
                        <a:solidFill>
                          <a:schemeClr val="tx1"/>
                        </a:solidFill>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r>
              <a:tr h="351790">
                <a:tc>
                  <a:txBody>
                    <a:bodyPr/>
                    <a:lstStyle/>
                    <a:p>
                      <a:pPr lvl="0"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优先出版文献库</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40000"/>
                        <a:lumOff val="60000"/>
                      </a:schemeClr>
                    </a:solidFill>
                  </a:tcPr>
                </a:tc>
                <a:tc>
                  <a:txBody>
                    <a:bodyPr/>
                    <a:lstStyle/>
                    <a:p>
                      <a:pPr lvl="0" algn="ctr" defTabSz="685800" eaLnBrk="1" hangingPunct="1">
                        <a:lnSpc>
                          <a:spcPct val="110000"/>
                        </a:lnSpc>
                        <a:buClr>
                          <a:srgbClr val="000000"/>
                        </a:buClr>
                        <a:buSzTx/>
                        <a:buFontTx/>
                        <a:buNone/>
                      </a:pPr>
                      <a:r>
                        <a:rPr lang="zh-CN" altLang="en-US" sz="1600">
                          <a:latin typeface="Arial" panose="020B0604020202020204" pitchFamily="34" charset="0"/>
                          <a:ea typeface="微软雅黑" panose="020B0503020204020204" pitchFamily="34" charset="-122"/>
                        </a:rPr>
                        <a:t>3000余种</a:t>
                      </a:r>
                      <a:endParaRPr lang="zh-CN" altLang="en-US" sz="160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40000"/>
                        <a:lumOff val="60000"/>
                      </a:schemeClr>
                    </a:solidFill>
                  </a:tcPr>
                </a:tc>
                <a:tc>
                  <a:txBody>
                    <a:bodyPr/>
                    <a:lstStyle/>
                    <a:p>
                      <a:pPr lvl="0" algn="ctr" defTabSz="685800" eaLnBrk="1" hangingPunct="1">
                        <a:lnSpc>
                          <a:spcPct val="110000"/>
                        </a:lnSpc>
                        <a:buClr>
                          <a:srgbClr val="000000"/>
                        </a:buClr>
                        <a:buSzTx/>
                        <a:buFontTx/>
                        <a:buNone/>
                      </a:pPr>
                      <a:r>
                        <a:rPr lang="zh-CN" altLang="en-US" sz="1600">
                          <a:latin typeface="Arial" panose="020B0604020202020204" pitchFamily="34" charset="0"/>
                          <a:ea typeface="微软雅黑" panose="020B0503020204020204" pitchFamily="34" charset="-122"/>
                        </a:rPr>
                        <a:t>80万余篇</a:t>
                      </a:r>
                      <a:endParaRPr lang="zh-CN" altLang="en-US" sz="160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40000"/>
                        <a:lumOff val="60000"/>
                      </a:schemeClr>
                    </a:solidFill>
                  </a:tcPr>
                </a:tc>
              </a:tr>
              <a:tr h="445135">
                <a:tc>
                  <a:txBody>
                    <a:bodyPr/>
                    <a:p>
                      <a:pPr lvl="0"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学术论文联合比对库</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c>
                  <a:txBody>
                    <a:bodyPr/>
                    <a:p>
                      <a:pPr lvl="0" algn="ctr"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两年前全国各培养单位采用</a:t>
                      </a:r>
                      <a:r>
                        <a:rPr lang="en-US" altLang="zh-CN" sz="1600" dirty="0">
                          <a:latin typeface="Arial" panose="020B0604020202020204" pitchFamily="34" charset="0"/>
                          <a:ea typeface="微软雅黑" panose="020B0503020204020204" pitchFamily="34" charset="-122"/>
                        </a:rPr>
                        <a:t>TMLC</a:t>
                      </a:r>
                      <a:r>
                        <a:rPr lang="zh-CN" altLang="en-US" sz="1600" dirty="0">
                          <a:latin typeface="Arial" panose="020B0604020202020204" pitchFamily="34" charset="0"/>
                          <a:ea typeface="微软雅黑" panose="020B0503020204020204" pitchFamily="34" charset="-122"/>
                        </a:rPr>
                        <a:t>检测过的所有学位论文</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c>
                  <a:txBody>
                    <a:bodyPr/>
                    <a:p>
                      <a:pPr lvl="0"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所有检测过的文献</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r>
              <a:tr h="327660">
                <a:tc>
                  <a:txBody>
                    <a:bodyPr/>
                    <a:p>
                      <a:pPr lvl="0"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合作外文数据库</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c>
                  <a:txBody>
                    <a:bodyPr/>
                    <a:p>
                      <a:pPr lvl="0" algn="ctr"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Springe</a:t>
                      </a:r>
                      <a:r>
                        <a:rPr lang="en-US" altLang="x-none" sz="1600" dirty="0">
                          <a:latin typeface="Arial" panose="020B0604020202020204" pitchFamily="34" charset="0"/>
                          <a:ea typeface="微软雅黑" panose="020B0503020204020204" pitchFamily="34" charset="-122"/>
                        </a:rPr>
                        <a:t>r</a:t>
                      </a:r>
                      <a:r>
                        <a:rPr lang="zh-CN" altLang="en-US" sz="1600" dirty="0">
                          <a:latin typeface="Arial" panose="020B0604020202020204" pitchFamily="34" charset="0"/>
                          <a:ea typeface="微软雅黑" panose="020B0503020204020204" pitchFamily="34" charset="-122"/>
                        </a:rPr>
                        <a:t>、Taylor &amp; Francis、Wiley等</a:t>
                      </a:r>
                      <a:r>
                        <a:rPr lang="en-US" altLang="zh-CN" sz="1600" dirty="0">
                          <a:latin typeface="Arial" panose="020B0604020202020204" pitchFamily="34" charset="0"/>
                          <a:ea typeface="微软雅黑" panose="020B0503020204020204" pitchFamily="34" charset="-122"/>
                        </a:rPr>
                        <a:t>650</a:t>
                      </a:r>
                      <a:r>
                        <a:rPr lang="zh-CN" altLang="en-US" sz="1600" dirty="0">
                          <a:latin typeface="Arial" panose="020B0604020202020204" pitchFamily="34" charset="0"/>
                          <a:ea typeface="微软雅黑" panose="020B0503020204020204" pitchFamily="34" charset="-122"/>
                        </a:rPr>
                        <a:t>余家</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c>
                  <a:txBody>
                    <a:bodyPr/>
                    <a:p>
                      <a:pPr lvl="0" defTabSz="685800" eaLnBrk="1" hangingPunct="1">
                        <a:lnSpc>
                          <a:spcPct val="110000"/>
                        </a:lnSpc>
                        <a:buClr>
                          <a:srgbClr val="000000"/>
                        </a:buClr>
                        <a:buNone/>
                      </a:pPr>
                      <a:r>
                        <a:rPr lang="en-US" altLang="x-none" sz="1600" dirty="0">
                          <a:latin typeface="Arial" panose="020B0604020202020204" pitchFamily="34" charset="0"/>
                          <a:ea typeface="微软雅黑" panose="020B0503020204020204" pitchFamily="34" charset="-122"/>
                        </a:rPr>
                        <a:t>2</a:t>
                      </a:r>
                      <a:r>
                        <a:rPr lang="zh-CN" altLang="en-US" sz="1600" dirty="0">
                          <a:latin typeface="Arial" panose="020B0604020202020204" pitchFamily="34" charset="0"/>
                          <a:ea typeface="微软雅黑" panose="020B0503020204020204" pitchFamily="34" charset="-122"/>
                        </a:rPr>
                        <a:t>亿余条外文文献</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r>
              <a:tr h="327660">
                <a:tc>
                  <a:txBody>
                    <a:bodyPr/>
                    <a:p>
                      <a:pPr lvl="0" defTabSz="685800" eaLnBrk="1" hangingPunct="1">
                        <a:buClr>
                          <a:srgbClr val="000000"/>
                        </a:buClr>
                        <a:buNone/>
                      </a:pPr>
                      <a:r>
                        <a:rPr lang="zh-CN" altLang="en-US" sz="1600" dirty="0">
                          <a:latin typeface="Arial" panose="020B0604020202020204" pitchFamily="34" charset="0"/>
                          <a:ea typeface="微软雅黑" panose="020B0503020204020204" pitchFamily="34" charset="-122"/>
                        </a:rPr>
                        <a:t>互联网资源</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c>
                  <a:txBody>
                    <a:bodyPr/>
                    <a:p>
                      <a:pPr lvl="0" algn="ctr"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百度文库、道客巴巴、豆丁等网站</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c>
                  <a:txBody>
                    <a:bodyPr/>
                    <a:p>
                      <a:pPr lvl="0" defTabSz="685800" eaLnBrk="1" hangingPunct="1">
                        <a:lnSpc>
                          <a:spcPct val="110000"/>
                        </a:lnSpc>
                        <a:buClr>
                          <a:srgbClr val="000000"/>
                        </a:buClr>
                        <a:buNone/>
                      </a:pPr>
                      <a:r>
                        <a:rPr lang="en-US" altLang="x-none" sz="1600" dirty="0">
                          <a:latin typeface="Arial" panose="020B0604020202020204" pitchFamily="34" charset="0"/>
                          <a:ea typeface="微软雅黑" panose="020B0503020204020204" pitchFamily="34" charset="-122"/>
                        </a:rPr>
                        <a:t>数亿条</a:t>
                      </a:r>
                      <a:endParaRPr lang="en-US" altLang="x-none"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r>
              <a:tr h="327660">
                <a:tc>
                  <a:txBody>
                    <a:bodyPr/>
                    <a:p>
                      <a:pPr lvl="0" defTabSz="685800" eaLnBrk="1" hangingPunct="1">
                        <a:buClr>
                          <a:srgbClr val="000000"/>
                        </a:buClr>
                        <a:buNone/>
                      </a:pPr>
                      <a:r>
                        <a:rPr lang="zh-CN" altLang="en-US" sz="1600" dirty="0">
                          <a:latin typeface="Arial" panose="020B0604020202020204" pitchFamily="34" charset="0"/>
                          <a:ea typeface="微软雅黑" panose="020B0503020204020204" pitchFamily="34" charset="-122"/>
                        </a:rPr>
                        <a:t>大成编客</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c>
                  <a:txBody>
                    <a:bodyPr/>
                    <a:p>
                      <a:pPr lvl="0" algn="ctr" defTabSz="685800" eaLnBrk="1" hangingPunct="1">
                        <a:lnSpc>
                          <a:spcPct val="110000"/>
                        </a:lnSpc>
                        <a:buClr>
                          <a:srgbClr val="000000"/>
                        </a:buClr>
                        <a:buNone/>
                      </a:pPr>
                      <a:r>
                        <a:rPr lang="en-US" altLang="zh-CN" sz="1600" dirty="0">
                          <a:latin typeface="Arial" panose="020B0604020202020204" pitchFamily="34" charset="0"/>
                          <a:ea typeface="微软雅黑" panose="020B0503020204020204" pitchFamily="34" charset="-122"/>
                        </a:rPr>
                        <a:t>CNKI</a:t>
                      </a:r>
                      <a:r>
                        <a:rPr lang="zh-CN" altLang="en-US" sz="1600" dirty="0">
                          <a:latin typeface="Arial" panose="020B0604020202020204" pitchFamily="34" charset="0"/>
                          <a:ea typeface="微软雅黑" panose="020B0503020204020204" pitchFamily="34" charset="-122"/>
                        </a:rPr>
                        <a:t>旗下内容汇编创作、作品资源库，汇集各类主题的系列原创文章</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c>
                  <a:txBody>
                    <a:bodyPr/>
                    <a:p>
                      <a:pPr lvl="0"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实时更新</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r>
              <a:tr h="327660">
                <a:tc>
                  <a:txBody>
                    <a:bodyPr/>
                    <a:p>
                      <a:pPr lvl="0" defTabSz="685800" eaLnBrk="1" hangingPunct="1">
                        <a:buClr>
                          <a:srgbClr val="000000"/>
                        </a:buClr>
                        <a:buNone/>
                      </a:pPr>
                      <a:r>
                        <a:rPr lang="zh-CN" altLang="en-US" sz="1600" dirty="0">
                          <a:latin typeface="Arial" panose="020B0604020202020204" pitchFamily="34" charset="0"/>
                          <a:ea typeface="微软雅黑" panose="020B0503020204020204" pitchFamily="34" charset="-122"/>
                        </a:rPr>
                        <a:t>个人比对库</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c>
                  <a:txBody>
                    <a:bodyPr/>
                    <a:p>
                      <a:pPr lvl="0" algn="ctr"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培养单位自建的比对库资源</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c>
                  <a:txBody>
                    <a:bodyPr/>
                    <a:p>
                      <a:pPr lvl="0"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数目不定</a:t>
                      </a:r>
                      <a:endParaRPr lang="zh-CN" altLang="en-US"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r>
              <a:tr h="352425">
                <a:tc gridSpan="3">
                  <a:txBody>
                    <a:bodyPr/>
                    <a:lstStyle/>
                    <a:p>
                      <a:pPr lvl="0" defTabSz="685800" eaLnBrk="1" hangingPunct="1">
                        <a:lnSpc>
                          <a:spcPct val="110000"/>
                        </a:lnSpc>
                        <a:buClr>
                          <a:srgbClr val="000000"/>
                        </a:buClr>
                        <a:buNone/>
                      </a:pPr>
                      <a:r>
                        <a:rPr lang="zh-CN" altLang="en-US" sz="1600" dirty="0">
                          <a:latin typeface="Arial" panose="020B0604020202020204" pitchFamily="34" charset="0"/>
                          <a:ea typeface="微软雅黑" panose="020B0503020204020204" pitchFamily="34" charset="-122"/>
                        </a:rPr>
                        <a:t>港澳台学术文献库、标准、成果</a:t>
                      </a:r>
                      <a:r>
                        <a:rPr lang="en-US" altLang="zh-CN" sz="1600" dirty="0">
                          <a:latin typeface="Arial" panose="020B0604020202020204" pitchFamily="34" charset="0"/>
                          <a:ea typeface="微软雅黑" panose="020B0503020204020204" pitchFamily="34" charset="-122"/>
                        </a:rPr>
                        <a:t>... ...</a:t>
                      </a:r>
                      <a:endParaRPr lang="en-US" altLang="zh-CN" sz="1600" dirty="0">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20000"/>
                        <a:lumOff val="80000"/>
                      </a:schemeClr>
                    </a:solidFill>
                  </a:tcPr>
                </a:tc>
                <a:tc hMerge="1">
                  <a:tcPr/>
                </a:tc>
                <a:tc hMerge="1">
                  <a:tcPr/>
                </a:tc>
              </a:tr>
              <a:tr h="351790">
                <a:tc gridSpan="3">
                  <a:txBody>
                    <a:bodyPr/>
                    <a:lstStyle/>
                    <a:p>
                      <a:pPr lvl="0" defTabSz="685800" eaLnBrk="1" hangingPunct="1">
                        <a:lnSpc>
                          <a:spcPct val="110000"/>
                        </a:lnSpc>
                        <a:buClr>
                          <a:srgbClr val="000000"/>
                        </a:buClr>
                        <a:buNone/>
                      </a:pPr>
                      <a:r>
                        <a:rPr lang="en-US" altLang="zh-CN" sz="1600" b="1" dirty="0">
                          <a:solidFill>
                            <a:srgbClr val="E87071"/>
                          </a:solidFill>
                          <a:latin typeface="Arial" panose="020B0604020202020204" pitchFamily="34" charset="0"/>
                          <a:ea typeface="微软雅黑" panose="020B0503020204020204" pitchFamily="34" charset="-122"/>
                        </a:rPr>
                        <a:t>CNKI</a:t>
                      </a:r>
                      <a:r>
                        <a:rPr lang="zh-CN" altLang="en-US" sz="1600" b="1" dirty="0">
                          <a:solidFill>
                            <a:srgbClr val="E87071"/>
                          </a:solidFill>
                          <a:latin typeface="Arial" panose="020B0604020202020204" pitchFamily="34" charset="0"/>
                          <a:ea typeface="微软雅黑" panose="020B0503020204020204" pitchFamily="34" charset="-122"/>
                        </a:rPr>
                        <a:t>资源</a:t>
                      </a:r>
                      <a:r>
                        <a:rPr lang="zh-CN" altLang="en-US" sz="1600" b="1" dirty="0">
                          <a:solidFill>
                            <a:srgbClr val="E87071"/>
                          </a:solidFill>
                          <a:latin typeface="Arial" panose="020B0604020202020204" pitchFamily="34" charset="0"/>
                          <a:ea typeface="微软雅黑" panose="020B0503020204020204" pitchFamily="34" charset="-122"/>
                        </a:rPr>
                        <a:t>数据日更新文献约</a:t>
                      </a:r>
                      <a:r>
                        <a:rPr lang="en-US" altLang="x-none" sz="1600" b="1" dirty="0">
                          <a:solidFill>
                            <a:srgbClr val="E87071"/>
                          </a:solidFill>
                          <a:latin typeface="Arial" panose="020B0604020202020204" pitchFamily="34" charset="0"/>
                          <a:ea typeface="微软雅黑" panose="020B0503020204020204" pitchFamily="34" charset="-122"/>
                        </a:rPr>
                        <a:t>2</a:t>
                      </a:r>
                      <a:r>
                        <a:rPr lang="zh-CN" altLang="en-US" sz="1600" b="1" dirty="0">
                          <a:solidFill>
                            <a:srgbClr val="E87071"/>
                          </a:solidFill>
                          <a:latin typeface="Arial" panose="020B0604020202020204" pitchFamily="34" charset="0"/>
                          <a:ea typeface="微软雅黑" panose="020B0503020204020204" pitchFamily="34" charset="-122"/>
                        </a:rPr>
                        <a:t>万余篇</a:t>
                      </a:r>
                      <a:endParaRPr lang="zh-CN" altLang="en-US" sz="1600" b="1" dirty="0">
                        <a:solidFill>
                          <a:srgbClr val="E87071"/>
                        </a:solidFill>
                        <a:latin typeface="Arial" panose="020B0604020202020204" pitchFamily="34" charset="0"/>
                        <a:ea typeface="微软雅黑" panose="020B0503020204020204" pitchFamily="34" charset="-122"/>
                      </a:endParaRPr>
                    </a:p>
                  </a:txBody>
                  <a:tcPr marL="67494" marR="67494" marT="28535" marB="28535" anchor="ctr" anchorCtr="1">
                    <a:solidFill>
                      <a:schemeClr val="accent1">
                        <a:lumMod val="60000"/>
                        <a:lumOff val="40000"/>
                      </a:schemeClr>
                    </a:solidFill>
                  </a:tcPr>
                </a:tc>
                <a:tc hMerge="1">
                  <a:tcPr/>
                </a:tc>
                <a:tc hMerge="1">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advClick="0" advTm="1000">
        <p:fade/>
      </p:transition>
    </mc:Choice>
    <mc:Fallback>
      <p:transition spd="slow" advClick="0" advTm="1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a9c9ac06fbdef27eb9aa696c3915f58f(1)"/>
          <p:cNvPicPr>
            <a:picLocks noChangeAspect="1"/>
          </p:cNvPicPr>
          <p:nvPr/>
        </p:nvPicPr>
        <p:blipFill>
          <a:blip r:embed="rId1" cstate="print"/>
          <a:stretch>
            <a:fillRect/>
          </a:stretch>
        </p:blipFill>
        <p:spPr>
          <a:xfrm>
            <a:off x="477520" y="1852930"/>
            <a:ext cx="5875020" cy="4588510"/>
          </a:xfrm>
          <a:prstGeom prst="rect">
            <a:avLst/>
          </a:prstGeom>
        </p:spPr>
      </p:pic>
      <p:sp>
        <p:nvSpPr>
          <p:cNvPr id="60" name="文本框 7"/>
          <p:cNvSpPr txBox="1">
            <a:spLocks noChangeArrowheads="1"/>
          </p:cNvSpPr>
          <p:nvPr/>
        </p:nvSpPr>
        <p:spPr bwMode="auto">
          <a:xfrm>
            <a:off x="6494145" y="2523712"/>
            <a:ext cx="5164138"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defTabSz="1450975">
              <a:lnSpc>
                <a:spcPct val="150000"/>
              </a:lnSpc>
            </a:pPr>
            <a:r>
              <a:rPr sz="2000" dirty="0">
                <a:latin typeface="微软雅黑" panose="020B0503020204020204" pitchFamily="34" charset="-122"/>
                <a:ea typeface="微软雅黑" panose="020B0503020204020204" pitchFamily="34" charset="-122"/>
                <a:sym typeface="+mn-ea"/>
              </a:rPr>
              <a:t>2009年2月起，云南某高校教授论文被匿名举报存在抄袭之嫌，此事在网上迅速流传开。随后，云南省委高校工委和省教育厅责成该学院学术委员会迅速对该事作出鉴定。鉴定意见认为此文章并非原创性论文，而是一篇引导性综述文章；但引用量过大，属于过度引用且引用不当，已要求当事人书面检讨。</a:t>
            </a:r>
            <a:endParaRPr sz="2000" dirty="0">
              <a:latin typeface="微软雅黑" panose="020B0503020204020204" pitchFamily="34" charset="-122"/>
              <a:ea typeface="微软雅黑" panose="020B0503020204020204" pitchFamily="34" charset="-122"/>
              <a:sym typeface="+mn-ea"/>
            </a:endParaRPr>
          </a:p>
        </p:txBody>
      </p:sp>
      <p:sp>
        <p:nvSpPr>
          <p:cNvPr id="20"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1"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9" name="组合 38"/>
          <p:cNvGrpSpPr/>
          <p:nvPr/>
        </p:nvGrpSpPr>
        <p:grpSpPr>
          <a:xfrm>
            <a:off x="81548" y="272281"/>
            <a:ext cx="2883535" cy="607060"/>
            <a:chOff x="903371" y="249943"/>
            <a:chExt cx="2831223" cy="679699"/>
          </a:xfrm>
        </p:grpSpPr>
        <p:sp>
          <p:nvSpPr>
            <p:cNvPr id="40" name="任意多边形 3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1" name="任意多边形 4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52" name="标题 1"/>
          <p:cNvSpPr txBox="1"/>
          <p:nvPr/>
        </p:nvSpPr>
        <p:spPr>
          <a:xfrm>
            <a:off x="856391" y="354974"/>
            <a:ext cx="2259330" cy="795020"/>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rgbClr val="3B68A1"/>
                </a:solidFill>
                <a:latin typeface="微软雅黑" panose="020B0503020204020204" pitchFamily="34" charset="-122"/>
                <a:ea typeface="微软雅黑" panose="020B0503020204020204" pitchFamily="34" charset="-122"/>
              </a:rPr>
              <a:t>案 例 二</a:t>
            </a:r>
            <a:endParaRPr lang="zh-CN" altLang="en-US" sz="2400" b="1" dirty="0">
              <a:solidFill>
                <a:srgbClr val="3B68A1"/>
              </a:solidFill>
              <a:latin typeface="微软雅黑" panose="020B0503020204020204" pitchFamily="34" charset="-122"/>
              <a:ea typeface="微软雅黑" panose="020B0503020204020204" pitchFamily="34" charset="-122"/>
            </a:endParaRPr>
          </a:p>
        </p:txBody>
      </p:sp>
      <p:sp>
        <p:nvSpPr>
          <p:cNvPr id="4" name="椭圆 11"/>
          <p:cNvSpPr>
            <a:spLocks noChangeArrowheads="1"/>
          </p:cNvSpPr>
          <p:nvPr/>
        </p:nvSpPr>
        <p:spPr bwMode="auto">
          <a:xfrm>
            <a:off x="6657340" y="1273810"/>
            <a:ext cx="954405" cy="954405"/>
          </a:xfrm>
          <a:prstGeom prst="ellipse">
            <a:avLst/>
          </a:prstGeom>
          <a:solidFill>
            <a:srgbClr val="F79E5A"/>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8" name="椭圆 18"/>
          <p:cNvSpPr>
            <a:spLocks noChangeArrowheads="1"/>
          </p:cNvSpPr>
          <p:nvPr/>
        </p:nvSpPr>
        <p:spPr bwMode="auto">
          <a:xfrm>
            <a:off x="7804150" y="1273810"/>
            <a:ext cx="952500" cy="954405"/>
          </a:xfrm>
          <a:prstGeom prst="ellipse">
            <a:avLst/>
          </a:prstGeom>
          <a:solidFill>
            <a:srgbClr val="4DCEB8"/>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65" name="椭圆 25"/>
          <p:cNvSpPr>
            <a:spLocks noChangeArrowheads="1"/>
          </p:cNvSpPr>
          <p:nvPr/>
        </p:nvSpPr>
        <p:spPr bwMode="auto">
          <a:xfrm>
            <a:off x="10147935" y="1273810"/>
            <a:ext cx="954405" cy="954405"/>
          </a:xfrm>
          <a:prstGeom prst="ellipse">
            <a:avLst/>
          </a:prstGeom>
          <a:solidFill>
            <a:srgbClr val="0070C0"/>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9" name="椭圆 25"/>
          <p:cNvSpPr>
            <a:spLocks noChangeArrowheads="1"/>
          </p:cNvSpPr>
          <p:nvPr/>
        </p:nvSpPr>
        <p:spPr bwMode="auto">
          <a:xfrm>
            <a:off x="8948420" y="1273810"/>
            <a:ext cx="954405" cy="954405"/>
          </a:xfrm>
          <a:prstGeom prst="ellipse">
            <a:avLst/>
          </a:prstGeom>
          <a:solidFill>
            <a:srgbClr val="B95F95"/>
          </a:solidFill>
          <a:ln w="25400" cmpd="sng">
            <a:solidFill>
              <a:srgbClr val="000000">
                <a:alpha val="0"/>
              </a:srgbClr>
            </a:solidFill>
            <a:round/>
          </a:ln>
        </p:spPr>
        <p:txBody>
          <a:bodyPr lIns="0" tIns="0" rIns="0" bIns="0" anchor="ctr"/>
          <a:lstStyle/>
          <a:p>
            <a:pPr defTabSz="584200" eaLnBrk="1" hangingPunct="1">
              <a:defRPr/>
            </a:pPr>
            <a:endParaRPr lang="zh-CN" altLang="en-US" sz="4000">
              <a:solidFill>
                <a:srgbClr val="FFFFFF"/>
              </a:solidFill>
              <a:effectLst>
                <a:outerShdw blurRad="38100" dist="38100" dir="2700000" algn="tl">
                  <a:srgbClr val="000000"/>
                </a:outerShdw>
              </a:effectLst>
            </a:endParaRPr>
          </a:p>
        </p:txBody>
      </p:sp>
      <p:sp>
        <p:nvSpPr>
          <p:cNvPr id="11" name="文本框 10"/>
          <p:cNvSpPr txBox="1"/>
          <p:nvPr/>
        </p:nvSpPr>
        <p:spPr>
          <a:xfrm>
            <a:off x="6865620" y="1490345"/>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过</a:t>
            </a: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011160" y="1490345"/>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度</a:t>
            </a: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164955" y="1489710"/>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引</a:t>
            </a: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0356215" y="1490345"/>
            <a:ext cx="538480" cy="521970"/>
          </a:xfrm>
          <a:prstGeom prst="rect">
            <a:avLst/>
          </a:prstGeom>
          <a:noFill/>
        </p:spPr>
        <p:txBody>
          <a:bodyPr wrap="none" rtlCol="0">
            <a:spAutoFit/>
          </a:bodyPr>
          <a:lstStyle/>
          <a:p>
            <a:r>
              <a:rPr lang="zh-CN" altLang="en-US" sz="2800">
                <a:solidFill>
                  <a:schemeClr val="bg1"/>
                </a:solidFill>
                <a:latin typeface="微软雅黑" panose="020B0503020204020204" pitchFamily="34" charset="-122"/>
                <a:ea typeface="微软雅黑" panose="020B0503020204020204" pitchFamily="34" charset="-122"/>
              </a:rPr>
              <a:t>用</a:t>
            </a:r>
            <a:endParaRPr lang="zh-CN" altLang="en-US" sz="2800">
              <a:solidFill>
                <a:schemeClr val="bg1"/>
              </a:solidFill>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2" cstate="print"/>
          <a:stretch>
            <a:fillRect/>
          </a:stretch>
        </p:blipFill>
        <p:spPr>
          <a:xfrm>
            <a:off x="846455" y="2228215"/>
            <a:ext cx="5114290" cy="2941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1000">
        <p:pull/>
      </p:transition>
    </mc:Choice>
    <mc:Fallback>
      <p:transition spd="slow" advTm="1000">
        <p:pull/>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21505"/>
          <p:cNvPicPr>
            <a:picLocks noChangeAspect="1"/>
          </p:cNvPicPr>
          <p:nvPr/>
        </p:nvPicPr>
        <p:blipFill>
          <a:blip r:embed="rId1"/>
          <a:stretch>
            <a:fillRect/>
          </a:stretch>
        </p:blipFill>
        <p:spPr>
          <a:xfrm>
            <a:off x="536575" y="1969453"/>
            <a:ext cx="3384551" cy="3711575"/>
          </a:xfrm>
          <a:prstGeom prst="rect">
            <a:avLst/>
          </a:prstGeom>
          <a:noFill/>
          <a:ln w="9525">
            <a:noFill/>
          </a:ln>
        </p:spPr>
      </p:pic>
      <p:sp>
        <p:nvSpPr>
          <p:cNvPr id="21507" name="圆角矩形 21506"/>
          <p:cNvSpPr/>
          <p:nvPr/>
        </p:nvSpPr>
        <p:spPr>
          <a:xfrm>
            <a:off x="679451" y="2288540"/>
            <a:ext cx="3100388" cy="611188"/>
          </a:xfrm>
          <a:prstGeom prst="roundRect">
            <a:avLst>
              <a:gd name="adj" fmla="val 16667"/>
            </a:avLst>
          </a:prstGeom>
          <a:solidFill>
            <a:schemeClr val="accent1">
              <a:alpha val="0"/>
            </a:schemeClr>
          </a:solidFill>
          <a:ln w="19050" cap="flat" cmpd="sng">
            <a:solidFill>
              <a:srgbClr val="FF0000"/>
            </a:solidFill>
            <a:prstDash val="soli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508" name="圆角矩形 21507"/>
          <p:cNvSpPr/>
          <p:nvPr/>
        </p:nvSpPr>
        <p:spPr>
          <a:xfrm>
            <a:off x="2794000" y="2818765"/>
            <a:ext cx="2222500" cy="333135"/>
          </a:xfrm>
          <a:prstGeom prst="roundRect">
            <a:avLst>
              <a:gd name="adj" fmla="val 16667"/>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sz="1355" b="1" i="0" u="none" strike="noStrike" kern="1200" cap="none" spc="0" normalizeH="0" baseline="0" noProof="1">
              <a:ln>
                <a:noFill/>
              </a:ln>
              <a:solidFill>
                <a:schemeClr val="tx1"/>
              </a:solidFill>
              <a:effectLst/>
              <a:uLnTx/>
              <a:uFillTx/>
              <a:latin typeface="Arial" panose="020B0604020202020204" charset="-116"/>
              <a:ea typeface="宋体" panose="02010600030101010101" pitchFamily="2" charset="-122"/>
              <a:cs typeface="+mn-cs"/>
            </a:endParaRPr>
          </a:p>
        </p:txBody>
      </p:sp>
      <p:grpSp>
        <p:nvGrpSpPr>
          <p:cNvPr id="4" name="组合 3"/>
          <p:cNvGrpSpPr/>
          <p:nvPr/>
        </p:nvGrpSpPr>
        <p:grpSpPr>
          <a:xfrm>
            <a:off x="3251200" y="5584613"/>
            <a:ext cx="6777567" cy="1035473"/>
            <a:chOff x="1520" y="5171"/>
            <a:chExt cx="5070" cy="1615"/>
          </a:xfrm>
          <a:solidFill>
            <a:srgbClr val="3B68A1"/>
          </a:solidFill>
        </p:grpSpPr>
        <p:sp>
          <p:nvSpPr>
            <p:cNvPr id="21509" name="圆角矩形 21508"/>
            <p:cNvSpPr/>
            <p:nvPr/>
          </p:nvSpPr>
          <p:spPr>
            <a:xfrm>
              <a:off x="1520" y="5171"/>
              <a:ext cx="5070" cy="1615"/>
            </a:xfrm>
            <a:prstGeom prst="roundRect">
              <a:avLst>
                <a:gd name="adj" fmla="val 16667"/>
              </a:avLst>
            </a:prstGeom>
            <a:grp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5718" name="文本框 21509"/>
            <p:cNvSpPr txBox="1"/>
            <p:nvPr/>
          </p:nvSpPr>
          <p:spPr>
            <a:xfrm>
              <a:off x="1631" y="5254"/>
              <a:ext cx="4846" cy="1350"/>
            </a:xfrm>
            <a:prstGeom prst="rect">
              <a:avLst/>
            </a:prstGeom>
            <a:grpFill/>
            <a:ln w="9525">
              <a:noFill/>
            </a:ln>
          </p:spPr>
          <p:txBody>
            <a:bodyPr wrap="square" anchor="t">
              <a:spAutoFit/>
            </a:bodyPr>
            <a:lstStyle/>
            <a:p>
              <a:pPr>
                <a:lnSpc>
                  <a:spcPct val="120000"/>
                </a:lnSpc>
              </a:pPr>
              <a:r>
                <a:rPr lang="zh-CN" altLang="en-US" sz="2100" dirty="0">
                  <a:solidFill>
                    <a:schemeClr val="bg1"/>
                  </a:solidFill>
                  <a:latin typeface="微软雅黑" panose="020B0503020204020204" pitchFamily="34" charset="-122"/>
                  <a:ea typeface="微软雅黑" panose="020B0503020204020204" pitchFamily="34" charset="-122"/>
                </a:rPr>
                <a:t>绝不能简单地以比例高低评判系统优劣、严格程度。</a:t>
              </a:r>
              <a:endParaRPr lang="zh-CN" altLang="en-US" sz="21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2100" b="1" dirty="0">
                  <a:solidFill>
                    <a:srgbClr val="FF0000"/>
                  </a:solidFill>
                  <a:latin typeface="微软雅黑" panose="020B0503020204020204" pitchFamily="34" charset="-122"/>
                  <a:ea typeface="微软雅黑" panose="020B0503020204020204" pitchFamily="34" charset="-122"/>
                </a:rPr>
                <a:t>比例高 </a:t>
              </a:r>
              <a:r>
                <a:rPr lang="zh-CN" altLang="en-US" sz="2100" b="1"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 系统严格</a:t>
              </a:r>
              <a:endParaRPr lang="zh-CN" altLang="en-US" sz="2100" b="1" dirty="0">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5" name="图片 4" descr="语义检测 (4)"/>
          <p:cNvPicPr>
            <a:picLocks noChangeAspect="1"/>
          </p:cNvPicPr>
          <p:nvPr/>
        </p:nvPicPr>
        <p:blipFill>
          <a:blip r:embed="rId2"/>
          <a:stretch>
            <a:fillRect/>
          </a:stretch>
        </p:blipFill>
        <p:spPr>
          <a:xfrm>
            <a:off x="5722938" y="1845311"/>
            <a:ext cx="4422775" cy="3733800"/>
          </a:xfrm>
          <a:prstGeom prst="rect">
            <a:avLst/>
          </a:prstGeom>
          <a:noFill/>
          <a:ln w="9525">
            <a:noFill/>
          </a:ln>
        </p:spPr>
      </p:pic>
      <p:sp>
        <p:nvSpPr>
          <p:cNvPr id="19462" name="圆角矩形 19461"/>
          <p:cNvSpPr/>
          <p:nvPr/>
        </p:nvSpPr>
        <p:spPr>
          <a:xfrm>
            <a:off x="7748905" y="3474085"/>
            <a:ext cx="3829050" cy="1997710"/>
          </a:xfrm>
          <a:prstGeom prst="roundRect">
            <a:avLst>
              <a:gd name="adj" fmla="val 16667"/>
            </a:avLst>
          </a:prstGeom>
          <a:solidFill>
            <a:srgbClr val="3B68A1"/>
          </a:solidFill>
          <a:ln w="9525">
            <a:noFill/>
          </a:ln>
        </p:spPr>
        <p:txBody>
          <a:bodyPr/>
          <a:lstStyle/>
          <a:p>
            <a:pPr eaLnBrk="0" hangingPunct="0"/>
            <a:r>
              <a:rPr lang="zh-CN" altLang="en-US" sz="1355" b="1" dirty="0">
                <a:solidFill>
                  <a:schemeClr val="bg1"/>
                </a:solidFill>
                <a:latin typeface="Arial" panose="020B0604020202020204" pitchFamily="34" charset="0"/>
                <a:ea typeface="幼圆" panose="02010509060101010101" charset="-122"/>
                <a:sym typeface="+mn-ea"/>
              </a:rPr>
              <a:t>1、该技术以句子、句群、段落为不同分析单元；</a:t>
            </a:r>
            <a:endParaRPr lang="zh-CN" altLang="en-US" sz="1355" b="1" dirty="0">
              <a:solidFill>
                <a:schemeClr val="bg1"/>
              </a:solidFill>
              <a:latin typeface="Arial" panose="020B0604020202020204" pitchFamily="34" charset="0"/>
              <a:ea typeface="幼圆" panose="02010509060101010101" charset="-122"/>
            </a:endParaRPr>
          </a:p>
          <a:p>
            <a:pPr eaLnBrk="0" hangingPunct="0"/>
            <a:r>
              <a:rPr lang="zh-CN" altLang="en-US" sz="1355" b="1" dirty="0">
                <a:solidFill>
                  <a:schemeClr val="bg1"/>
                </a:solidFill>
                <a:latin typeface="Arial" panose="020B0604020202020204" pitchFamily="34" charset="0"/>
                <a:ea typeface="幼圆" panose="02010509060101010101" charset="-122"/>
                <a:sym typeface="+mn-ea"/>
              </a:rPr>
              <a:t>2、结合语义词典、句法分析等自然语言处理技术对句子进行处理；</a:t>
            </a:r>
            <a:endParaRPr lang="zh-CN" altLang="en-US" sz="1355" b="1" dirty="0">
              <a:solidFill>
                <a:schemeClr val="bg1"/>
              </a:solidFill>
              <a:latin typeface="Arial" panose="020B0604020202020204" pitchFamily="34" charset="0"/>
              <a:ea typeface="幼圆" panose="02010509060101010101" charset="-122"/>
            </a:endParaRPr>
          </a:p>
          <a:p>
            <a:pPr eaLnBrk="0" hangingPunct="0"/>
            <a:r>
              <a:rPr lang="zh-CN" altLang="en-US" sz="1355" b="1" dirty="0">
                <a:solidFill>
                  <a:schemeClr val="bg1"/>
                </a:solidFill>
                <a:latin typeface="Arial" panose="020B0604020202020204" pitchFamily="34" charset="0"/>
                <a:ea typeface="幼圆" panose="02010509060101010101" charset="-122"/>
                <a:sym typeface="+mn-ea"/>
              </a:rPr>
              <a:t>3、对处理后的句子、句群、段落形成不同指纹特征；</a:t>
            </a:r>
            <a:endParaRPr lang="zh-CN" altLang="en-US" sz="1355" b="1" dirty="0">
              <a:solidFill>
                <a:schemeClr val="bg1"/>
              </a:solidFill>
              <a:latin typeface="Arial" panose="020B0604020202020204" pitchFamily="34" charset="0"/>
              <a:ea typeface="幼圆" panose="02010509060101010101" charset="-122"/>
            </a:endParaRPr>
          </a:p>
          <a:p>
            <a:pPr eaLnBrk="0" hangingPunct="0"/>
            <a:r>
              <a:rPr lang="en-US" altLang="zh-CN" sz="1355" b="1" dirty="0">
                <a:solidFill>
                  <a:schemeClr val="bg1"/>
                </a:solidFill>
                <a:latin typeface="Arial" panose="020B0604020202020204" pitchFamily="34" charset="0"/>
                <a:ea typeface="幼圆" panose="02010509060101010101" charset="-122"/>
                <a:sym typeface="+mn-ea"/>
              </a:rPr>
              <a:t>4</a:t>
            </a:r>
            <a:r>
              <a:rPr lang="zh-CN" altLang="en-US" sz="1355" b="1" dirty="0">
                <a:solidFill>
                  <a:schemeClr val="bg1"/>
                </a:solidFill>
                <a:latin typeface="Arial" panose="020B0604020202020204" pitchFamily="34" charset="0"/>
                <a:ea typeface="幼圆" panose="02010509060101010101" charset="-122"/>
                <a:sym typeface="+mn-ea"/>
              </a:rPr>
              <a:t>、支持文献改写，多篇文献组合等各种文献变形检测。</a:t>
            </a:r>
            <a:endParaRPr kumimoji="0" lang="zh-CN" altLang="en-US" sz="1355" b="0" i="0" u="none" strike="noStrike" kern="1200" cap="none" spc="0" normalizeH="0" baseline="0" noProof="1">
              <a:ln>
                <a:noFill/>
              </a:ln>
              <a:solidFill>
                <a:srgbClr val="FFFF00"/>
              </a:solidFill>
              <a:effectLst/>
              <a:uLnTx/>
              <a:uFillTx/>
              <a:latin typeface="Arial" panose="020B0604020202020204" pitchFamily="34" charset="0"/>
              <a:ea typeface="宋体" panose="02010600030101010101" pitchFamily="2" charset="-122"/>
              <a:cs typeface="+mn-cs"/>
            </a:endParaRPr>
          </a:p>
        </p:txBody>
      </p:sp>
      <p:sp>
        <p:nvSpPr>
          <p:cNvPr id="115725" name="矩形 27"/>
          <p:cNvSpPr/>
          <p:nvPr/>
        </p:nvSpPr>
        <p:spPr>
          <a:xfrm>
            <a:off x="6650039" y="1348000"/>
            <a:ext cx="2460625" cy="469900"/>
          </a:xfrm>
          <a:prstGeom prst="rect">
            <a:avLst/>
          </a:prstGeom>
          <a:solidFill>
            <a:srgbClr val="3B68A1"/>
          </a:solidFill>
          <a:ln w="9525">
            <a:noFill/>
          </a:ln>
        </p:spPr>
        <p:txBody>
          <a:bodyPr lIns="90169" tIns="46989" rIns="90169" bIns="46989" anchor="ctr"/>
          <a:lstStyle/>
          <a:p>
            <a:pPr algn="ctr"/>
            <a:r>
              <a:rPr lang="en-US" altLang="zh-CN" sz="2400" b="1" dirty="0">
                <a:solidFill>
                  <a:schemeClr val="bg1"/>
                </a:solidFill>
                <a:latin typeface="Calibri" panose="020F0502020204030204" pitchFamily="34" charset="0"/>
                <a:ea typeface="微软雅黑" panose="020B0503020204020204" pitchFamily="34" charset="-122"/>
                <a:sym typeface="Gill Sans" charset="0"/>
              </a:rPr>
              <a:t>TMLC</a:t>
            </a:r>
            <a:endParaRPr lang="zh-CN" altLang="en-US" sz="2400" b="1" dirty="0">
              <a:solidFill>
                <a:schemeClr val="bg1"/>
              </a:solidFill>
              <a:latin typeface="Calibri" panose="020F0502020204030204" pitchFamily="34" charset="0"/>
              <a:ea typeface="微软雅黑" panose="020B0503020204020204" pitchFamily="34" charset="-122"/>
              <a:sym typeface="Gill Sans" charset="0"/>
            </a:endParaRPr>
          </a:p>
        </p:txBody>
      </p:sp>
      <p:sp>
        <p:nvSpPr>
          <p:cNvPr id="115726" name="矩形 27"/>
          <p:cNvSpPr/>
          <p:nvPr/>
        </p:nvSpPr>
        <p:spPr>
          <a:xfrm>
            <a:off x="931333" y="1361335"/>
            <a:ext cx="2640000" cy="469900"/>
          </a:xfrm>
          <a:prstGeom prst="rect">
            <a:avLst/>
          </a:prstGeom>
          <a:solidFill>
            <a:srgbClr val="3B68A1"/>
          </a:solidFill>
          <a:ln w="9525">
            <a:noFill/>
          </a:ln>
        </p:spPr>
        <p:txBody>
          <a:bodyPr lIns="90169" tIns="46989" rIns="90169" bIns="46989" anchor="ctr"/>
          <a:lstStyle/>
          <a:p>
            <a:pPr algn="ctr"/>
            <a:r>
              <a:rPr lang="zh-CN" altLang="en-US" sz="2400" b="1" dirty="0">
                <a:solidFill>
                  <a:schemeClr val="bg1"/>
                </a:solidFill>
                <a:latin typeface="Arial" panose="020B0604020202020204" pitchFamily="34" charset="0"/>
                <a:ea typeface="幼圆" panose="02010509060101010101" charset="-122"/>
              </a:rPr>
              <a:t>检测软件</a:t>
            </a:r>
            <a:endParaRPr lang="zh-CN" altLang="en-US" sz="1355" b="1" dirty="0">
              <a:solidFill>
                <a:schemeClr val="bg1"/>
              </a:solidFill>
              <a:latin typeface="Arial" panose="020B0604020202020204" pitchFamily="34" charset="0"/>
              <a:ea typeface="幼圆" panose="02010509060101010101" charset="-122"/>
            </a:endParaRPr>
          </a:p>
        </p:txBody>
      </p:sp>
      <p:grpSp>
        <p:nvGrpSpPr>
          <p:cNvPr id="7" name="组合 6"/>
          <p:cNvGrpSpPr/>
          <p:nvPr/>
        </p:nvGrpSpPr>
        <p:grpSpPr>
          <a:xfrm>
            <a:off x="2057157" y="4309055"/>
            <a:ext cx="2782381" cy="752396"/>
            <a:chOff x="51" y="-769"/>
            <a:chExt cx="5104" cy="1090"/>
          </a:xfrm>
          <a:solidFill>
            <a:srgbClr val="3B68A1"/>
          </a:solidFill>
        </p:grpSpPr>
        <p:sp>
          <p:nvSpPr>
            <p:cNvPr id="8" name="圆角矩形 7"/>
            <p:cNvSpPr/>
            <p:nvPr/>
          </p:nvSpPr>
          <p:spPr>
            <a:xfrm>
              <a:off x="51" y="-769"/>
              <a:ext cx="5104" cy="1090"/>
            </a:xfrm>
            <a:prstGeom prst="roundRect">
              <a:avLst>
                <a:gd name="adj" fmla="val 16667"/>
              </a:avLst>
            </a:prstGeom>
            <a:grpFill/>
            <a:ln w="9525">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5" b="0" i="0" u="none" strike="noStrike" kern="1200" cap="none" spc="0" normalizeH="0" baseline="0" noProof="1">
                <a:ln>
                  <a:noFill/>
                </a:ln>
                <a:solidFill>
                  <a:srgbClr val="FFFF00"/>
                </a:solidFill>
                <a:effectLst/>
                <a:uLnTx/>
                <a:uFillTx/>
                <a:latin typeface="Arial" panose="020B0604020202020204" pitchFamily="34" charset="0"/>
                <a:ea typeface="宋体" panose="02010600030101010101" pitchFamily="2" charset="-122"/>
                <a:cs typeface="+mn-cs"/>
              </a:endParaRPr>
            </a:p>
          </p:txBody>
        </p:sp>
        <p:sp>
          <p:nvSpPr>
            <p:cNvPr id="9" name="Text Box 4"/>
            <p:cNvSpPr txBox="1"/>
            <p:nvPr/>
          </p:nvSpPr>
          <p:spPr>
            <a:xfrm>
              <a:off x="216" y="-568"/>
              <a:ext cx="4746" cy="845"/>
            </a:xfrm>
            <a:prstGeom prst="rect">
              <a:avLst/>
            </a:prstGeom>
            <a:grpFill/>
            <a:ln w="9525">
              <a:noFill/>
            </a:ln>
          </p:spPr>
          <p:txBody>
            <a:bodyPr wrap="square" anchor="t">
              <a:spAutoFit/>
            </a:bodyPr>
            <a:lstStyle/>
            <a:p>
              <a:pPr eaLnBrk="0" hangingPunct="0"/>
              <a:r>
                <a:rPr lang="zh-CN" sz="1600" b="1" dirty="0">
                  <a:solidFill>
                    <a:schemeClr val="bg1"/>
                  </a:solidFill>
                  <a:latin typeface="Arial" panose="020B0604020202020204" pitchFamily="34" charset="0"/>
                  <a:ea typeface="幼圆" panose="02010509060101010101" charset="-122"/>
                </a:rPr>
                <a:t>以词为基础的相似度检测</a:t>
              </a:r>
              <a:endParaRPr lang="zh-CN" sz="1600" b="1" dirty="0">
                <a:solidFill>
                  <a:schemeClr val="bg1"/>
                </a:solidFill>
                <a:latin typeface="Arial" panose="020B0604020202020204" pitchFamily="34" charset="0"/>
                <a:ea typeface="幼圆" panose="02010509060101010101" charset="-122"/>
              </a:endParaRPr>
            </a:p>
            <a:p>
              <a:pPr algn="ctr" eaLnBrk="0" hangingPunct="0"/>
              <a:endParaRPr lang="zh-CN" altLang="en-US" sz="1600" b="1" dirty="0">
                <a:solidFill>
                  <a:srgbClr val="FFFF00"/>
                </a:solidFill>
                <a:latin typeface="Arial" panose="020B0604020202020204" pitchFamily="34" charset="0"/>
                <a:ea typeface="幼圆" panose="02010509060101010101" charset="-122"/>
              </a:endParaRPr>
            </a:p>
          </p:txBody>
        </p:sp>
      </p:grpSp>
      <p:sp>
        <p:nvSpPr>
          <p:cNvPr id="28"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29"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2"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3" name="组合 32"/>
          <p:cNvGrpSpPr/>
          <p:nvPr/>
        </p:nvGrpSpPr>
        <p:grpSpPr>
          <a:xfrm>
            <a:off x="895445" y="142664"/>
            <a:ext cx="5090160" cy="808990"/>
            <a:chOff x="903371" y="249943"/>
            <a:chExt cx="3752072" cy="679895"/>
          </a:xfrm>
        </p:grpSpPr>
        <p:sp>
          <p:nvSpPr>
            <p:cNvPr id="34" name="任意多边形 33"/>
            <p:cNvSpPr/>
            <p:nvPr/>
          </p:nvSpPr>
          <p:spPr bwMode="auto">
            <a:xfrm>
              <a:off x="903371" y="249943"/>
              <a:ext cx="3752072" cy="679895"/>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35" name="任意多边形 34"/>
            <p:cNvSpPr/>
            <p:nvPr/>
          </p:nvSpPr>
          <p:spPr bwMode="auto">
            <a:xfrm>
              <a:off x="1010092" y="326258"/>
              <a:ext cx="3538631" cy="527799"/>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algn="ctr"/>
              <a:endParaRPr lang="zh-CN" altLang="en-US" dirty="0">
                <a:solidFill>
                  <a:prstClr val="black"/>
                </a:solidFill>
                <a:latin typeface="微软雅黑" panose="020B0503020204020204" pitchFamily="34" charset="-122"/>
              </a:endParaRPr>
            </a:p>
          </p:txBody>
        </p:sp>
      </p:grpSp>
      <p:sp>
        <p:nvSpPr>
          <p:cNvPr id="2" name="文本框 1"/>
          <p:cNvSpPr txBox="1"/>
          <p:nvPr/>
        </p:nvSpPr>
        <p:spPr>
          <a:xfrm>
            <a:off x="1264920" y="296545"/>
            <a:ext cx="4351020" cy="460375"/>
          </a:xfrm>
          <a:prstGeom prst="rect">
            <a:avLst/>
          </a:prstGeom>
          <a:noFill/>
        </p:spPr>
        <p:txBody>
          <a:bodyPr wrap="none" rtlCol="0">
            <a:spAutoFit/>
          </a:bodyPr>
          <a:lstStyle/>
          <a:p>
            <a:pPr algn="l"/>
            <a:r>
              <a:rPr lang="zh-CN" altLang="zh-CN" sz="2400" b="1" dirty="0">
                <a:solidFill>
                  <a:srgbClr val="3B68A1"/>
                </a:solidFill>
                <a:latin typeface="微软雅黑" panose="020B0503020204020204" pitchFamily="34" charset="-122"/>
                <a:ea typeface="微软雅黑" panose="020B0503020204020204" pitchFamily="34" charset="-122"/>
                <a:cs typeface="+mj-cs"/>
                <a:sym typeface="+mn-ea"/>
              </a:rPr>
              <a:t>学术不端检测系统 — 同类对比</a:t>
            </a:r>
            <a:endParaRPr lang="zh-CN" altLang="zh-CN" sz="2400" b="1" dirty="0">
              <a:solidFill>
                <a:srgbClr val="3B68A1"/>
              </a:solidFill>
              <a:latin typeface="微软雅黑" panose="020B0503020204020204" pitchFamily="34" charset="-122"/>
              <a:ea typeface="微软雅黑" panose="020B0503020204020204" pitchFamily="34" charset="-122"/>
              <a:cs typeface="+mj-cs"/>
              <a:sym typeface="+mn-ea"/>
            </a:endParaRPr>
          </a:p>
        </p:txBody>
      </p:sp>
    </p:spTree>
  </p:cSld>
  <p:clrMapOvr>
    <a:masterClrMapping/>
  </p:clrMapOvr>
  <mc:AlternateContent xmlns:mc="http://schemas.openxmlformats.org/markup-compatibility/2006">
    <mc:Choice xmlns:p14="http://schemas.microsoft.com/office/powerpoint/2010/main" Requires="p14">
      <p:transition p14:dur="250">
        <p14:prism isInverted="1"/>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wipe(up)">
                                      <p:cBhvr>
                                        <p:cTn id="7" dur="1000"/>
                                        <p:tgtEl>
                                          <p:spTgt spid="21506"/>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100000">
                                          <p:val>
                                            <p:strVal val="#ppt_x"/>
                                          </p:val>
                                        </p:tav>
                                      </p:tavLst>
                                    </p:anim>
                                    <p:anim calcmode="lin" valueType="num">
                                      <p:cBhvr>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21507"/>
                                        </p:tgtEl>
                                        <p:attrNameLst>
                                          <p:attrName>style.visibility</p:attrName>
                                        </p:attrNameLst>
                                      </p:cBhvr>
                                      <p:to>
                                        <p:strVal val="visible"/>
                                      </p:to>
                                    </p:set>
                                    <p:animEffect transition="in" filter="wipe(left)">
                                      <p:cBhvr>
                                        <p:cTn id="16" dur="500"/>
                                        <p:tgtEl>
                                          <p:spTgt spid="21507"/>
                                        </p:tgtEl>
                                      </p:cBhvr>
                                    </p:animEffect>
                                  </p:childTnLst>
                                </p:cTn>
                              </p:par>
                            </p:childTnLst>
                          </p:cTn>
                        </p:par>
                        <p:par>
                          <p:cTn id="17" fill="hold">
                            <p:stCondLst>
                              <p:cond delay="2000"/>
                            </p:stCondLst>
                            <p:childTnLst>
                              <p:par>
                                <p:cTn id="18" presetID="29"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ppt_x</p:attrName>
                                        </p:attrNameLst>
                                      </p:cBhvr>
                                      <p:tavLst>
                                        <p:tav tm="0">
                                          <p:val>
                                            <p:strVal val="#ppt_x-.2"/>
                                          </p:val>
                                        </p:tav>
                                        <p:tav tm="100000">
                                          <p:val>
                                            <p:strVal val="#ppt_x"/>
                                          </p:val>
                                        </p:tav>
                                      </p:tavLst>
                                    </p:anim>
                                    <p:anim calcmode="lin" valueType="num">
                                      <p:cBhvr>
                                        <p:cTn id="21"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1000"/>
                                        <p:tgtEl>
                                          <p:spTgt spid="4"/>
                                        </p:tgtEl>
                                      </p:cBhvr>
                                    </p:animEffect>
                                  </p:childTnLst>
                                </p:cTn>
                              </p:par>
                            </p:childTnLst>
                          </p:cTn>
                        </p:par>
                        <p:par>
                          <p:cTn id="28" fill="hold">
                            <p:stCondLst>
                              <p:cond delay="1000"/>
                            </p:stCondLst>
                            <p:childTnLst>
                              <p:par>
                                <p:cTn id="29" presetID="2" presetClass="entr" presetSubtype="8"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ppt_x</p:attrName>
                                        </p:attrNameLst>
                                      </p:cBhvr>
                                      <p:tavLst>
                                        <p:tav tm="0">
                                          <p:val>
                                            <p:strVal val="0-#ppt_w/2"/>
                                          </p:val>
                                        </p:tav>
                                        <p:tav tm="100000">
                                          <p:val>
                                            <p:strVal val="#ppt_x"/>
                                          </p:val>
                                        </p:tav>
                                      </p:tavLst>
                                    </p:anim>
                                    <p:anim calcmode="lin" valueType="num">
                                      <p:cBhvr>
                                        <p:cTn id="3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Group 118"/>
          <p:cNvGrpSpPr/>
          <p:nvPr/>
        </p:nvGrpSpPr>
        <p:grpSpPr>
          <a:xfrm>
            <a:off x="2534230" y="3657375"/>
            <a:ext cx="512177" cy="632332"/>
            <a:chOff x="1994399" y="2158871"/>
            <a:chExt cx="589804" cy="728170"/>
          </a:xfrm>
        </p:grpSpPr>
        <p:sp>
          <p:nvSpPr>
            <p:cNvPr id="120" name="Freeform 5"/>
            <p:cNvSpPr/>
            <p:nvPr/>
          </p:nvSpPr>
          <p:spPr bwMode="auto">
            <a:xfrm>
              <a:off x="1994399" y="2158871"/>
              <a:ext cx="459824" cy="728170"/>
            </a:xfrm>
            <a:custGeom>
              <a:avLst/>
              <a:gdLst>
                <a:gd name="T0" fmla="*/ 139 w 139"/>
                <a:gd name="T1" fmla="*/ 218 h 218"/>
                <a:gd name="T2" fmla="*/ 139 w 139"/>
                <a:gd name="T3" fmla="*/ 0 h 218"/>
                <a:gd name="T4" fmla="*/ 109 w 139"/>
                <a:gd name="T5" fmla="*/ 0 h 218"/>
                <a:gd name="T6" fmla="*/ 0 w 139"/>
                <a:gd name="T7" fmla="*/ 109 h 218"/>
                <a:gd name="T8" fmla="*/ 0 w 139"/>
                <a:gd name="T9" fmla="*/ 109 h 218"/>
                <a:gd name="T10" fmla="*/ 109 w 139"/>
                <a:gd name="T11" fmla="*/ 218 h 218"/>
                <a:gd name="T12" fmla="*/ 139 w 139"/>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139" h="218">
                  <a:moveTo>
                    <a:pt x="139" y="218"/>
                  </a:moveTo>
                  <a:cubicBezTo>
                    <a:pt x="139" y="0"/>
                    <a:pt x="139" y="0"/>
                    <a:pt x="139" y="0"/>
                  </a:cubicBezTo>
                  <a:cubicBezTo>
                    <a:pt x="109" y="0"/>
                    <a:pt x="109" y="0"/>
                    <a:pt x="109" y="0"/>
                  </a:cubicBezTo>
                  <a:cubicBezTo>
                    <a:pt x="49" y="0"/>
                    <a:pt x="0" y="49"/>
                    <a:pt x="0" y="109"/>
                  </a:cubicBezTo>
                  <a:cubicBezTo>
                    <a:pt x="0" y="109"/>
                    <a:pt x="0" y="109"/>
                    <a:pt x="0" y="109"/>
                  </a:cubicBezTo>
                  <a:cubicBezTo>
                    <a:pt x="0" y="169"/>
                    <a:pt x="49" y="218"/>
                    <a:pt x="109" y="218"/>
                  </a:cubicBezTo>
                  <a:lnTo>
                    <a:pt x="139" y="218"/>
                  </a:lnTo>
                  <a:close/>
                </a:path>
              </a:pathLst>
            </a:custGeom>
            <a:solidFill>
              <a:srgbClr val="F2F2F2"/>
            </a:solidFill>
            <a:ln>
              <a:noFill/>
            </a:ln>
          </p:spPr>
          <p:txBody>
            <a:bodyPr vert="horz" wrap="square" lIns="79405" tIns="39702" rIns="79405" bIns="39702" numCol="1" anchor="t" anchorCtr="0" compatLnSpc="1"/>
            <a:lstStyle/>
            <a:p>
              <a:pPr algn="ctr">
                <a:lnSpc>
                  <a:spcPct val="120000"/>
                </a:lnSpc>
              </a:pPr>
              <a:endParaRPr lang="id-ID" sz="132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1" name="Rectangle 6"/>
            <p:cNvSpPr>
              <a:spLocks noChangeArrowheads="1"/>
            </p:cNvSpPr>
            <p:nvPr/>
          </p:nvSpPr>
          <p:spPr bwMode="auto">
            <a:xfrm>
              <a:off x="2417884" y="2158871"/>
              <a:ext cx="166319" cy="728170"/>
            </a:xfrm>
            <a:prstGeom prst="rect">
              <a:avLst/>
            </a:prstGeom>
            <a:solidFill>
              <a:schemeClr val="tx1">
                <a:lumMod val="65000"/>
                <a:lumOff val="35000"/>
              </a:schemeClr>
            </a:solidFill>
            <a:ln>
              <a:noFill/>
            </a:ln>
          </p:spPr>
          <p:txBody>
            <a:bodyPr vert="horz" wrap="square" lIns="79405" tIns="39702" rIns="79405" bIns="39702" numCol="1" anchor="t" anchorCtr="0" compatLnSpc="1"/>
            <a:lstStyle/>
            <a:p>
              <a:pPr algn="ctr">
                <a:lnSpc>
                  <a:spcPct val="120000"/>
                </a:lnSpc>
              </a:pPr>
              <a:endParaRPr lang="id-ID" sz="132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Freeform 9"/>
            <p:cNvSpPr/>
            <p:nvPr/>
          </p:nvSpPr>
          <p:spPr bwMode="auto">
            <a:xfrm>
              <a:off x="1994399" y="2523655"/>
              <a:ext cx="585611" cy="363386"/>
            </a:xfrm>
            <a:custGeom>
              <a:avLst/>
              <a:gdLst>
                <a:gd name="T0" fmla="*/ 0 w 177"/>
                <a:gd name="T1" fmla="*/ 0 h 109"/>
                <a:gd name="T2" fmla="*/ 177 w 177"/>
                <a:gd name="T3" fmla="*/ 0 h 109"/>
                <a:gd name="T4" fmla="*/ 177 w 177"/>
                <a:gd name="T5" fmla="*/ 109 h 109"/>
                <a:gd name="T6" fmla="*/ 139 w 177"/>
                <a:gd name="T7" fmla="*/ 109 h 109"/>
                <a:gd name="T8" fmla="*/ 128 w 177"/>
                <a:gd name="T9" fmla="*/ 109 h 109"/>
                <a:gd name="T10" fmla="*/ 109 w 177"/>
                <a:gd name="T11" fmla="*/ 109 h 109"/>
                <a:gd name="T12" fmla="*/ 0 w 177"/>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77" h="109">
                  <a:moveTo>
                    <a:pt x="0" y="0"/>
                  </a:moveTo>
                  <a:cubicBezTo>
                    <a:pt x="177" y="0"/>
                    <a:pt x="177" y="0"/>
                    <a:pt x="177" y="0"/>
                  </a:cubicBezTo>
                  <a:cubicBezTo>
                    <a:pt x="177" y="109"/>
                    <a:pt x="177" y="109"/>
                    <a:pt x="177" y="109"/>
                  </a:cubicBezTo>
                  <a:cubicBezTo>
                    <a:pt x="139" y="109"/>
                    <a:pt x="139" y="109"/>
                    <a:pt x="139" y="109"/>
                  </a:cubicBezTo>
                  <a:cubicBezTo>
                    <a:pt x="128" y="109"/>
                    <a:pt x="128" y="109"/>
                    <a:pt x="128" y="109"/>
                  </a:cubicBezTo>
                  <a:cubicBezTo>
                    <a:pt x="109" y="109"/>
                    <a:pt x="109" y="109"/>
                    <a:pt x="109" y="109"/>
                  </a:cubicBezTo>
                  <a:cubicBezTo>
                    <a:pt x="49" y="109"/>
                    <a:pt x="0" y="60"/>
                    <a:pt x="0" y="0"/>
                  </a:cubicBezTo>
                  <a:close/>
                </a:path>
              </a:pathLst>
            </a:custGeom>
            <a:solidFill>
              <a:srgbClr val="333333">
                <a:alpha val="10000"/>
              </a:srgbClr>
            </a:solidFill>
            <a:ln>
              <a:noFill/>
            </a:ln>
          </p:spPr>
          <p:txBody>
            <a:bodyPr vert="horz" wrap="square" lIns="79405" tIns="39702" rIns="79405" bIns="39702" numCol="1" anchor="t" anchorCtr="0" compatLnSpc="1"/>
            <a:lstStyle/>
            <a:p>
              <a:pPr algn="ctr">
                <a:lnSpc>
                  <a:spcPct val="120000"/>
                </a:lnSpc>
              </a:pPr>
              <a:endParaRPr lang="id-ID" sz="132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3" name="Group 122"/>
          <p:cNvGrpSpPr/>
          <p:nvPr/>
        </p:nvGrpSpPr>
        <p:grpSpPr>
          <a:xfrm>
            <a:off x="3046406" y="3657375"/>
            <a:ext cx="880020" cy="632332"/>
            <a:chOff x="4530194" y="4285619"/>
            <a:chExt cx="382215" cy="532444"/>
          </a:xfrm>
        </p:grpSpPr>
        <p:sp>
          <p:nvSpPr>
            <p:cNvPr id="124" name="Rectangle 7"/>
            <p:cNvSpPr>
              <a:spLocks noChangeArrowheads="1"/>
            </p:cNvSpPr>
            <p:nvPr/>
          </p:nvSpPr>
          <p:spPr bwMode="auto">
            <a:xfrm>
              <a:off x="4530194" y="4285619"/>
              <a:ext cx="382215" cy="5324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9405" tIns="39702" rIns="79405" bIns="39702" numCol="1" anchor="ctr" anchorCtr="0" compatLnSpc="1"/>
            <a:lstStyle/>
            <a:p>
              <a:pPr algn="ctr">
                <a:lnSpc>
                  <a:spcPct val="120000"/>
                </a:lnSpc>
              </a:pPr>
              <a:endParaRPr lang="id-ID" sz="132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Rectangle 8"/>
            <p:cNvSpPr>
              <a:spLocks noChangeArrowheads="1"/>
            </p:cNvSpPr>
            <p:nvPr/>
          </p:nvSpPr>
          <p:spPr bwMode="auto">
            <a:xfrm>
              <a:off x="4530194" y="4552352"/>
              <a:ext cx="382215" cy="265711"/>
            </a:xfrm>
            <a:prstGeom prst="rect">
              <a:avLst/>
            </a:prstGeom>
            <a:solidFill>
              <a:srgbClr val="333333">
                <a:alpha val="10000"/>
              </a:srgbClr>
            </a:solidFill>
            <a:ln>
              <a:noFill/>
            </a:ln>
          </p:spPr>
          <p:txBody>
            <a:bodyPr vert="horz" wrap="square" lIns="79405" tIns="39702" rIns="79405" bIns="39702" numCol="1" anchor="t" anchorCtr="0" compatLnSpc="1"/>
            <a:lstStyle/>
            <a:p>
              <a:pPr algn="ctr">
                <a:lnSpc>
                  <a:spcPct val="120000"/>
                </a:lnSpc>
              </a:pPr>
              <a:endParaRPr lang="id-ID" sz="1325">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7" name="Rectangle 10"/>
          <p:cNvSpPr>
            <a:spLocks noChangeArrowheads="1"/>
          </p:cNvSpPr>
          <p:nvPr/>
        </p:nvSpPr>
        <p:spPr bwMode="auto">
          <a:xfrm>
            <a:off x="3926125" y="3657257"/>
            <a:ext cx="1236058" cy="63217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9405" tIns="39702" rIns="79405" bIns="39702" numCol="1" anchor="ctr" anchorCtr="0" compatLnSpc="1"/>
          <a:lstStyle/>
          <a:p>
            <a:pPr algn="ctr">
              <a:lnSpc>
                <a:spcPct val="120000"/>
              </a:lnSpc>
            </a:pPr>
            <a:endParaRPr lang="id-ID" sz="132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Rectangle 12"/>
          <p:cNvSpPr>
            <a:spLocks noChangeArrowheads="1"/>
          </p:cNvSpPr>
          <p:nvPr/>
        </p:nvSpPr>
        <p:spPr bwMode="auto">
          <a:xfrm>
            <a:off x="5162785" y="3657257"/>
            <a:ext cx="1815855" cy="632178"/>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9405" tIns="39702" rIns="79405" bIns="39702" numCol="1" anchor="ctr" anchorCtr="0" compatLnSpc="1"/>
          <a:lstStyle/>
          <a:p>
            <a:pPr algn="ctr">
              <a:lnSpc>
                <a:spcPct val="120000"/>
              </a:lnSpc>
            </a:pPr>
            <a:endParaRPr lang="id-ID" sz="132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Rectangle 14"/>
          <p:cNvSpPr>
            <a:spLocks noChangeArrowheads="1"/>
          </p:cNvSpPr>
          <p:nvPr/>
        </p:nvSpPr>
        <p:spPr bwMode="auto">
          <a:xfrm>
            <a:off x="6978641" y="3657257"/>
            <a:ext cx="1224619" cy="632178"/>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9405" tIns="39702" rIns="79405" bIns="39702" numCol="1" anchor="ctr" anchorCtr="0" compatLnSpc="1"/>
          <a:lstStyle/>
          <a:p>
            <a:pPr algn="ctr">
              <a:lnSpc>
                <a:spcPct val="120000"/>
              </a:lnSpc>
            </a:pPr>
            <a:endParaRPr lang="id-ID" sz="132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Rectangle 16"/>
          <p:cNvSpPr>
            <a:spLocks noChangeArrowheads="1"/>
          </p:cNvSpPr>
          <p:nvPr/>
        </p:nvSpPr>
        <p:spPr bwMode="auto">
          <a:xfrm>
            <a:off x="8203259" y="3657257"/>
            <a:ext cx="880232" cy="63217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9405" tIns="39702" rIns="79405" bIns="39702" numCol="1" anchor="ctr" anchorCtr="0" compatLnSpc="1"/>
          <a:lstStyle/>
          <a:p>
            <a:pPr algn="ctr">
              <a:lnSpc>
                <a:spcPct val="120000"/>
              </a:lnSpc>
            </a:pPr>
            <a:endParaRPr lang="id-ID" sz="132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8" name="Group 137"/>
          <p:cNvGrpSpPr/>
          <p:nvPr/>
        </p:nvGrpSpPr>
        <p:grpSpPr>
          <a:xfrm>
            <a:off x="9083130" y="3657375"/>
            <a:ext cx="574640" cy="632332"/>
            <a:chOff x="7739063" y="3990975"/>
            <a:chExt cx="414338" cy="827088"/>
          </a:xfrm>
        </p:grpSpPr>
        <p:sp>
          <p:nvSpPr>
            <p:cNvPr id="139" name="Freeform 18"/>
            <p:cNvSpPr/>
            <p:nvPr/>
          </p:nvSpPr>
          <p:spPr bwMode="auto">
            <a:xfrm>
              <a:off x="7739063" y="3990975"/>
              <a:ext cx="414338" cy="827088"/>
            </a:xfrm>
            <a:custGeom>
              <a:avLst/>
              <a:gdLst>
                <a:gd name="T0" fmla="*/ 261 w 261"/>
                <a:gd name="T1" fmla="*/ 261 h 521"/>
                <a:gd name="T2" fmla="*/ 0 w 261"/>
                <a:gd name="T3" fmla="*/ 0 h 521"/>
                <a:gd name="T4" fmla="*/ 0 w 261"/>
                <a:gd name="T5" fmla="*/ 521 h 521"/>
                <a:gd name="T6" fmla="*/ 261 w 261"/>
                <a:gd name="T7" fmla="*/ 261 h 521"/>
              </a:gdLst>
              <a:ahLst/>
              <a:cxnLst>
                <a:cxn ang="0">
                  <a:pos x="T0" y="T1"/>
                </a:cxn>
                <a:cxn ang="0">
                  <a:pos x="T2" y="T3"/>
                </a:cxn>
                <a:cxn ang="0">
                  <a:pos x="T4" y="T5"/>
                </a:cxn>
                <a:cxn ang="0">
                  <a:pos x="T6" y="T7"/>
                </a:cxn>
              </a:cxnLst>
              <a:rect l="0" t="0" r="r" b="b"/>
              <a:pathLst>
                <a:path w="261" h="521">
                  <a:moveTo>
                    <a:pt x="261" y="261"/>
                  </a:moveTo>
                  <a:lnTo>
                    <a:pt x="0" y="0"/>
                  </a:lnTo>
                  <a:lnTo>
                    <a:pt x="0" y="521"/>
                  </a:lnTo>
                  <a:lnTo>
                    <a:pt x="261" y="261"/>
                  </a:lnTo>
                  <a:close/>
                </a:path>
              </a:pathLst>
            </a:custGeom>
            <a:solidFill>
              <a:srgbClr val="ECAE7D"/>
            </a:solidFill>
            <a:ln>
              <a:noFill/>
            </a:ln>
            <a:extLst>
              <a:ext uri="{91240B29-F687-4F45-9708-019B960494DF}">
                <a14:hiddenLine xmlns:a14="http://schemas.microsoft.com/office/drawing/2010/main" w="9525">
                  <a:solidFill>
                    <a:srgbClr val="000000"/>
                  </a:solidFill>
                  <a:round/>
                </a14:hiddenLine>
              </a:ext>
            </a:extLst>
          </p:spPr>
          <p:txBody>
            <a:bodyPr vert="horz" wrap="square" lIns="79405" tIns="39702" rIns="79405" bIns="39702" numCol="1" anchor="t" anchorCtr="0" compatLnSpc="1"/>
            <a:lstStyle/>
            <a:p>
              <a:pPr algn="ctr">
                <a:lnSpc>
                  <a:spcPct val="120000"/>
                </a:lnSpc>
              </a:pPr>
              <a:endParaRPr lang="id-ID" sz="132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Freeform 19"/>
            <p:cNvSpPr/>
            <p:nvPr/>
          </p:nvSpPr>
          <p:spPr bwMode="auto">
            <a:xfrm>
              <a:off x="8027988" y="4283075"/>
              <a:ext cx="125413" cy="242888"/>
            </a:xfrm>
            <a:custGeom>
              <a:avLst/>
              <a:gdLst>
                <a:gd name="T0" fmla="*/ 79 w 79"/>
                <a:gd name="T1" fmla="*/ 77 h 153"/>
                <a:gd name="T2" fmla="*/ 0 w 79"/>
                <a:gd name="T3" fmla="*/ 153 h 153"/>
                <a:gd name="T4" fmla="*/ 0 w 79"/>
                <a:gd name="T5" fmla="*/ 0 h 153"/>
                <a:gd name="T6" fmla="*/ 0 w 79"/>
                <a:gd name="T7" fmla="*/ 0 h 153"/>
                <a:gd name="T8" fmla="*/ 79 w 79"/>
                <a:gd name="T9" fmla="*/ 77 h 153"/>
              </a:gdLst>
              <a:ahLst/>
              <a:cxnLst>
                <a:cxn ang="0">
                  <a:pos x="T0" y="T1"/>
                </a:cxn>
                <a:cxn ang="0">
                  <a:pos x="T2" y="T3"/>
                </a:cxn>
                <a:cxn ang="0">
                  <a:pos x="T4" y="T5"/>
                </a:cxn>
                <a:cxn ang="0">
                  <a:pos x="T6" y="T7"/>
                </a:cxn>
                <a:cxn ang="0">
                  <a:pos x="T8" y="T9"/>
                </a:cxn>
              </a:cxnLst>
              <a:rect l="0" t="0" r="r" b="b"/>
              <a:pathLst>
                <a:path w="79" h="153">
                  <a:moveTo>
                    <a:pt x="79" y="77"/>
                  </a:moveTo>
                  <a:lnTo>
                    <a:pt x="0" y="153"/>
                  </a:lnTo>
                  <a:lnTo>
                    <a:pt x="0" y="0"/>
                  </a:lnTo>
                  <a:lnTo>
                    <a:pt x="0" y="0"/>
                  </a:lnTo>
                  <a:lnTo>
                    <a:pt x="79" y="77"/>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79405" tIns="39702" rIns="79405" bIns="39702" numCol="1" anchor="t" anchorCtr="0" compatLnSpc="1"/>
            <a:lstStyle/>
            <a:p>
              <a:pPr algn="ctr">
                <a:lnSpc>
                  <a:spcPct val="120000"/>
                </a:lnSpc>
              </a:pPr>
              <a:endParaRPr lang="id-ID" sz="132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Freeform 20"/>
            <p:cNvSpPr/>
            <p:nvPr/>
          </p:nvSpPr>
          <p:spPr bwMode="auto">
            <a:xfrm>
              <a:off x="7739063" y="4405313"/>
              <a:ext cx="414338" cy="412750"/>
            </a:xfrm>
            <a:custGeom>
              <a:avLst/>
              <a:gdLst>
                <a:gd name="T0" fmla="*/ 261 w 261"/>
                <a:gd name="T1" fmla="*/ 0 h 260"/>
                <a:gd name="T2" fmla="*/ 0 w 261"/>
                <a:gd name="T3" fmla="*/ 260 h 260"/>
                <a:gd name="T4" fmla="*/ 0 w 261"/>
                <a:gd name="T5" fmla="*/ 0 h 260"/>
                <a:gd name="T6" fmla="*/ 261 w 261"/>
                <a:gd name="T7" fmla="*/ 0 h 260"/>
              </a:gdLst>
              <a:ahLst/>
              <a:cxnLst>
                <a:cxn ang="0">
                  <a:pos x="T0" y="T1"/>
                </a:cxn>
                <a:cxn ang="0">
                  <a:pos x="T2" y="T3"/>
                </a:cxn>
                <a:cxn ang="0">
                  <a:pos x="T4" y="T5"/>
                </a:cxn>
                <a:cxn ang="0">
                  <a:pos x="T6" y="T7"/>
                </a:cxn>
              </a:cxnLst>
              <a:rect l="0" t="0" r="r" b="b"/>
              <a:pathLst>
                <a:path w="261" h="260">
                  <a:moveTo>
                    <a:pt x="261" y="0"/>
                  </a:moveTo>
                  <a:lnTo>
                    <a:pt x="0" y="260"/>
                  </a:lnTo>
                  <a:lnTo>
                    <a:pt x="0" y="0"/>
                  </a:lnTo>
                  <a:lnTo>
                    <a:pt x="261" y="0"/>
                  </a:lnTo>
                  <a:close/>
                </a:path>
              </a:pathLst>
            </a:custGeom>
            <a:solidFill>
              <a:srgbClr val="333333">
                <a:alpha val="10000"/>
              </a:srgbClr>
            </a:solidFill>
            <a:ln>
              <a:noFill/>
            </a:ln>
          </p:spPr>
          <p:txBody>
            <a:bodyPr vert="horz" wrap="square" lIns="79405" tIns="39702" rIns="79405" bIns="39702" numCol="1" anchor="t" anchorCtr="0" compatLnSpc="1"/>
            <a:lstStyle/>
            <a:p>
              <a:pPr algn="ctr">
                <a:lnSpc>
                  <a:spcPct val="120000"/>
                </a:lnSpc>
              </a:pPr>
              <a:endParaRPr lang="id-ID" sz="132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 name="Group 1"/>
          <p:cNvGrpSpPr/>
          <p:nvPr/>
        </p:nvGrpSpPr>
        <p:grpSpPr>
          <a:xfrm>
            <a:off x="5518785" y="4352290"/>
            <a:ext cx="1110615" cy="1408430"/>
            <a:chOff x="2759153" y="2333943"/>
            <a:chExt cx="1179208" cy="1490692"/>
          </a:xfrm>
        </p:grpSpPr>
        <p:cxnSp>
          <p:nvCxnSpPr>
            <p:cNvPr id="143" name="Straight Connector 142"/>
            <p:cNvCxnSpPr/>
            <p:nvPr/>
          </p:nvCxnSpPr>
          <p:spPr>
            <a:xfrm rot="10800000">
              <a:off x="3348395" y="2333943"/>
              <a:ext cx="0" cy="360191"/>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144" name="Oval 143"/>
            <p:cNvSpPr>
              <a:spLocks noChangeAspect="1"/>
            </p:cNvSpPr>
            <p:nvPr/>
          </p:nvSpPr>
          <p:spPr>
            <a:xfrm>
              <a:off x="2759153" y="2645427"/>
              <a:ext cx="1179208" cy="11792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AU" sz="189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总文字复制比</a:t>
              </a:r>
              <a:endParaRPr lang="zh-CN" altLang="en-AU" sz="189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2901315" y="4351020"/>
            <a:ext cx="1124585" cy="1410335"/>
            <a:chOff x="5443045" y="2732605"/>
            <a:chExt cx="1179894" cy="1513913"/>
          </a:xfrm>
        </p:grpSpPr>
        <p:cxnSp>
          <p:nvCxnSpPr>
            <p:cNvPr id="148" name="Straight Connector 147"/>
            <p:cNvCxnSpPr/>
            <p:nvPr/>
          </p:nvCxnSpPr>
          <p:spPr>
            <a:xfrm rot="10800000">
              <a:off x="6033804" y="2732605"/>
              <a:ext cx="0" cy="360191"/>
            </a:xfrm>
            <a:prstGeom prst="line">
              <a:avLst/>
            </a:prstGeom>
            <a:ln>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149" name="Oval 148"/>
            <p:cNvSpPr>
              <a:spLocks noChangeAspect="1"/>
            </p:cNvSpPr>
            <p:nvPr/>
          </p:nvSpPr>
          <p:spPr>
            <a:xfrm>
              <a:off x="5443045" y="3067288"/>
              <a:ext cx="1179894" cy="11792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sz="189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去除本人文献复制比</a:t>
              </a:r>
              <a:endParaRPr lang="zh-CN" altLang="en-US" sz="189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2"/>
          <p:cNvGrpSpPr/>
          <p:nvPr/>
        </p:nvGrpSpPr>
        <p:grpSpPr>
          <a:xfrm>
            <a:off x="4045585" y="4350385"/>
            <a:ext cx="1116965" cy="2434590"/>
            <a:chOff x="3734884" y="2732606"/>
            <a:chExt cx="1179208" cy="2802043"/>
          </a:xfrm>
        </p:grpSpPr>
        <p:cxnSp>
          <p:nvCxnSpPr>
            <p:cNvPr id="153" name="Straight Connector 152"/>
            <p:cNvCxnSpPr/>
            <p:nvPr/>
          </p:nvCxnSpPr>
          <p:spPr>
            <a:xfrm flipV="1">
              <a:off x="4324265" y="2732606"/>
              <a:ext cx="0" cy="1848567"/>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154" name="Oval 153"/>
            <p:cNvSpPr>
              <a:spLocks noChangeAspect="1"/>
            </p:cNvSpPr>
            <p:nvPr/>
          </p:nvSpPr>
          <p:spPr>
            <a:xfrm>
              <a:off x="3734884" y="4355441"/>
              <a:ext cx="1179208" cy="11792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AU" sz="189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去除引用文献复制比</a:t>
              </a:r>
              <a:endParaRPr lang="zh-CN" altLang="en-AU" sz="189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7079388" y="4351885"/>
            <a:ext cx="1024009" cy="2433253"/>
            <a:chOff x="7228432" y="2732606"/>
            <a:chExt cx="1179209" cy="2802044"/>
          </a:xfrm>
        </p:grpSpPr>
        <p:cxnSp>
          <p:nvCxnSpPr>
            <p:cNvPr id="158" name="Straight Connector 157"/>
            <p:cNvCxnSpPr/>
            <p:nvPr/>
          </p:nvCxnSpPr>
          <p:spPr>
            <a:xfrm flipV="1">
              <a:off x="7816426" y="2732606"/>
              <a:ext cx="0" cy="1848567"/>
            </a:xfrm>
            <a:prstGeom prst="line">
              <a:avLst/>
            </a:prstGeom>
            <a:ln>
              <a:solidFill>
                <a:schemeClr val="accent5"/>
              </a:solidFill>
              <a:tailEnd type="oval"/>
            </a:ln>
          </p:spPr>
          <p:style>
            <a:lnRef idx="1">
              <a:schemeClr val="accent1"/>
            </a:lnRef>
            <a:fillRef idx="0">
              <a:schemeClr val="accent1"/>
            </a:fillRef>
            <a:effectRef idx="0">
              <a:schemeClr val="accent1"/>
            </a:effectRef>
            <a:fontRef idx="minor">
              <a:schemeClr val="tx1"/>
            </a:fontRef>
          </p:style>
        </p:cxnSp>
        <p:sp>
          <p:nvSpPr>
            <p:cNvPr id="159" name="Oval 158"/>
            <p:cNvSpPr>
              <a:spLocks noChangeAspect="1"/>
            </p:cNvSpPr>
            <p:nvPr/>
          </p:nvSpPr>
          <p:spPr>
            <a:xfrm>
              <a:off x="7228432" y="4355441"/>
              <a:ext cx="1179209" cy="117920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AU" sz="1895"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跨语言复制比</a:t>
              </a:r>
              <a:endParaRPr lang="zh-CN" altLang="en-AU" sz="1895"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8103870" y="4351655"/>
            <a:ext cx="1094105" cy="1409065"/>
            <a:chOff x="8440443" y="2732605"/>
            <a:chExt cx="1179208" cy="1514606"/>
          </a:xfrm>
        </p:grpSpPr>
        <p:cxnSp>
          <p:nvCxnSpPr>
            <p:cNvPr id="163" name="Straight Connector 162"/>
            <p:cNvCxnSpPr/>
            <p:nvPr/>
          </p:nvCxnSpPr>
          <p:spPr>
            <a:xfrm rot="10800000">
              <a:off x="9023583" y="2732605"/>
              <a:ext cx="0" cy="360191"/>
            </a:xfrm>
            <a:prstGeom prst="line">
              <a:avLst/>
            </a:prstGeom>
            <a:ln>
              <a:solidFill>
                <a:schemeClr val="accent6"/>
              </a:solidFill>
              <a:tailEnd type="oval"/>
            </a:ln>
          </p:spPr>
          <p:style>
            <a:lnRef idx="1">
              <a:schemeClr val="accent1"/>
            </a:lnRef>
            <a:fillRef idx="0">
              <a:schemeClr val="accent1"/>
            </a:fillRef>
            <a:effectRef idx="0">
              <a:schemeClr val="accent1"/>
            </a:effectRef>
            <a:fontRef idx="minor">
              <a:schemeClr val="tx1"/>
            </a:fontRef>
          </p:style>
        </p:cxnSp>
        <p:sp>
          <p:nvSpPr>
            <p:cNvPr id="164" name="Oval 163"/>
            <p:cNvSpPr>
              <a:spLocks noChangeAspect="1"/>
            </p:cNvSpPr>
            <p:nvPr/>
          </p:nvSpPr>
          <p:spPr>
            <a:xfrm>
              <a:off x="8440443" y="3068003"/>
              <a:ext cx="1179208" cy="117920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1" forceAA="0" compatLnSpc="1">
              <a:noAutofit/>
            </a:bodyPr>
            <a:lstStyle/>
            <a:p>
              <a:pPr algn="ctr">
                <a:lnSpc>
                  <a:spcPct val="120000"/>
                </a:lnSpc>
              </a:pPr>
              <a:r>
                <a:rPr lang="zh-CN" altLang="en-US" sz="1895"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校内互检复制比</a:t>
              </a:r>
              <a:endParaRPr lang="zh-CN" altLang="en-US" sz="1895"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pic>
        <p:nvPicPr>
          <p:cNvPr id="11" name="图片 10"/>
          <p:cNvPicPr>
            <a:picLocks noChangeAspect="1"/>
          </p:cNvPicPr>
          <p:nvPr/>
        </p:nvPicPr>
        <p:blipFill>
          <a:blip r:embed="rId1"/>
          <a:stretch>
            <a:fillRect/>
          </a:stretch>
        </p:blipFill>
        <p:spPr>
          <a:xfrm>
            <a:off x="4253305" y="3695131"/>
            <a:ext cx="608681" cy="563204"/>
          </a:xfrm>
          <a:prstGeom prst="rect">
            <a:avLst/>
          </a:prstGeom>
        </p:spPr>
      </p:pic>
      <p:pic>
        <p:nvPicPr>
          <p:cNvPr id="12" name="图片 11"/>
          <p:cNvPicPr>
            <a:picLocks noChangeAspect="1"/>
          </p:cNvPicPr>
          <p:nvPr/>
        </p:nvPicPr>
        <p:blipFill>
          <a:blip r:embed="rId2"/>
          <a:stretch>
            <a:fillRect/>
          </a:stretch>
        </p:blipFill>
        <p:spPr>
          <a:xfrm>
            <a:off x="5814248" y="3693917"/>
            <a:ext cx="564745" cy="564745"/>
          </a:xfrm>
          <a:prstGeom prst="rect">
            <a:avLst/>
          </a:prstGeom>
        </p:spPr>
      </p:pic>
      <p:pic>
        <p:nvPicPr>
          <p:cNvPr id="13" name="图片 12"/>
          <p:cNvPicPr>
            <a:picLocks noChangeAspect="1"/>
          </p:cNvPicPr>
          <p:nvPr/>
        </p:nvPicPr>
        <p:blipFill>
          <a:blip r:embed="rId3"/>
          <a:stretch>
            <a:fillRect/>
          </a:stretch>
        </p:blipFill>
        <p:spPr>
          <a:xfrm>
            <a:off x="3200913" y="3695371"/>
            <a:ext cx="563204" cy="563204"/>
          </a:xfrm>
          <a:prstGeom prst="rect">
            <a:avLst/>
          </a:prstGeom>
        </p:spPr>
      </p:pic>
      <p:pic>
        <p:nvPicPr>
          <p:cNvPr id="14" name="图片 13"/>
          <p:cNvPicPr>
            <a:picLocks noChangeAspect="1"/>
          </p:cNvPicPr>
          <p:nvPr/>
        </p:nvPicPr>
        <p:blipFill>
          <a:blip r:embed="rId4"/>
          <a:stretch>
            <a:fillRect/>
          </a:stretch>
        </p:blipFill>
        <p:spPr>
          <a:xfrm>
            <a:off x="7221276" y="3720474"/>
            <a:ext cx="807215" cy="563204"/>
          </a:xfrm>
          <a:prstGeom prst="rect">
            <a:avLst/>
          </a:prstGeom>
        </p:spPr>
      </p:pic>
      <p:pic>
        <p:nvPicPr>
          <p:cNvPr id="15" name="图片 14"/>
          <p:cNvPicPr>
            <a:picLocks noChangeAspect="1"/>
          </p:cNvPicPr>
          <p:nvPr/>
        </p:nvPicPr>
        <p:blipFill>
          <a:blip r:embed="rId5"/>
          <a:stretch>
            <a:fillRect/>
          </a:stretch>
        </p:blipFill>
        <p:spPr>
          <a:xfrm>
            <a:off x="8357390" y="3693983"/>
            <a:ext cx="539310" cy="563204"/>
          </a:xfrm>
          <a:prstGeom prst="rect">
            <a:avLst/>
          </a:prstGeom>
        </p:spPr>
      </p:pic>
      <p:sp>
        <p:nvSpPr>
          <p:cNvPr id="28"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29"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2"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33" name="组合 32"/>
          <p:cNvGrpSpPr/>
          <p:nvPr/>
        </p:nvGrpSpPr>
        <p:grpSpPr>
          <a:xfrm>
            <a:off x="895445" y="142664"/>
            <a:ext cx="5090160" cy="808990"/>
            <a:chOff x="903371" y="249943"/>
            <a:chExt cx="3752072" cy="679895"/>
          </a:xfrm>
        </p:grpSpPr>
        <p:sp>
          <p:nvSpPr>
            <p:cNvPr id="34" name="任意多边形 33"/>
            <p:cNvSpPr/>
            <p:nvPr/>
          </p:nvSpPr>
          <p:spPr bwMode="auto">
            <a:xfrm>
              <a:off x="903371" y="249943"/>
              <a:ext cx="3752072" cy="679895"/>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35" name="任意多边形 34"/>
            <p:cNvSpPr/>
            <p:nvPr/>
          </p:nvSpPr>
          <p:spPr bwMode="auto">
            <a:xfrm>
              <a:off x="1010092" y="326258"/>
              <a:ext cx="3538631" cy="527799"/>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algn="ctr"/>
              <a:endParaRPr lang="zh-CN" altLang="en-US" dirty="0">
                <a:solidFill>
                  <a:prstClr val="black"/>
                </a:solidFill>
                <a:latin typeface="微软雅黑" panose="020B0503020204020204" pitchFamily="34" charset="-122"/>
              </a:endParaRPr>
            </a:p>
          </p:txBody>
        </p:sp>
      </p:grpSp>
      <p:sp>
        <p:nvSpPr>
          <p:cNvPr id="10" name="文本框 9"/>
          <p:cNvSpPr txBox="1"/>
          <p:nvPr/>
        </p:nvSpPr>
        <p:spPr>
          <a:xfrm>
            <a:off x="1264920" y="296545"/>
            <a:ext cx="4351020" cy="460375"/>
          </a:xfrm>
          <a:prstGeom prst="rect">
            <a:avLst/>
          </a:prstGeom>
          <a:noFill/>
        </p:spPr>
        <p:txBody>
          <a:bodyPr wrap="none" rtlCol="0">
            <a:spAutoFit/>
          </a:bodyPr>
          <a:lstStyle/>
          <a:p>
            <a:pPr algn="l"/>
            <a:r>
              <a:rPr lang="zh-CN" altLang="zh-CN" sz="2400" b="1" dirty="0">
                <a:solidFill>
                  <a:srgbClr val="3B68A1"/>
                </a:solidFill>
                <a:latin typeface="微软雅黑" panose="020B0503020204020204" pitchFamily="34" charset="-122"/>
                <a:ea typeface="微软雅黑" panose="020B0503020204020204" pitchFamily="34" charset="-122"/>
                <a:cs typeface="+mj-cs"/>
                <a:sym typeface="+mn-ea"/>
              </a:rPr>
              <a:t>学术不端检测系统 — 焦点指标</a:t>
            </a:r>
            <a:endParaRPr lang="zh-CN" altLang="zh-CN" sz="2400" b="1" dirty="0">
              <a:solidFill>
                <a:srgbClr val="3B68A1"/>
              </a:solidFill>
              <a:latin typeface="微软雅黑" panose="020B0503020204020204" pitchFamily="34" charset="-122"/>
              <a:ea typeface="微软雅黑" panose="020B0503020204020204" pitchFamily="34" charset="-122"/>
              <a:cs typeface="+mj-cs"/>
              <a:sym typeface="+mn-ea"/>
            </a:endParaRPr>
          </a:p>
        </p:txBody>
      </p:sp>
      <p:pic>
        <p:nvPicPr>
          <p:cNvPr id="16" name="图片 15" descr="HMBEZ4%`1}RKQ`V16UA6SOU"/>
          <p:cNvPicPr>
            <a:picLocks noChangeAspect="1"/>
          </p:cNvPicPr>
          <p:nvPr/>
        </p:nvPicPr>
        <p:blipFill>
          <a:blip r:embed="rId6"/>
          <a:stretch>
            <a:fillRect/>
          </a:stretch>
        </p:blipFill>
        <p:spPr>
          <a:xfrm>
            <a:off x="1066800" y="1365250"/>
            <a:ext cx="10058400" cy="2291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p:nvPr/>
        </p:nvGraphicFramePr>
        <p:xfrm>
          <a:off x="240030" y="1049655"/>
          <a:ext cx="11711940" cy="2605405"/>
        </p:xfrm>
        <a:graphic>
          <a:graphicData uri="http://schemas.openxmlformats.org/drawingml/2006/table">
            <a:tbl>
              <a:tblPr firstRow="1" bandRow="1">
                <a:tableStyleId>{5C22544A-7EE6-4342-B048-85BDC9FD1C3A}</a:tableStyleId>
              </a:tblPr>
              <a:tblGrid>
                <a:gridCol w="1788160"/>
                <a:gridCol w="1709420"/>
                <a:gridCol w="2376805"/>
                <a:gridCol w="3059430"/>
                <a:gridCol w="1541780"/>
                <a:gridCol w="1236345"/>
              </a:tblGrid>
              <a:tr h="479425">
                <a:tc>
                  <a:txBody>
                    <a:bodyPr/>
                    <a:lstStyle/>
                    <a:p>
                      <a:pPr algn="ctr">
                        <a:buNone/>
                      </a:pPr>
                      <a:r>
                        <a:rPr lang="zh-CN" altLang="en-US" sz="1800" dirty="0">
                          <a:solidFill>
                            <a:srgbClr val="FFCC00"/>
                          </a:solidFill>
                          <a:latin typeface="微软雅黑" panose="020B0503020204020204" pitchFamily="34" charset="-122"/>
                          <a:ea typeface="微软雅黑" panose="020B0503020204020204" pitchFamily="34" charset="-122"/>
                        </a:rPr>
                        <a:t>篇名</a:t>
                      </a:r>
                      <a:endParaRPr lang="zh-CN" altLang="en-US" sz="1800" dirty="0">
                        <a:solidFill>
                          <a:srgbClr val="FFCC00"/>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zh-CN" altLang="en-US" sz="1800" dirty="0">
                          <a:solidFill>
                            <a:srgbClr val="FFCC00"/>
                          </a:solidFill>
                          <a:latin typeface="微软雅黑" panose="020B0503020204020204" pitchFamily="34" charset="-122"/>
                          <a:ea typeface="微软雅黑" panose="020B0503020204020204" pitchFamily="34" charset="-122"/>
                          <a:sym typeface="+mn-ea"/>
                        </a:rPr>
                        <a:t>总文字复制比</a:t>
                      </a:r>
                      <a:endParaRPr lang="zh-CN" altLang="en-US" sz="1800" dirty="0">
                        <a:solidFill>
                          <a:srgbClr val="FFCC00"/>
                        </a:solidFill>
                        <a:latin typeface="微软雅黑" panose="020B0503020204020204" pitchFamily="34" charset="-122"/>
                        <a:ea typeface="微软雅黑" panose="020B0503020204020204" pitchFamily="34" charset="-122"/>
                        <a:sym typeface="+mn-ea"/>
                      </a:endParaRPr>
                    </a:p>
                  </a:txBody>
                  <a:tcPr marL="91434" marR="91434" marT="45716" marB="45716" anchor="ctr">
                    <a:solidFill>
                      <a:srgbClr val="3B68A1"/>
                    </a:solidFill>
                  </a:tcPr>
                </a:tc>
                <a:tc>
                  <a:txBody>
                    <a:bodyPr/>
                    <a:lstStyle/>
                    <a:p>
                      <a:pPr algn="ctr">
                        <a:buNone/>
                      </a:pPr>
                      <a:r>
                        <a:rPr lang="zh-CN" altLang="en-US" sz="1800">
                          <a:solidFill>
                            <a:srgbClr val="FFCC00"/>
                          </a:solidFill>
                          <a:latin typeface="微软雅黑" panose="020B0503020204020204" pitchFamily="34" charset="-122"/>
                          <a:ea typeface="微软雅黑" panose="020B0503020204020204" pitchFamily="34" charset="-122"/>
                        </a:rPr>
                        <a:t>去除引用文献复制比</a:t>
                      </a:r>
                      <a:endParaRPr lang="zh-CN" altLang="en-US" sz="1800">
                        <a:solidFill>
                          <a:srgbClr val="FFCC00"/>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zh-CN" altLang="en-US" sz="1800">
                          <a:solidFill>
                            <a:srgbClr val="FFCC00"/>
                          </a:solidFill>
                          <a:latin typeface="微软雅黑" panose="020B0503020204020204" pitchFamily="34" charset="-122"/>
                          <a:ea typeface="微软雅黑" panose="020B0503020204020204" pitchFamily="34" charset="-122"/>
                        </a:rPr>
                        <a:t>去除本人已发表文献复制比</a:t>
                      </a:r>
                      <a:endParaRPr lang="zh-CN" altLang="en-US" sz="1800">
                        <a:solidFill>
                          <a:srgbClr val="FFCC00"/>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zh-CN" altLang="en-US" sz="1800">
                          <a:solidFill>
                            <a:srgbClr val="FFCC00"/>
                          </a:solidFill>
                          <a:latin typeface="微软雅黑" panose="020B0503020204020204" pitchFamily="34" charset="-122"/>
                          <a:ea typeface="微软雅黑" panose="020B0503020204020204" pitchFamily="34" charset="-122"/>
                        </a:rPr>
                        <a:t>跨语言检测</a:t>
                      </a:r>
                      <a:endParaRPr lang="zh-CN" altLang="en-US" sz="1800">
                        <a:solidFill>
                          <a:srgbClr val="FFCC00"/>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zh-CN" altLang="en-US" sz="1800">
                          <a:solidFill>
                            <a:srgbClr val="FFCC00"/>
                          </a:solidFill>
                          <a:latin typeface="微软雅黑" panose="020B0503020204020204" pitchFamily="34" charset="-122"/>
                          <a:ea typeface="微软雅黑" panose="020B0503020204020204" pitchFamily="34" charset="-122"/>
                        </a:rPr>
                        <a:t>校内互检</a:t>
                      </a:r>
                      <a:endParaRPr lang="zh-CN" altLang="en-US" sz="1800">
                        <a:solidFill>
                          <a:srgbClr val="FFCC00"/>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r>
              <a:tr h="419100">
                <a:tc>
                  <a:txBody>
                    <a:bodyPr/>
                    <a:lstStyle/>
                    <a:p>
                      <a:pPr algn="ctr">
                        <a:buNone/>
                      </a:pPr>
                      <a:r>
                        <a:rPr lang="zh-CN" altLang="en-US" sz="1800">
                          <a:solidFill>
                            <a:schemeClr val="bg1"/>
                          </a:solidFill>
                          <a:latin typeface="微软雅黑" panose="020B0503020204020204" pitchFamily="34" charset="-122"/>
                          <a:ea typeface="微软雅黑" panose="020B0503020204020204" pitchFamily="34" charset="-122"/>
                        </a:rPr>
                        <a:t>张</a:t>
                      </a:r>
                      <a:r>
                        <a:rPr lang="en-US" altLang="zh-CN" sz="1800">
                          <a:solidFill>
                            <a:schemeClr val="bg1"/>
                          </a:solidFill>
                          <a:latin typeface="微软雅黑" panose="020B0503020204020204" pitchFamily="34" charset="-122"/>
                          <a:ea typeface="微软雅黑" panose="020B0503020204020204" pitchFamily="34" charset="-122"/>
                        </a:rPr>
                        <a:t>+01234567</a:t>
                      </a:r>
                      <a:endParaRPr lang="en-US" altLang="zh-CN" sz="180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en-US" altLang="zh-CN" sz="1800">
                          <a:solidFill>
                            <a:schemeClr val="bg1"/>
                          </a:solidFill>
                          <a:latin typeface="微软雅黑" panose="020B0503020204020204" pitchFamily="34" charset="-122"/>
                          <a:ea typeface="微软雅黑" panose="020B0503020204020204" pitchFamily="34" charset="-122"/>
                        </a:rPr>
                        <a:t>30.7%</a:t>
                      </a:r>
                      <a:endParaRPr lang="en-US" altLang="zh-CN" sz="180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en-US" altLang="zh-CN" sz="1800">
                          <a:solidFill>
                            <a:schemeClr val="bg1"/>
                          </a:solidFill>
                          <a:latin typeface="微软雅黑" panose="020B0503020204020204" pitchFamily="34" charset="-122"/>
                          <a:ea typeface="微软雅黑" panose="020B0503020204020204" pitchFamily="34" charset="-122"/>
                        </a:rPr>
                        <a:t>12%</a:t>
                      </a:r>
                      <a:endParaRPr lang="en-US" altLang="zh-CN" sz="180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en-US" altLang="zh-CN" sz="1800">
                          <a:solidFill>
                            <a:schemeClr val="bg1"/>
                          </a:solidFill>
                          <a:latin typeface="微软雅黑" panose="020B0503020204020204" pitchFamily="34" charset="-122"/>
                          <a:ea typeface="微软雅黑" panose="020B0503020204020204" pitchFamily="34" charset="-122"/>
                        </a:rPr>
                        <a:t>28.1%</a:t>
                      </a:r>
                      <a:endParaRPr lang="en-US" altLang="zh-CN" sz="180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en-US" altLang="zh-CN" sz="1800" b="0">
                          <a:solidFill>
                            <a:schemeClr val="bg1"/>
                          </a:solidFill>
                          <a:latin typeface="微软雅黑" panose="020B0503020204020204" pitchFamily="34" charset="-122"/>
                          <a:ea typeface="微软雅黑" panose="020B0503020204020204" pitchFamily="34" charset="-122"/>
                        </a:rPr>
                        <a:t>/</a:t>
                      </a:r>
                      <a:endParaRPr lang="en-US" altLang="zh-CN" sz="1800" b="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en-US" altLang="zh-CN" sz="1800" b="0">
                          <a:solidFill>
                            <a:schemeClr val="bg1"/>
                          </a:solidFill>
                          <a:latin typeface="微软雅黑" panose="020B0503020204020204" pitchFamily="34" charset="-122"/>
                          <a:ea typeface="微软雅黑" panose="020B0503020204020204" pitchFamily="34" charset="-122"/>
                        </a:rPr>
                        <a:t>-</a:t>
                      </a:r>
                      <a:endParaRPr lang="en-US" altLang="zh-CN" sz="1800" b="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r>
              <a:tr h="433705">
                <a:tc>
                  <a:txBody>
                    <a:bodyPr/>
                    <a:lstStyle/>
                    <a:p>
                      <a:pPr algn="ctr">
                        <a:buNone/>
                      </a:pPr>
                      <a:r>
                        <a:rPr lang="en-US" altLang="zh-CN" sz="1800">
                          <a:solidFill>
                            <a:schemeClr val="bg1"/>
                          </a:solidFill>
                          <a:latin typeface="微软雅黑" panose="020B0503020204020204" pitchFamily="34" charset="-122"/>
                          <a:ea typeface="微软雅黑" panose="020B0503020204020204" pitchFamily="34" charset="-122"/>
                        </a:rPr>
                        <a:t>12345678_</a:t>
                      </a:r>
                      <a:r>
                        <a:rPr lang="zh-CN" altLang="en-US" sz="1800">
                          <a:solidFill>
                            <a:schemeClr val="bg1"/>
                          </a:solidFill>
                          <a:latin typeface="微软雅黑" panose="020B0503020204020204" pitchFamily="34" charset="-122"/>
                          <a:ea typeface="微软雅黑" panose="020B0503020204020204" pitchFamily="34" charset="-122"/>
                          <a:sym typeface="+mn-ea"/>
                        </a:rPr>
                        <a:t>赵</a:t>
                      </a:r>
                      <a:endParaRPr lang="en-US" altLang="zh-CN" sz="180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en-US" altLang="zh-CN" sz="1800">
                          <a:solidFill>
                            <a:schemeClr val="bg1"/>
                          </a:solidFill>
                          <a:latin typeface="微软雅黑" panose="020B0503020204020204" pitchFamily="34" charset="-122"/>
                          <a:ea typeface="微软雅黑" panose="020B0503020204020204" pitchFamily="34" charset="-122"/>
                        </a:rPr>
                        <a:t>16.3%</a:t>
                      </a:r>
                      <a:endParaRPr lang="en-US" altLang="zh-CN" sz="180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en-US" altLang="zh-CN" sz="1800">
                          <a:solidFill>
                            <a:schemeClr val="bg1"/>
                          </a:solidFill>
                          <a:latin typeface="微软雅黑" panose="020B0503020204020204" pitchFamily="34" charset="-122"/>
                          <a:ea typeface="微软雅黑" panose="020B0503020204020204" pitchFamily="34" charset="-122"/>
                        </a:rPr>
                        <a:t>15%</a:t>
                      </a:r>
                      <a:endParaRPr lang="en-US" altLang="zh-CN" sz="180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en-US" altLang="zh-CN" sz="1800">
                          <a:solidFill>
                            <a:schemeClr val="bg1"/>
                          </a:solidFill>
                          <a:latin typeface="微软雅黑" panose="020B0503020204020204" pitchFamily="34" charset="-122"/>
                          <a:ea typeface="微软雅黑" panose="020B0503020204020204" pitchFamily="34" charset="-122"/>
                        </a:rPr>
                        <a:t>1.1%</a:t>
                      </a:r>
                      <a:endParaRPr lang="en-US" altLang="zh-CN" sz="180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en-US" altLang="zh-CN" sz="1800" b="0">
                          <a:solidFill>
                            <a:schemeClr val="bg1"/>
                          </a:solidFill>
                          <a:latin typeface="微软雅黑" panose="020B0503020204020204" pitchFamily="34" charset="-122"/>
                          <a:ea typeface="微软雅黑" panose="020B0503020204020204" pitchFamily="34" charset="-122"/>
                        </a:rPr>
                        <a:t>0%</a:t>
                      </a:r>
                      <a:endParaRPr lang="en-US" altLang="zh-CN" sz="1800" b="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en-US" altLang="zh-CN" sz="1800" b="0">
                          <a:solidFill>
                            <a:schemeClr val="bg1"/>
                          </a:solidFill>
                          <a:latin typeface="微软雅黑" panose="020B0503020204020204" pitchFamily="34" charset="-122"/>
                          <a:ea typeface="微软雅黑" panose="020B0503020204020204" pitchFamily="34" charset="-122"/>
                        </a:rPr>
                        <a:t>-</a:t>
                      </a:r>
                      <a:endParaRPr lang="en-US" altLang="zh-CN" sz="1800" b="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r>
              <a:tr h="391160">
                <a:tc>
                  <a:txBody>
                    <a:bodyPr/>
                    <a:lstStyle/>
                    <a:p>
                      <a:pPr algn="ctr">
                        <a:buNone/>
                      </a:pPr>
                      <a:r>
                        <a:rPr lang="zh-CN" altLang="en-US" sz="1800">
                          <a:solidFill>
                            <a:schemeClr val="bg1"/>
                          </a:solidFill>
                          <a:latin typeface="微软雅黑" panose="020B0503020204020204" pitchFamily="34" charset="-122"/>
                          <a:ea typeface="微软雅黑" panose="020B0503020204020204" pitchFamily="34" charset="-122"/>
                        </a:rPr>
                        <a:t>王</a:t>
                      </a:r>
                      <a:r>
                        <a:rPr lang="en-US" altLang="zh-CN" sz="1800">
                          <a:solidFill>
                            <a:schemeClr val="bg1"/>
                          </a:solidFill>
                          <a:latin typeface="微软雅黑" panose="020B0503020204020204" pitchFamily="34" charset="-122"/>
                          <a:ea typeface="微软雅黑" panose="020B0503020204020204" pitchFamily="34" charset="-122"/>
                        </a:rPr>
                        <a:t>+3456789</a:t>
                      </a:r>
                      <a:endParaRPr lang="en-US" altLang="zh-CN" sz="180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en-US" altLang="zh-CN" sz="1800">
                          <a:solidFill>
                            <a:schemeClr val="bg1"/>
                          </a:solidFill>
                          <a:latin typeface="微软雅黑" panose="020B0503020204020204" pitchFamily="34" charset="-122"/>
                          <a:ea typeface="微软雅黑" panose="020B0503020204020204" pitchFamily="34" charset="-122"/>
                        </a:rPr>
                        <a:t>23.7%</a:t>
                      </a:r>
                      <a:endParaRPr lang="en-US" altLang="zh-CN" sz="180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en-US" altLang="zh-CN" sz="1800">
                          <a:solidFill>
                            <a:schemeClr val="bg1"/>
                          </a:solidFill>
                          <a:latin typeface="微软雅黑" panose="020B0503020204020204" pitchFamily="34" charset="-122"/>
                          <a:ea typeface="微软雅黑" panose="020B0503020204020204" pitchFamily="34" charset="-122"/>
                        </a:rPr>
                        <a:t>23.7%</a:t>
                      </a:r>
                      <a:endParaRPr lang="en-US" altLang="zh-CN" sz="180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en-US" altLang="zh-CN" sz="1800">
                          <a:solidFill>
                            <a:schemeClr val="bg1"/>
                          </a:solidFill>
                          <a:latin typeface="微软雅黑" panose="020B0503020204020204" pitchFamily="34" charset="-122"/>
                          <a:ea typeface="微软雅黑" panose="020B0503020204020204" pitchFamily="34" charset="-122"/>
                        </a:rPr>
                        <a:t>18.3%</a:t>
                      </a:r>
                      <a:endParaRPr lang="en-US" altLang="zh-CN" sz="180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en-US" altLang="zh-CN" sz="1800" b="0">
                          <a:solidFill>
                            <a:schemeClr val="bg1"/>
                          </a:solidFill>
                          <a:latin typeface="微软雅黑" panose="020B0503020204020204" pitchFamily="34" charset="-122"/>
                          <a:ea typeface="微软雅黑" panose="020B0503020204020204" pitchFamily="34" charset="-122"/>
                        </a:rPr>
                        <a:t>0%</a:t>
                      </a:r>
                      <a:endParaRPr lang="en-US" altLang="zh-CN" sz="1800" b="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en-US" altLang="zh-CN" sz="1800" b="0">
                          <a:solidFill>
                            <a:schemeClr val="bg1"/>
                          </a:solidFill>
                          <a:latin typeface="微软雅黑" panose="020B0503020204020204" pitchFamily="34" charset="-122"/>
                          <a:ea typeface="微软雅黑" panose="020B0503020204020204" pitchFamily="34" charset="-122"/>
                        </a:rPr>
                        <a:t>0%</a:t>
                      </a:r>
                      <a:endParaRPr lang="en-US" altLang="zh-CN" sz="1800" b="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r>
              <a:tr h="335915">
                <a:tc>
                  <a:txBody>
                    <a:bodyPr/>
                    <a:p>
                      <a:pPr algn="ctr">
                        <a:buClrTx/>
                        <a:buSzTx/>
                        <a:buFontTx/>
                        <a:buNone/>
                      </a:pPr>
                      <a:r>
                        <a:rPr lang="zh-CN" altLang="en-US" sz="1800">
                          <a:solidFill>
                            <a:schemeClr val="bg1"/>
                          </a:solidFill>
                          <a:latin typeface="微软雅黑" panose="020B0503020204020204" pitchFamily="34" charset="-122"/>
                          <a:ea typeface="微软雅黑" panose="020B0503020204020204" pitchFamily="34" charset="-122"/>
                        </a:rPr>
                        <a:t>76543210_李</a:t>
                      </a:r>
                      <a:endParaRPr lang="zh-CN" altLang="en-US" sz="180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p>
                      <a:pPr algn="ctr">
                        <a:buClrTx/>
                        <a:buSzTx/>
                        <a:buFontTx/>
                        <a:buNone/>
                      </a:pPr>
                      <a:r>
                        <a:rPr lang="en-US" altLang="zh-CN" sz="1800">
                          <a:solidFill>
                            <a:schemeClr val="bg1"/>
                          </a:solidFill>
                          <a:latin typeface="微软雅黑" panose="020B0503020204020204" pitchFamily="34" charset="-122"/>
                          <a:ea typeface="微软雅黑" panose="020B0503020204020204" pitchFamily="34" charset="-122"/>
                        </a:rPr>
                        <a:t>17.2%</a:t>
                      </a:r>
                      <a:endParaRPr lang="en-US" altLang="zh-CN" sz="180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p>
                      <a:pPr algn="ctr">
                        <a:buClrTx/>
                        <a:buSzTx/>
                        <a:buFontTx/>
                        <a:buNone/>
                      </a:pPr>
                      <a:r>
                        <a:rPr lang="en-US" altLang="zh-CN" sz="1800">
                          <a:solidFill>
                            <a:schemeClr val="bg1"/>
                          </a:solidFill>
                          <a:latin typeface="微软雅黑" panose="020B0503020204020204" pitchFamily="34" charset="-122"/>
                          <a:ea typeface="微软雅黑" panose="020B0503020204020204" pitchFamily="34" charset="-122"/>
                        </a:rPr>
                        <a:t>9.1%</a:t>
                      </a:r>
                      <a:endParaRPr lang="en-US" altLang="zh-CN" sz="180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p>
                      <a:pPr algn="ctr">
                        <a:buClrTx/>
                        <a:buSzTx/>
                        <a:buFontTx/>
                        <a:buNone/>
                      </a:pPr>
                      <a:r>
                        <a:rPr lang="en-US" altLang="zh-CN" sz="1800">
                          <a:solidFill>
                            <a:schemeClr val="bg1"/>
                          </a:solidFill>
                          <a:latin typeface="微软雅黑" panose="020B0503020204020204" pitchFamily="34" charset="-122"/>
                          <a:ea typeface="微软雅黑" panose="020B0503020204020204" pitchFamily="34" charset="-122"/>
                        </a:rPr>
                        <a:t>17.2%</a:t>
                      </a:r>
                      <a:endParaRPr lang="en-US" altLang="zh-CN" sz="180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p>
                      <a:pPr algn="ctr">
                        <a:buNone/>
                      </a:pPr>
                      <a:r>
                        <a:rPr lang="en-US" altLang="zh-CN" sz="1800" b="0">
                          <a:solidFill>
                            <a:schemeClr val="bg1"/>
                          </a:solidFill>
                          <a:latin typeface="微软雅黑" panose="020B0503020204020204" pitchFamily="34" charset="-122"/>
                          <a:ea typeface="微软雅黑" panose="020B0503020204020204" pitchFamily="34" charset="-122"/>
                        </a:rPr>
                        <a:t>/</a:t>
                      </a:r>
                      <a:endParaRPr lang="en-US" altLang="zh-CN" sz="1800" b="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p>
                      <a:pPr algn="ctr">
                        <a:buNone/>
                      </a:pPr>
                      <a:r>
                        <a:rPr lang="en-US" altLang="zh-CN" sz="1800" b="0">
                          <a:solidFill>
                            <a:schemeClr val="bg1"/>
                          </a:solidFill>
                          <a:latin typeface="微软雅黑" panose="020B0503020204020204" pitchFamily="34" charset="-122"/>
                          <a:ea typeface="微软雅黑" panose="020B0503020204020204" pitchFamily="34" charset="-122"/>
                        </a:rPr>
                        <a:t>-</a:t>
                      </a:r>
                      <a:endParaRPr lang="en-US" altLang="zh-CN" sz="1800" b="0">
                        <a:solidFill>
                          <a:schemeClr val="bg1"/>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r>
              <a:tr h="516255">
                <a:tc>
                  <a:txBody>
                    <a:bodyPr/>
                    <a:lstStyle/>
                    <a:p>
                      <a:pPr algn="ctr">
                        <a:buNone/>
                      </a:pPr>
                      <a:r>
                        <a:rPr lang="zh-CN" altLang="en-US" sz="1800" b="1" dirty="0">
                          <a:solidFill>
                            <a:srgbClr val="FF0000"/>
                          </a:solidFill>
                          <a:latin typeface="微软雅黑" panose="020B0503020204020204" pitchFamily="34" charset="-122"/>
                          <a:ea typeface="微软雅黑" panose="020B0503020204020204" pitchFamily="34" charset="-122"/>
                        </a:rPr>
                        <a:t>理想值</a:t>
                      </a:r>
                      <a:endParaRPr lang="zh-CN" altLang="en-US" sz="1800" b="1" dirty="0">
                        <a:solidFill>
                          <a:srgbClr val="FF0000"/>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zh-CN" altLang="en-US" sz="1800" b="1">
                          <a:solidFill>
                            <a:srgbClr val="FF0000"/>
                          </a:solidFill>
                          <a:latin typeface="微软雅黑" panose="020B0503020204020204" pitchFamily="34" charset="-122"/>
                          <a:ea typeface="微软雅黑" panose="020B0503020204020204" pitchFamily="34" charset="-122"/>
                        </a:rPr>
                        <a:t>学校规定</a:t>
                      </a:r>
                      <a:endParaRPr lang="zh-CN" altLang="en-US" sz="1800" b="1">
                        <a:solidFill>
                          <a:srgbClr val="FF0000"/>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en-US" altLang="zh-CN" sz="1800" b="1">
                          <a:solidFill>
                            <a:srgbClr val="FF0000"/>
                          </a:solidFill>
                          <a:latin typeface="微软雅黑" panose="020B0503020204020204" pitchFamily="34" charset="-122"/>
                          <a:ea typeface="微软雅黑" panose="020B0503020204020204" pitchFamily="34" charset="-122"/>
                        </a:rPr>
                        <a:t>0%</a:t>
                      </a:r>
                      <a:endParaRPr lang="en-US" altLang="zh-CN" sz="1800" b="1">
                        <a:solidFill>
                          <a:srgbClr val="FF0000"/>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ClrTx/>
                        <a:buSzTx/>
                        <a:buFontTx/>
                        <a:buNone/>
                      </a:pPr>
                      <a:r>
                        <a:rPr lang="zh-CN" altLang="en-US" sz="1800" b="1">
                          <a:solidFill>
                            <a:srgbClr val="FF0000"/>
                          </a:solidFill>
                          <a:latin typeface="微软雅黑" panose="020B0503020204020204" pitchFamily="34" charset="-122"/>
                          <a:ea typeface="微软雅黑" panose="020B0503020204020204" pitchFamily="34" charset="-122"/>
                        </a:rPr>
                        <a:t>学校规定</a:t>
                      </a:r>
                      <a:endParaRPr lang="zh-CN" altLang="en-US" sz="1800" b="1">
                        <a:solidFill>
                          <a:srgbClr val="FF0000"/>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en-US" altLang="zh-CN" sz="1800" b="1">
                          <a:solidFill>
                            <a:srgbClr val="FF0000"/>
                          </a:solidFill>
                          <a:latin typeface="微软雅黑" panose="020B0503020204020204" pitchFamily="34" charset="-122"/>
                          <a:ea typeface="微软雅黑" panose="020B0503020204020204" pitchFamily="34" charset="-122"/>
                        </a:rPr>
                        <a:t>/</a:t>
                      </a:r>
                      <a:r>
                        <a:rPr lang="zh-CN" altLang="en-US" sz="1800" b="1">
                          <a:solidFill>
                            <a:srgbClr val="FF0000"/>
                          </a:solidFill>
                          <a:latin typeface="微软雅黑" panose="020B0503020204020204" pitchFamily="34" charset="-122"/>
                          <a:ea typeface="微软雅黑" panose="020B0503020204020204" pitchFamily="34" charset="-122"/>
                        </a:rPr>
                        <a:t>或</a:t>
                      </a:r>
                      <a:r>
                        <a:rPr lang="en-US" altLang="zh-CN" sz="1800" b="1">
                          <a:solidFill>
                            <a:srgbClr val="FF0000"/>
                          </a:solidFill>
                          <a:latin typeface="微软雅黑" panose="020B0503020204020204" pitchFamily="34" charset="-122"/>
                          <a:ea typeface="微软雅黑" panose="020B0503020204020204" pitchFamily="34" charset="-122"/>
                        </a:rPr>
                        <a:t>0%</a:t>
                      </a:r>
                      <a:endParaRPr lang="en-US" altLang="zh-CN" sz="1800" b="1">
                        <a:solidFill>
                          <a:srgbClr val="FF0000"/>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c>
                  <a:txBody>
                    <a:bodyPr/>
                    <a:lstStyle/>
                    <a:p>
                      <a:pPr algn="ctr">
                        <a:buNone/>
                      </a:pPr>
                      <a:r>
                        <a:rPr lang="en-US" altLang="zh-CN" sz="1800" b="1" dirty="0">
                          <a:solidFill>
                            <a:srgbClr val="FF0000"/>
                          </a:solidFill>
                          <a:latin typeface="微软雅黑" panose="020B0503020204020204" pitchFamily="34" charset="-122"/>
                          <a:ea typeface="微软雅黑" panose="020B0503020204020204" pitchFamily="34" charset="-122"/>
                        </a:rPr>
                        <a:t>-或0%</a:t>
                      </a:r>
                      <a:endParaRPr lang="en-US" altLang="zh-CN" sz="1800" b="1" dirty="0">
                        <a:solidFill>
                          <a:srgbClr val="FF0000"/>
                        </a:solidFill>
                        <a:latin typeface="微软雅黑" panose="020B0503020204020204" pitchFamily="34" charset="-122"/>
                        <a:ea typeface="微软雅黑" panose="020B0503020204020204" pitchFamily="34" charset="-122"/>
                      </a:endParaRPr>
                    </a:p>
                  </a:txBody>
                  <a:tcPr marL="91434" marR="91434" marT="45716" marB="45716" anchor="ctr">
                    <a:solidFill>
                      <a:srgbClr val="3B68A1"/>
                    </a:solidFill>
                  </a:tcPr>
                </a:tc>
              </a:tr>
            </a:tbl>
          </a:graphicData>
        </a:graphic>
      </p:graphicFrame>
      <p:sp>
        <p:nvSpPr>
          <p:cNvPr id="28"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29"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4" name="组合 3"/>
          <p:cNvGrpSpPr/>
          <p:nvPr/>
        </p:nvGrpSpPr>
        <p:grpSpPr>
          <a:xfrm>
            <a:off x="895445" y="142664"/>
            <a:ext cx="5090160" cy="808990"/>
            <a:chOff x="903371" y="249943"/>
            <a:chExt cx="3752072" cy="679895"/>
          </a:xfrm>
        </p:grpSpPr>
        <p:sp>
          <p:nvSpPr>
            <p:cNvPr id="34" name="任意多边形 33"/>
            <p:cNvSpPr/>
            <p:nvPr/>
          </p:nvSpPr>
          <p:spPr bwMode="auto">
            <a:xfrm>
              <a:off x="903371" y="249943"/>
              <a:ext cx="3752072" cy="679895"/>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35" name="任意多边形 34"/>
            <p:cNvSpPr/>
            <p:nvPr/>
          </p:nvSpPr>
          <p:spPr bwMode="auto">
            <a:xfrm>
              <a:off x="1010092" y="326258"/>
              <a:ext cx="3538631" cy="527799"/>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algn="ctr"/>
              <a:endParaRPr lang="zh-CN" altLang="en-US" dirty="0">
                <a:solidFill>
                  <a:prstClr val="black"/>
                </a:solidFill>
                <a:latin typeface="微软雅黑" panose="020B0503020204020204" pitchFamily="34" charset="-122"/>
              </a:endParaRPr>
            </a:p>
          </p:txBody>
        </p:sp>
      </p:grpSp>
      <p:sp>
        <p:nvSpPr>
          <p:cNvPr id="5" name="文本框 4"/>
          <p:cNvSpPr txBox="1"/>
          <p:nvPr/>
        </p:nvSpPr>
        <p:spPr>
          <a:xfrm>
            <a:off x="1264920" y="296545"/>
            <a:ext cx="4351020" cy="460375"/>
          </a:xfrm>
          <a:prstGeom prst="rect">
            <a:avLst/>
          </a:prstGeom>
          <a:noFill/>
        </p:spPr>
        <p:txBody>
          <a:bodyPr wrap="none" rtlCol="0">
            <a:spAutoFit/>
          </a:bodyPr>
          <a:lstStyle/>
          <a:p>
            <a:pPr algn="l"/>
            <a:r>
              <a:rPr lang="zh-CN" altLang="zh-CN" sz="2400" b="1" dirty="0">
                <a:solidFill>
                  <a:srgbClr val="3B68A1"/>
                </a:solidFill>
                <a:latin typeface="微软雅黑" panose="020B0503020204020204" pitchFamily="34" charset="-122"/>
                <a:ea typeface="微软雅黑" panose="020B0503020204020204" pitchFamily="34" charset="-122"/>
                <a:cs typeface="+mj-cs"/>
                <a:sym typeface="+mn-ea"/>
              </a:rPr>
              <a:t>学术不端检测系统 — 整体剖析</a:t>
            </a:r>
            <a:endParaRPr lang="zh-CN" altLang="zh-CN" sz="2400" b="1" dirty="0">
              <a:solidFill>
                <a:srgbClr val="3B68A1"/>
              </a:solidFill>
              <a:latin typeface="微软雅黑" panose="020B0503020204020204" pitchFamily="34" charset="-122"/>
              <a:ea typeface="微软雅黑" panose="020B0503020204020204" pitchFamily="34" charset="-122"/>
              <a:cs typeface="+mj-cs"/>
              <a:sym typeface="+mn-ea"/>
            </a:endParaRPr>
          </a:p>
        </p:txBody>
      </p:sp>
      <p:pic>
        <p:nvPicPr>
          <p:cNvPr id="9" name="图片 8" descr="C)ES2~SI[T13~4SE3MFVBFQ"/>
          <p:cNvPicPr>
            <a:picLocks noChangeAspect="1"/>
          </p:cNvPicPr>
          <p:nvPr/>
        </p:nvPicPr>
        <p:blipFill>
          <a:blip r:embed="rId1"/>
          <a:srcRect t="16665" b="14907"/>
          <a:stretch>
            <a:fillRect/>
          </a:stretch>
        </p:blipFill>
        <p:spPr>
          <a:xfrm>
            <a:off x="29845" y="3668395"/>
            <a:ext cx="12105640" cy="30607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0-#ppt_w/2"/>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7" name="文本框 23579"/>
          <p:cNvSpPr txBox="1"/>
          <p:nvPr/>
        </p:nvSpPr>
        <p:spPr>
          <a:xfrm>
            <a:off x="718185" y="5925185"/>
            <a:ext cx="4090670" cy="706755"/>
          </a:xfrm>
          <a:prstGeom prst="rect">
            <a:avLst/>
          </a:prstGeom>
          <a:noFill/>
          <a:ln w="9525">
            <a:noFill/>
          </a:ln>
        </p:spPr>
        <p:txBody>
          <a:bodyPr wrap="square">
            <a:spAutoFit/>
          </a:bodyPr>
          <a:lstStyle/>
          <a:p>
            <a:pPr marR="0" algn="ctr" defTabSz="914400" fontAlgn="auto">
              <a:buClrTx/>
              <a:buSzTx/>
              <a:buFont typeface="Arial" panose="020B0604020202020204" pitchFamily="34" charset="0"/>
              <a:buNone/>
              <a:defRPr/>
            </a:pPr>
            <a:r>
              <a:rPr kumimoji="0" lang="zh-CN" altLang="en-US" sz="2000" b="1" i="1" kern="1200" cap="none" spc="0" normalizeH="0" baseline="0" noProof="1">
                <a:solidFill>
                  <a:srgbClr val="3B68A1"/>
                </a:solidFill>
                <a:latin typeface="Gill Sans" charset="0"/>
                <a:ea typeface="黑体" panose="02010609060101010101" charset="-122"/>
                <a:cs typeface="+mn-cs"/>
                <a:sym typeface="Gill Sans" charset="0"/>
              </a:rPr>
              <a:t>详见</a:t>
            </a:r>
            <a:endParaRPr kumimoji="0" lang="zh-CN" altLang="en-US" sz="2000" b="1" i="1" kern="1200" cap="none" spc="0" normalizeH="0" baseline="0" noProof="1">
              <a:solidFill>
                <a:srgbClr val="3B68A1"/>
              </a:solidFill>
              <a:latin typeface="Gill Sans" charset="0"/>
              <a:ea typeface="黑体" panose="02010609060101010101" charset="-122"/>
              <a:cs typeface="+mn-cs"/>
              <a:sym typeface="Gill Sans" charset="0"/>
            </a:endParaRPr>
          </a:p>
          <a:p>
            <a:pPr marR="0" defTabSz="914400" fontAlgn="auto">
              <a:buClrTx/>
              <a:buSzTx/>
              <a:buFont typeface="Arial" panose="020B0604020202020204" pitchFamily="34" charset="0"/>
              <a:buNone/>
              <a:defRPr/>
            </a:pPr>
            <a:r>
              <a:rPr kumimoji="0" lang="zh-CN" altLang="en-US" sz="2000" b="1" i="1" kern="1200" cap="none" spc="0" normalizeH="0" baseline="0" noProof="1">
                <a:solidFill>
                  <a:srgbClr val="3B68A1"/>
                </a:solidFill>
                <a:latin typeface="Gill Sans" charset="0"/>
                <a:ea typeface="黑体" panose="02010609060101010101" charset="-122"/>
                <a:cs typeface="+mn-cs"/>
                <a:sym typeface="Gill Sans" charset="0"/>
              </a:rPr>
              <a:t>《</a:t>
            </a:r>
            <a:r>
              <a:rPr kumimoji="0" lang="en-US" altLang="zh-CN" sz="2000" b="1" i="1" kern="1200" cap="none" spc="0" normalizeH="0" baseline="0" noProof="1">
                <a:solidFill>
                  <a:srgbClr val="3B68A1"/>
                </a:solidFill>
                <a:latin typeface="Gill Sans" charset="0"/>
                <a:ea typeface="黑体" panose="02010609060101010101" charset="-122"/>
                <a:cs typeface="+mn-cs"/>
                <a:sym typeface="Gill Sans" charset="0"/>
              </a:rPr>
              <a:t>TMLC</a:t>
            </a:r>
            <a:r>
              <a:rPr kumimoji="0" lang="zh-CN" altLang="en-US" sz="2000" b="1" i="1" kern="1200" cap="none" spc="0" normalizeH="0" baseline="0" noProof="1">
                <a:solidFill>
                  <a:srgbClr val="3B68A1"/>
                </a:solidFill>
                <a:latin typeface="Gill Sans" charset="0"/>
                <a:ea typeface="黑体" panose="02010609060101010101" charset="-122"/>
                <a:cs typeface="+mn-cs"/>
                <a:sym typeface="Gill Sans" charset="0"/>
              </a:rPr>
              <a:t>检测系统格式识别规范》</a:t>
            </a:r>
            <a:endParaRPr kumimoji="0" lang="zh-CN" altLang="en-US" sz="2000" b="1" i="1" kern="1200" cap="none" spc="0" normalizeH="0" baseline="0" noProof="1">
              <a:solidFill>
                <a:srgbClr val="3B68A1"/>
              </a:solidFill>
              <a:latin typeface="Gill Sans" charset="0"/>
              <a:ea typeface="黑体" panose="02010609060101010101" charset="-122"/>
              <a:cs typeface="+mn-cs"/>
              <a:sym typeface="Gill Sans" charset="0"/>
            </a:endParaRPr>
          </a:p>
        </p:txBody>
      </p:sp>
      <p:sp>
        <p:nvSpPr>
          <p:cNvPr id="118812" name="文本框 1"/>
          <p:cNvSpPr txBox="1"/>
          <p:nvPr/>
        </p:nvSpPr>
        <p:spPr>
          <a:xfrm>
            <a:off x="622300" y="1501987"/>
            <a:ext cx="5012267" cy="4030980"/>
          </a:xfrm>
          <a:prstGeom prst="rect">
            <a:avLst/>
          </a:prstGeom>
          <a:noFill/>
          <a:ln w="9525">
            <a:noFill/>
          </a:ln>
        </p:spPr>
        <p:txBody>
          <a:bodyPr wrap="square" anchor="t">
            <a:spAutoFit/>
          </a:bodyPr>
          <a:lstStyle/>
          <a:p>
            <a:pPr indent="457200" algn="l">
              <a:lnSpc>
                <a:spcPct val="160000"/>
              </a:lnSpc>
            </a:pPr>
            <a:r>
              <a:rPr lang="zh-CN" altLang="en-US" sz="2000" dirty="0">
                <a:latin typeface="Arial" panose="020B0604020202020204" pitchFamily="34" charset="0"/>
                <a:ea typeface="微软雅黑" panose="020B0503020204020204" pitchFamily="34" charset="-122"/>
              </a:rPr>
              <a:t>以研究生学位论文为例，答辩委员在评阅中发现：不少学生撰写学位论文时，往往只关注研究内容和研究结果、忽略了论文的规范，从而影响了论文质量。</a:t>
            </a:r>
            <a:endParaRPr lang="zh-CN" altLang="en-US" sz="2000" dirty="0">
              <a:latin typeface="Arial" panose="020B0604020202020204" pitchFamily="34" charset="0"/>
              <a:ea typeface="微软雅黑" panose="020B0503020204020204" pitchFamily="34" charset="-122"/>
            </a:endParaRPr>
          </a:p>
          <a:p>
            <a:pPr indent="457200" algn="l">
              <a:lnSpc>
                <a:spcPct val="160000"/>
              </a:lnSpc>
            </a:pPr>
            <a:r>
              <a:rPr lang="zh-CN" altLang="en-US" sz="2000" dirty="0">
                <a:latin typeface="Arial" panose="020B0604020202020204" pitchFamily="34" charset="0"/>
                <a:ea typeface="微软雅黑" panose="020B0503020204020204" pitchFamily="34" charset="-122"/>
              </a:rPr>
              <a:t>在很多学者看来，端正的学术态度决定一切，符合格式规范不只是学位论文写作的形式与义务，同时也</a:t>
            </a:r>
            <a:r>
              <a:rPr lang="zh-CN" altLang="en-US" sz="2000" dirty="0">
                <a:solidFill>
                  <a:srgbClr val="FF0000"/>
                </a:solidFill>
                <a:latin typeface="Arial" panose="020B0604020202020204" pitchFamily="34" charset="0"/>
                <a:ea typeface="微软雅黑" panose="020B0503020204020204" pitchFamily="34" charset="-122"/>
              </a:rPr>
              <a:t>彰显了一种严谨的治学精神</a:t>
            </a:r>
            <a:r>
              <a:rPr lang="zh-CN" altLang="en-US" sz="2000" dirty="0">
                <a:latin typeface="Arial" panose="020B0604020202020204" pitchFamily="34" charset="0"/>
                <a:ea typeface="微软雅黑" panose="020B0503020204020204" pitchFamily="34" charset="-122"/>
              </a:rPr>
              <a:t>。</a:t>
            </a:r>
            <a:endParaRPr lang="zh-CN" altLang="en-US" sz="2000" dirty="0">
              <a:latin typeface="Arial" panose="020B0604020202020204" pitchFamily="34" charset="0"/>
              <a:ea typeface="微软雅黑" panose="020B0503020204020204" pitchFamily="34" charset="-122"/>
            </a:endParaRPr>
          </a:p>
        </p:txBody>
      </p:sp>
      <p:grpSp>
        <p:nvGrpSpPr>
          <p:cNvPr id="9" name="组合 8"/>
          <p:cNvGrpSpPr/>
          <p:nvPr/>
        </p:nvGrpSpPr>
        <p:grpSpPr>
          <a:xfrm>
            <a:off x="5147733" y="2619587"/>
            <a:ext cx="1964267" cy="4238413"/>
            <a:chOff x="1485" y="3429"/>
            <a:chExt cx="2173" cy="4671"/>
          </a:xfrm>
          <a:solidFill>
            <a:srgbClr val="FFAA2D"/>
          </a:solidFill>
        </p:grpSpPr>
        <p:sp>
          <p:nvSpPr>
            <p:cNvPr id="118798" name="Rectangle 8"/>
            <p:cNvSpPr/>
            <p:nvPr/>
          </p:nvSpPr>
          <p:spPr>
            <a:xfrm>
              <a:off x="2994" y="4652"/>
              <a:ext cx="475" cy="2314"/>
            </a:xfrm>
            <a:prstGeom prst="rect">
              <a:avLst/>
            </a:prstGeom>
            <a:grpFill/>
            <a:ln w="9525">
              <a:noFill/>
            </a:ln>
          </p:spPr>
          <p:txBody>
            <a:bodyPr anchor="t"/>
            <a:lstStyle/>
            <a:p>
              <a:pPr algn="ctr" eaLnBrk="0" hangingPunct="0"/>
              <a:endParaRPr lang="zh-CN" altLang="en-US" sz="5600" dirty="0">
                <a:latin typeface="Gill Sans" charset="0"/>
                <a:ea typeface="黑体" panose="02010609060101010101" charset="-122"/>
                <a:sym typeface="Gill Sans" charset="0"/>
              </a:endParaRPr>
            </a:p>
          </p:txBody>
        </p:sp>
        <p:sp>
          <p:nvSpPr>
            <p:cNvPr id="118799" name="Freeform 22"/>
            <p:cNvSpPr/>
            <p:nvPr/>
          </p:nvSpPr>
          <p:spPr>
            <a:xfrm>
              <a:off x="1485" y="6966"/>
              <a:ext cx="1984" cy="1134"/>
            </a:xfrm>
            <a:custGeom>
              <a:avLst/>
              <a:gdLst/>
              <a:ahLst/>
              <a:cxnLst>
                <a:cxn ang="0">
                  <a:pos x="1670050" y="0"/>
                </a:cxn>
                <a:cxn ang="0">
                  <a:pos x="1269696" y="0"/>
                </a:cxn>
                <a:cxn ang="0">
                  <a:pos x="0" y="860425"/>
                </a:cxn>
                <a:cxn ang="0">
                  <a:pos x="758767" y="860425"/>
                </a:cxn>
                <a:cxn ang="0">
                  <a:pos x="1670050" y="0"/>
                </a:cxn>
              </a:cxnLst>
              <a:rect l="0" t="0" r="0" b="0"/>
              <a:pathLst>
                <a:path w="1314" h="677">
                  <a:moveTo>
                    <a:pt x="1314" y="0"/>
                  </a:moveTo>
                  <a:lnTo>
                    <a:pt x="999" y="0"/>
                  </a:lnTo>
                  <a:lnTo>
                    <a:pt x="0" y="677"/>
                  </a:lnTo>
                  <a:lnTo>
                    <a:pt x="597" y="677"/>
                  </a:lnTo>
                  <a:lnTo>
                    <a:pt x="1314" y="0"/>
                  </a:lnTo>
                  <a:close/>
                </a:path>
              </a:pathLst>
            </a:custGeom>
            <a:grpFill/>
            <a:ln w="9525">
              <a:noFill/>
            </a:ln>
          </p:spPr>
          <p:txBody>
            <a:bodyPr/>
            <a:lstStyle/>
            <a:p>
              <a:endParaRPr lang="zh-CN" altLang="en-US" sz="1355"/>
            </a:p>
          </p:txBody>
        </p:sp>
        <p:sp>
          <p:nvSpPr>
            <p:cNvPr id="118800" name="Freeform 23"/>
            <p:cNvSpPr/>
            <p:nvPr/>
          </p:nvSpPr>
          <p:spPr>
            <a:xfrm>
              <a:off x="1921" y="6966"/>
              <a:ext cx="1548" cy="1134"/>
            </a:xfrm>
            <a:custGeom>
              <a:avLst/>
              <a:gdLst/>
              <a:ahLst/>
              <a:cxnLst>
                <a:cxn ang="0">
                  <a:pos x="1303338" y="0"/>
                </a:cxn>
                <a:cxn ang="0">
                  <a:pos x="1103899" y="0"/>
                </a:cxn>
                <a:cxn ang="0">
                  <a:pos x="0" y="860425"/>
                </a:cxn>
                <a:cxn ang="0">
                  <a:pos x="393796" y="860425"/>
                </a:cxn>
                <a:cxn ang="0">
                  <a:pos x="1303338" y="0"/>
                </a:cxn>
              </a:cxnLst>
              <a:rect l="0" t="0" r="0" b="0"/>
              <a:pathLst>
                <a:path w="1026" h="677">
                  <a:moveTo>
                    <a:pt x="1026" y="0"/>
                  </a:moveTo>
                  <a:lnTo>
                    <a:pt x="869" y="0"/>
                  </a:lnTo>
                  <a:lnTo>
                    <a:pt x="0" y="677"/>
                  </a:lnTo>
                  <a:lnTo>
                    <a:pt x="310" y="677"/>
                  </a:lnTo>
                  <a:lnTo>
                    <a:pt x="1026" y="0"/>
                  </a:lnTo>
                  <a:close/>
                </a:path>
              </a:pathLst>
            </a:custGeom>
            <a:grpFill/>
            <a:ln w="9525">
              <a:noFill/>
            </a:ln>
          </p:spPr>
          <p:txBody>
            <a:bodyPr/>
            <a:lstStyle/>
            <a:p>
              <a:endParaRPr lang="zh-CN" altLang="en-US" sz="1355"/>
            </a:p>
          </p:txBody>
        </p:sp>
        <p:sp>
          <p:nvSpPr>
            <p:cNvPr id="118801" name="Freeform 41"/>
            <p:cNvSpPr>
              <a:spLocks noEditPoints="1"/>
            </p:cNvSpPr>
            <p:nvPr/>
          </p:nvSpPr>
          <p:spPr>
            <a:xfrm>
              <a:off x="2843" y="3429"/>
              <a:ext cx="815" cy="1073"/>
            </a:xfrm>
            <a:custGeom>
              <a:avLst/>
              <a:gdLst>
                <a:gd name="txL" fmla="*/ 0 w 1200"/>
                <a:gd name="txT" fmla="*/ 0 h 1426"/>
                <a:gd name="txR" fmla="*/ 1200 w 1200"/>
                <a:gd name="txB" fmla="*/ 1426 h 1426"/>
              </a:gdLst>
              <a:ahLst/>
              <a:cxnLst>
                <a:cxn ang="0">
                  <a:pos x="136560497" y="382803009"/>
                </a:cxn>
                <a:cxn ang="0">
                  <a:pos x="0" y="195974293"/>
                </a:cxn>
                <a:cxn ang="0">
                  <a:pos x="196020500" y="0"/>
                </a:cxn>
                <a:cxn ang="0">
                  <a:pos x="392040428" y="195974293"/>
                </a:cxn>
                <a:cxn ang="0">
                  <a:pos x="255479931" y="382803009"/>
                </a:cxn>
                <a:cxn ang="0">
                  <a:pos x="196020500" y="465765401"/>
                </a:cxn>
                <a:cxn ang="0">
                  <a:pos x="136560497" y="382803009"/>
                </a:cxn>
                <a:cxn ang="0">
                  <a:pos x="343035446" y="195974293"/>
                </a:cxn>
                <a:cxn ang="0">
                  <a:pos x="196020500" y="48993431"/>
                </a:cxn>
                <a:cxn ang="0">
                  <a:pos x="49004982" y="195974293"/>
                </a:cxn>
                <a:cxn ang="0">
                  <a:pos x="196020500" y="342955156"/>
                </a:cxn>
                <a:cxn ang="0">
                  <a:pos x="343035446" y="195974293"/>
                </a:cxn>
              </a:cxnLst>
              <a:rect l="txL" t="txT" r="txR" b="txB"/>
              <a:pathLst>
                <a:path w="1200" h="1426">
                  <a:moveTo>
                    <a:pt x="418" y="1172"/>
                  </a:moveTo>
                  <a:cubicBezTo>
                    <a:pt x="176" y="1095"/>
                    <a:pt x="0" y="868"/>
                    <a:pt x="0" y="600"/>
                  </a:cubicBezTo>
                  <a:cubicBezTo>
                    <a:pt x="0" y="269"/>
                    <a:pt x="269" y="0"/>
                    <a:pt x="600" y="0"/>
                  </a:cubicBezTo>
                  <a:cubicBezTo>
                    <a:pt x="932" y="0"/>
                    <a:pt x="1200" y="269"/>
                    <a:pt x="1200" y="600"/>
                  </a:cubicBezTo>
                  <a:cubicBezTo>
                    <a:pt x="1200" y="868"/>
                    <a:pt x="1025" y="1095"/>
                    <a:pt x="782" y="1172"/>
                  </a:cubicBezTo>
                  <a:cubicBezTo>
                    <a:pt x="600" y="1426"/>
                    <a:pt x="600" y="1426"/>
                    <a:pt x="600" y="1426"/>
                  </a:cubicBezTo>
                  <a:lnTo>
                    <a:pt x="418" y="1172"/>
                  </a:lnTo>
                  <a:close/>
                  <a:moveTo>
                    <a:pt x="1050" y="600"/>
                  </a:moveTo>
                  <a:cubicBezTo>
                    <a:pt x="1050" y="352"/>
                    <a:pt x="849" y="150"/>
                    <a:pt x="600" y="150"/>
                  </a:cubicBezTo>
                  <a:cubicBezTo>
                    <a:pt x="352" y="150"/>
                    <a:pt x="150" y="352"/>
                    <a:pt x="150" y="600"/>
                  </a:cubicBezTo>
                  <a:cubicBezTo>
                    <a:pt x="150" y="849"/>
                    <a:pt x="352" y="1050"/>
                    <a:pt x="600" y="1050"/>
                  </a:cubicBezTo>
                  <a:cubicBezTo>
                    <a:pt x="849" y="1050"/>
                    <a:pt x="1050" y="849"/>
                    <a:pt x="1050" y="600"/>
                  </a:cubicBezTo>
                  <a:close/>
                </a:path>
              </a:pathLst>
            </a:custGeom>
            <a:grpFill/>
            <a:ln w="9525">
              <a:noFill/>
            </a:ln>
          </p:spPr>
          <p:txBody>
            <a:bodyPr lIns="0" tIns="0" rIns="0" bIns="144000" anchor="ctr" anchorCtr="1"/>
            <a:lstStyle/>
            <a:p>
              <a:pPr algn="ctr" eaLnBrk="0" hangingPunct="0"/>
              <a:r>
                <a:rPr lang="zh-CN" altLang="en-US" sz="5600" dirty="0">
                  <a:latin typeface="Arial" panose="020B0604020202020204" pitchFamily="34" charset="0"/>
                  <a:ea typeface="黑体" panose="02010609060101010101" charset="-122"/>
                  <a:sym typeface="Gill Sans" charset="0"/>
                </a:rPr>
                <a:t>1</a:t>
              </a:r>
              <a:endParaRPr lang="zh-CN" altLang="en-US" sz="5600" dirty="0">
                <a:latin typeface="Arial" panose="020B0604020202020204" pitchFamily="34" charset="0"/>
                <a:ea typeface="Arial" panose="020B0604020202020204" pitchFamily="34" charset="0"/>
                <a:sym typeface="Gill Sans" charset="0"/>
              </a:endParaRPr>
            </a:p>
          </p:txBody>
        </p:sp>
        <p:sp>
          <p:nvSpPr>
            <p:cNvPr id="118806" name="文本框 23574"/>
            <p:cNvSpPr txBox="1"/>
            <p:nvPr/>
          </p:nvSpPr>
          <p:spPr>
            <a:xfrm>
              <a:off x="2883" y="5004"/>
              <a:ext cx="679" cy="1669"/>
            </a:xfrm>
            <a:prstGeom prst="rect">
              <a:avLst/>
            </a:prstGeom>
            <a:noFill/>
            <a:ln w="9525">
              <a:noFill/>
            </a:ln>
            <a:extLst>
              <a:ext uri="{909E8E84-426E-40DD-AFC4-6F175D3DCCD1}">
                <a14:hiddenFill xmlns:a14="http://schemas.microsoft.com/office/drawing/2010/main">
                  <a:grpFill/>
                </a14:hiddenFill>
              </a:ext>
            </a:extLst>
          </p:spPr>
          <p:txBody>
            <a:bodyPr vert="eaVert" anchor="t">
              <a:spAutoFit/>
            </a:bodyPr>
            <a:lstStyle/>
            <a:p>
              <a:pPr eaLnBrk="0" hangingPunct="0"/>
              <a:r>
                <a:rPr lang="zh-CN" altLang="en-US" sz="2800" b="1" dirty="0">
                  <a:latin typeface="Gill Sans" charset="0"/>
                  <a:ea typeface="微软雅黑" panose="020B0503020204020204" pitchFamily="34" charset="-122"/>
                  <a:sym typeface="Gill Sans" charset="0"/>
                </a:rPr>
                <a:t>作者</a:t>
              </a:r>
              <a:endParaRPr lang="zh-CN" altLang="en-US" sz="2800" b="1" dirty="0">
                <a:latin typeface="Gill Sans" charset="0"/>
                <a:ea typeface="微软雅黑" panose="020B0503020204020204" pitchFamily="34" charset="-122"/>
                <a:sym typeface="Gill Sans" charset="0"/>
              </a:endParaRPr>
            </a:p>
          </p:txBody>
        </p:sp>
      </p:grpSp>
      <p:grpSp>
        <p:nvGrpSpPr>
          <p:cNvPr id="8" name="组合 7"/>
          <p:cNvGrpSpPr/>
          <p:nvPr/>
        </p:nvGrpSpPr>
        <p:grpSpPr>
          <a:xfrm>
            <a:off x="6707293" y="2094653"/>
            <a:ext cx="1300480" cy="4763347"/>
            <a:chOff x="3750" y="2851"/>
            <a:chExt cx="1439" cy="5249"/>
          </a:xfrm>
          <a:solidFill>
            <a:srgbClr val="12B2C2"/>
          </a:solidFill>
        </p:grpSpPr>
        <p:sp>
          <p:nvSpPr>
            <p:cNvPr id="118794" name="Rectangle 10"/>
            <p:cNvSpPr/>
            <p:nvPr/>
          </p:nvSpPr>
          <p:spPr>
            <a:xfrm>
              <a:off x="4549" y="4073"/>
              <a:ext cx="477" cy="2893"/>
            </a:xfrm>
            <a:prstGeom prst="rect">
              <a:avLst/>
            </a:prstGeom>
            <a:grpFill/>
            <a:ln w="9525">
              <a:solidFill>
                <a:srgbClr val="01ACBE"/>
              </a:solidFill>
            </a:ln>
          </p:spPr>
          <p:txBody>
            <a:bodyPr anchor="t"/>
            <a:lstStyle/>
            <a:p>
              <a:pPr algn="ctr" eaLnBrk="0" hangingPunct="0"/>
              <a:endParaRPr lang="zh-CN" altLang="en-US" sz="5600" dirty="0">
                <a:latin typeface="Gill Sans" charset="0"/>
                <a:ea typeface="黑体" panose="02010609060101010101" charset="-122"/>
                <a:sym typeface="Gill Sans" charset="0"/>
              </a:endParaRPr>
            </a:p>
          </p:txBody>
        </p:sp>
        <p:sp>
          <p:nvSpPr>
            <p:cNvPr id="118795" name="Freeform 12"/>
            <p:cNvSpPr/>
            <p:nvPr/>
          </p:nvSpPr>
          <p:spPr>
            <a:xfrm>
              <a:off x="3750" y="6966"/>
              <a:ext cx="1294" cy="1134"/>
            </a:xfrm>
            <a:custGeom>
              <a:avLst/>
              <a:gdLst/>
              <a:ahLst/>
              <a:cxnLst>
                <a:cxn ang="0">
                  <a:pos x="1089025" y="0"/>
                </a:cxn>
                <a:cxn ang="0">
                  <a:pos x="687471" y="0"/>
                </a:cxn>
                <a:cxn ang="0">
                  <a:pos x="0" y="860425"/>
                </a:cxn>
                <a:cxn ang="0">
                  <a:pos x="715427" y="860425"/>
                </a:cxn>
                <a:cxn ang="0">
                  <a:pos x="1089025" y="0"/>
                </a:cxn>
              </a:cxnLst>
              <a:rect l="0" t="0" r="0" b="0"/>
              <a:pathLst>
                <a:path w="857" h="677">
                  <a:moveTo>
                    <a:pt x="857" y="0"/>
                  </a:moveTo>
                  <a:lnTo>
                    <a:pt x="541" y="0"/>
                  </a:lnTo>
                  <a:lnTo>
                    <a:pt x="0" y="677"/>
                  </a:lnTo>
                  <a:lnTo>
                    <a:pt x="563" y="677"/>
                  </a:lnTo>
                  <a:lnTo>
                    <a:pt x="857" y="0"/>
                  </a:lnTo>
                  <a:close/>
                </a:path>
              </a:pathLst>
            </a:custGeom>
            <a:grpFill/>
            <a:ln w="9525">
              <a:solidFill>
                <a:srgbClr val="01ACBE"/>
              </a:solidFill>
            </a:ln>
          </p:spPr>
          <p:txBody>
            <a:bodyPr/>
            <a:lstStyle/>
            <a:p>
              <a:endParaRPr lang="zh-CN" altLang="en-US" sz="1355"/>
            </a:p>
          </p:txBody>
        </p:sp>
        <p:sp>
          <p:nvSpPr>
            <p:cNvPr id="118796" name="Freeform 13"/>
            <p:cNvSpPr/>
            <p:nvPr/>
          </p:nvSpPr>
          <p:spPr>
            <a:xfrm>
              <a:off x="4151" y="6966"/>
              <a:ext cx="875" cy="1134"/>
            </a:xfrm>
            <a:custGeom>
              <a:avLst/>
              <a:gdLst/>
              <a:ahLst/>
              <a:cxnLst>
                <a:cxn ang="0">
                  <a:pos x="736600" y="0"/>
                </a:cxn>
                <a:cxn ang="0">
                  <a:pos x="535940" y="0"/>
                </a:cxn>
                <a:cxn ang="0">
                  <a:pos x="0" y="860425"/>
                </a:cxn>
                <a:cxn ang="0">
                  <a:pos x="363220" y="860425"/>
                </a:cxn>
                <a:cxn ang="0">
                  <a:pos x="736600" y="0"/>
                </a:cxn>
              </a:cxnLst>
              <a:rect l="0" t="0" r="0" b="0"/>
              <a:pathLst>
                <a:path w="580" h="677">
                  <a:moveTo>
                    <a:pt x="580" y="0"/>
                  </a:moveTo>
                  <a:lnTo>
                    <a:pt x="422" y="0"/>
                  </a:lnTo>
                  <a:lnTo>
                    <a:pt x="0" y="677"/>
                  </a:lnTo>
                  <a:lnTo>
                    <a:pt x="286" y="677"/>
                  </a:lnTo>
                  <a:lnTo>
                    <a:pt x="580" y="0"/>
                  </a:lnTo>
                  <a:close/>
                </a:path>
              </a:pathLst>
            </a:custGeom>
            <a:grpFill/>
            <a:ln w="9525">
              <a:solidFill>
                <a:srgbClr val="01ACBE"/>
              </a:solidFill>
            </a:ln>
          </p:spPr>
          <p:txBody>
            <a:bodyPr/>
            <a:lstStyle/>
            <a:p>
              <a:endParaRPr lang="zh-CN" altLang="en-US" sz="1355"/>
            </a:p>
          </p:txBody>
        </p:sp>
        <p:sp>
          <p:nvSpPr>
            <p:cNvPr id="118797" name="Freeform 37"/>
            <p:cNvSpPr>
              <a:spLocks noEditPoints="1"/>
            </p:cNvSpPr>
            <p:nvPr/>
          </p:nvSpPr>
          <p:spPr>
            <a:xfrm>
              <a:off x="4374" y="2851"/>
              <a:ext cx="815" cy="1071"/>
            </a:xfrm>
            <a:custGeom>
              <a:avLst/>
              <a:gdLst>
                <a:gd name="txL" fmla="*/ 0 w 1200"/>
                <a:gd name="txT" fmla="*/ 0 h 1425"/>
                <a:gd name="txR" fmla="*/ 1200 w 1200"/>
                <a:gd name="txB" fmla="*/ 1425 h 1425"/>
              </a:gdLst>
              <a:ahLst/>
              <a:cxnLst>
                <a:cxn ang="0">
                  <a:pos x="136560497" y="381671487"/>
                </a:cxn>
                <a:cxn ang="0">
                  <a:pos x="0" y="195561962"/>
                </a:cxn>
                <a:cxn ang="0">
                  <a:pos x="196020500" y="0"/>
                </a:cxn>
                <a:cxn ang="0">
                  <a:pos x="392040428" y="195561962"/>
                </a:cxn>
                <a:cxn ang="0">
                  <a:pos x="255479931" y="381671487"/>
                </a:cxn>
                <a:cxn ang="0">
                  <a:pos x="196020500" y="464459587"/>
                </a:cxn>
                <a:cxn ang="0">
                  <a:pos x="136560497" y="381671487"/>
                </a:cxn>
                <a:cxn ang="0">
                  <a:pos x="343035446" y="195561962"/>
                </a:cxn>
                <a:cxn ang="0">
                  <a:pos x="196020500" y="48890633"/>
                </a:cxn>
                <a:cxn ang="0">
                  <a:pos x="49004982" y="195561962"/>
                </a:cxn>
                <a:cxn ang="0">
                  <a:pos x="196020500" y="342233290"/>
                </a:cxn>
                <a:cxn ang="0">
                  <a:pos x="343035446" y="195561962"/>
                </a:cxn>
              </a:cxnLst>
              <a:rect l="txL" t="txT" r="txR" b="txB"/>
              <a:pathLst>
                <a:path w="1200" h="1425">
                  <a:moveTo>
                    <a:pt x="418" y="1171"/>
                  </a:moveTo>
                  <a:cubicBezTo>
                    <a:pt x="175" y="1094"/>
                    <a:pt x="0" y="868"/>
                    <a:pt x="0" y="600"/>
                  </a:cubicBezTo>
                  <a:cubicBezTo>
                    <a:pt x="0" y="268"/>
                    <a:pt x="269" y="0"/>
                    <a:pt x="600" y="0"/>
                  </a:cubicBezTo>
                  <a:cubicBezTo>
                    <a:pt x="931" y="0"/>
                    <a:pt x="1200" y="268"/>
                    <a:pt x="1200" y="600"/>
                  </a:cubicBezTo>
                  <a:cubicBezTo>
                    <a:pt x="1200" y="868"/>
                    <a:pt x="1024" y="1094"/>
                    <a:pt x="782" y="1171"/>
                  </a:cubicBezTo>
                  <a:cubicBezTo>
                    <a:pt x="600" y="1425"/>
                    <a:pt x="600" y="1425"/>
                    <a:pt x="600" y="1425"/>
                  </a:cubicBezTo>
                  <a:lnTo>
                    <a:pt x="418" y="1171"/>
                  </a:lnTo>
                  <a:close/>
                  <a:moveTo>
                    <a:pt x="1050" y="600"/>
                  </a:moveTo>
                  <a:cubicBezTo>
                    <a:pt x="1050" y="351"/>
                    <a:pt x="848" y="150"/>
                    <a:pt x="600" y="150"/>
                  </a:cubicBezTo>
                  <a:cubicBezTo>
                    <a:pt x="351" y="150"/>
                    <a:pt x="150" y="351"/>
                    <a:pt x="150" y="600"/>
                  </a:cubicBezTo>
                  <a:cubicBezTo>
                    <a:pt x="150" y="848"/>
                    <a:pt x="351" y="1050"/>
                    <a:pt x="600" y="1050"/>
                  </a:cubicBezTo>
                  <a:cubicBezTo>
                    <a:pt x="848" y="1050"/>
                    <a:pt x="1050" y="848"/>
                    <a:pt x="1050" y="600"/>
                  </a:cubicBezTo>
                  <a:close/>
                </a:path>
              </a:pathLst>
            </a:custGeom>
            <a:grpFill/>
            <a:ln w="9525">
              <a:solidFill>
                <a:srgbClr val="01ACBE"/>
              </a:solidFill>
            </a:ln>
          </p:spPr>
          <p:txBody>
            <a:bodyPr lIns="0" tIns="0" rIns="0" bIns="144000" anchor="ctr" anchorCtr="1"/>
            <a:lstStyle/>
            <a:p>
              <a:pPr algn="ctr" eaLnBrk="0" hangingPunct="0"/>
              <a:r>
                <a:rPr lang="zh-CN" altLang="en-US" sz="5600" dirty="0">
                  <a:latin typeface="Arial" panose="020B0604020202020204" pitchFamily="34" charset="0"/>
                  <a:ea typeface="黑体" panose="02010609060101010101" charset="-122"/>
                  <a:sym typeface="Gill Sans" charset="0"/>
                </a:rPr>
                <a:t>2</a:t>
              </a:r>
              <a:endParaRPr lang="zh-CN" altLang="en-US" sz="5600" dirty="0">
                <a:latin typeface="Arial" panose="020B0604020202020204" pitchFamily="34" charset="0"/>
                <a:ea typeface="Arial" panose="020B0604020202020204" pitchFamily="34" charset="0"/>
                <a:sym typeface="Gill Sans" charset="0"/>
              </a:endParaRPr>
            </a:p>
          </p:txBody>
        </p:sp>
        <p:sp>
          <p:nvSpPr>
            <p:cNvPr id="118807" name="文本框 23575"/>
            <p:cNvSpPr txBox="1"/>
            <p:nvPr/>
          </p:nvSpPr>
          <p:spPr>
            <a:xfrm>
              <a:off x="4435" y="4322"/>
              <a:ext cx="679" cy="2676"/>
            </a:xfrm>
            <a:prstGeom prst="rect">
              <a:avLst/>
            </a:prstGeom>
            <a:noFill/>
            <a:ln w="9525">
              <a:noFill/>
            </a:ln>
            <a:extLst>
              <a:ext uri="{909E8E84-426E-40DD-AFC4-6F175D3DCCD1}">
                <a14:hiddenFill xmlns:a14="http://schemas.microsoft.com/office/drawing/2010/main">
                  <a:grpFill/>
                </a14:hiddenFill>
              </a:ext>
            </a:extLst>
          </p:spPr>
          <p:txBody>
            <a:bodyPr vert="eaVert" anchor="t">
              <a:spAutoFit/>
            </a:bodyPr>
            <a:lstStyle/>
            <a:p>
              <a:pPr eaLnBrk="0" hangingPunct="0"/>
              <a:r>
                <a:rPr lang="zh-CN" altLang="en-US" sz="2800" b="1" dirty="0">
                  <a:latin typeface="Gill Sans" charset="0"/>
                  <a:ea typeface="微软雅黑" panose="020B0503020204020204" pitchFamily="34" charset="-122"/>
                  <a:sym typeface="Gill Sans" charset="0"/>
                </a:rPr>
                <a:t>原创性声明</a:t>
              </a:r>
              <a:endParaRPr lang="zh-CN" altLang="en-US" sz="2800" b="1" dirty="0">
                <a:latin typeface="Gill Sans" charset="0"/>
                <a:ea typeface="微软雅黑" panose="020B0503020204020204" pitchFamily="34" charset="-122"/>
                <a:sym typeface="Gill Sans" charset="0"/>
              </a:endParaRPr>
            </a:p>
          </p:txBody>
        </p:sp>
      </p:grpSp>
      <p:grpSp>
        <p:nvGrpSpPr>
          <p:cNvPr id="7" name="组合 6"/>
          <p:cNvGrpSpPr/>
          <p:nvPr/>
        </p:nvGrpSpPr>
        <p:grpSpPr>
          <a:xfrm>
            <a:off x="8197427" y="2619587"/>
            <a:ext cx="736600" cy="4238413"/>
            <a:chOff x="6011" y="3429"/>
            <a:chExt cx="815" cy="4671"/>
          </a:xfrm>
        </p:grpSpPr>
        <p:sp>
          <p:nvSpPr>
            <p:cNvPr id="118790" name="Rectangle 14"/>
            <p:cNvSpPr/>
            <p:nvPr/>
          </p:nvSpPr>
          <p:spPr>
            <a:xfrm>
              <a:off x="6184" y="4652"/>
              <a:ext cx="477" cy="2314"/>
            </a:xfrm>
            <a:prstGeom prst="rect">
              <a:avLst/>
            </a:prstGeom>
            <a:solidFill>
              <a:srgbClr val="8DC63F"/>
            </a:solidFill>
            <a:ln w="9525">
              <a:noFill/>
            </a:ln>
          </p:spPr>
          <p:txBody>
            <a:bodyPr anchor="t"/>
            <a:lstStyle/>
            <a:p>
              <a:pPr algn="ctr" eaLnBrk="0" hangingPunct="0"/>
              <a:endParaRPr lang="zh-CN" altLang="en-US" sz="5600" dirty="0">
                <a:latin typeface="Gill Sans" charset="0"/>
                <a:ea typeface="黑体" panose="02010609060101010101" charset="-122"/>
                <a:sym typeface="Gill Sans" charset="0"/>
              </a:endParaRPr>
            </a:p>
          </p:txBody>
        </p:sp>
        <p:sp>
          <p:nvSpPr>
            <p:cNvPr id="118791" name="Freeform 16"/>
            <p:cNvSpPr/>
            <p:nvPr/>
          </p:nvSpPr>
          <p:spPr>
            <a:xfrm>
              <a:off x="6026" y="6966"/>
              <a:ext cx="794" cy="1134"/>
            </a:xfrm>
            <a:custGeom>
              <a:avLst/>
              <a:gdLst/>
              <a:ahLst/>
              <a:cxnLst>
                <a:cxn ang="0">
                  <a:pos x="133413" y="0"/>
                </a:cxn>
                <a:cxn ang="0">
                  <a:pos x="534924" y="0"/>
                </a:cxn>
                <a:cxn ang="0">
                  <a:pos x="668337" y="860425"/>
                </a:cxn>
                <a:cxn ang="0">
                  <a:pos x="0" y="860425"/>
                </a:cxn>
                <a:cxn ang="0">
                  <a:pos x="133413" y="0"/>
                </a:cxn>
              </a:cxnLst>
              <a:rect l="0" t="0" r="0" b="0"/>
              <a:pathLst>
                <a:path w="526" h="677">
                  <a:moveTo>
                    <a:pt x="105" y="0"/>
                  </a:moveTo>
                  <a:lnTo>
                    <a:pt x="421" y="0"/>
                  </a:lnTo>
                  <a:lnTo>
                    <a:pt x="526" y="677"/>
                  </a:lnTo>
                  <a:lnTo>
                    <a:pt x="0" y="677"/>
                  </a:lnTo>
                  <a:lnTo>
                    <a:pt x="105" y="0"/>
                  </a:lnTo>
                  <a:close/>
                </a:path>
              </a:pathLst>
            </a:custGeom>
            <a:solidFill>
              <a:srgbClr val="7FB538"/>
            </a:solidFill>
            <a:ln w="9525">
              <a:noFill/>
            </a:ln>
          </p:spPr>
          <p:txBody>
            <a:bodyPr/>
            <a:lstStyle/>
            <a:p>
              <a:endParaRPr lang="zh-CN" altLang="en-US" sz="1355"/>
            </a:p>
          </p:txBody>
        </p:sp>
        <p:sp>
          <p:nvSpPr>
            <p:cNvPr id="118792" name="Freeform 17"/>
            <p:cNvSpPr/>
            <p:nvPr/>
          </p:nvSpPr>
          <p:spPr>
            <a:xfrm>
              <a:off x="6424" y="6966"/>
              <a:ext cx="396" cy="1134"/>
            </a:xfrm>
            <a:custGeom>
              <a:avLst/>
              <a:gdLst/>
              <a:ahLst/>
              <a:cxnLst>
                <a:cxn ang="0">
                  <a:pos x="200279" y="0"/>
                </a:cxn>
                <a:cxn ang="0">
                  <a:pos x="0" y="0"/>
                </a:cxn>
                <a:cxn ang="0">
                  <a:pos x="0" y="860425"/>
                </a:cxn>
                <a:cxn ang="0">
                  <a:pos x="333375" y="860425"/>
                </a:cxn>
                <a:cxn ang="0">
                  <a:pos x="200279" y="0"/>
                </a:cxn>
              </a:cxnLst>
              <a:rect l="0" t="0" r="0" b="0"/>
              <a:pathLst>
                <a:path w="263" h="677">
                  <a:moveTo>
                    <a:pt x="158" y="0"/>
                  </a:moveTo>
                  <a:lnTo>
                    <a:pt x="0" y="0"/>
                  </a:lnTo>
                  <a:lnTo>
                    <a:pt x="0" y="677"/>
                  </a:lnTo>
                  <a:lnTo>
                    <a:pt x="263" y="677"/>
                  </a:lnTo>
                  <a:lnTo>
                    <a:pt x="158" y="0"/>
                  </a:lnTo>
                  <a:close/>
                </a:path>
              </a:pathLst>
            </a:custGeom>
            <a:solidFill>
              <a:srgbClr val="73A533"/>
            </a:solidFill>
            <a:ln w="9525">
              <a:noFill/>
            </a:ln>
          </p:spPr>
          <p:txBody>
            <a:bodyPr/>
            <a:lstStyle/>
            <a:p>
              <a:endParaRPr lang="zh-CN" altLang="en-US" sz="1355"/>
            </a:p>
          </p:txBody>
        </p:sp>
        <p:sp>
          <p:nvSpPr>
            <p:cNvPr id="118793" name="Freeform 33"/>
            <p:cNvSpPr>
              <a:spLocks noEditPoints="1"/>
            </p:cNvSpPr>
            <p:nvPr/>
          </p:nvSpPr>
          <p:spPr>
            <a:xfrm>
              <a:off x="6011" y="3429"/>
              <a:ext cx="815" cy="1073"/>
            </a:xfrm>
            <a:custGeom>
              <a:avLst/>
              <a:gdLst>
                <a:gd name="txL" fmla="*/ 0 w 1200"/>
                <a:gd name="txT" fmla="*/ 0 h 1426"/>
                <a:gd name="txR" fmla="*/ 1200 w 1200"/>
                <a:gd name="txB" fmla="*/ 1426 h 1426"/>
              </a:gdLst>
              <a:ahLst/>
              <a:cxnLst>
                <a:cxn ang="0">
                  <a:pos x="136560497" y="382803009"/>
                </a:cxn>
                <a:cxn ang="0">
                  <a:pos x="0" y="195974293"/>
                </a:cxn>
                <a:cxn ang="0">
                  <a:pos x="196020500" y="0"/>
                </a:cxn>
                <a:cxn ang="0">
                  <a:pos x="392040428" y="195974293"/>
                </a:cxn>
                <a:cxn ang="0">
                  <a:pos x="255479931" y="382803009"/>
                </a:cxn>
                <a:cxn ang="0">
                  <a:pos x="196020500" y="465765401"/>
                </a:cxn>
                <a:cxn ang="0">
                  <a:pos x="136560497" y="382803009"/>
                </a:cxn>
                <a:cxn ang="0">
                  <a:pos x="343035446" y="195974293"/>
                </a:cxn>
                <a:cxn ang="0">
                  <a:pos x="196020500" y="48993431"/>
                </a:cxn>
                <a:cxn ang="0">
                  <a:pos x="49004982" y="195974293"/>
                </a:cxn>
                <a:cxn ang="0">
                  <a:pos x="196020500" y="342955156"/>
                </a:cxn>
                <a:cxn ang="0">
                  <a:pos x="343035446" y="195974293"/>
                </a:cxn>
              </a:cxnLst>
              <a:rect l="txL" t="txT" r="txR" b="txB"/>
              <a:pathLst>
                <a:path w="1200" h="1426">
                  <a:moveTo>
                    <a:pt x="418" y="1172"/>
                  </a:moveTo>
                  <a:cubicBezTo>
                    <a:pt x="176" y="1095"/>
                    <a:pt x="0" y="868"/>
                    <a:pt x="0" y="600"/>
                  </a:cubicBezTo>
                  <a:cubicBezTo>
                    <a:pt x="0" y="269"/>
                    <a:pt x="269" y="0"/>
                    <a:pt x="600" y="0"/>
                  </a:cubicBezTo>
                  <a:cubicBezTo>
                    <a:pt x="931" y="0"/>
                    <a:pt x="1200" y="269"/>
                    <a:pt x="1200" y="600"/>
                  </a:cubicBezTo>
                  <a:cubicBezTo>
                    <a:pt x="1200" y="868"/>
                    <a:pt x="1024" y="1095"/>
                    <a:pt x="782" y="1172"/>
                  </a:cubicBezTo>
                  <a:cubicBezTo>
                    <a:pt x="600" y="1426"/>
                    <a:pt x="600" y="1426"/>
                    <a:pt x="600" y="1426"/>
                  </a:cubicBezTo>
                  <a:lnTo>
                    <a:pt x="418" y="1172"/>
                  </a:lnTo>
                  <a:close/>
                  <a:moveTo>
                    <a:pt x="1050" y="600"/>
                  </a:moveTo>
                  <a:cubicBezTo>
                    <a:pt x="1050" y="352"/>
                    <a:pt x="849" y="150"/>
                    <a:pt x="600" y="150"/>
                  </a:cubicBezTo>
                  <a:cubicBezTo>
                    <a:pt x="351" y="150"/>
                    <a:pt x="150" y="352"/>
                    <a:pt x="150" y="600"/>
                  </a:cubicBezTo>
                  <a:cubicBezTo>
                    <a:pt x="150" y="849"/>
                    <a:pt x="351" y="1050"/>
                    <a:pt x="600" y="1050"/>
                  </a:cubicBezTo>
                  <a:cubicBezTo>
                    <a:pt x="849" y="1050"/>
                    <a:pt x="1050" y="849"/>
                    <a:pt x="1050" y="600"/>
                  </a:cubicBezTo>
                  <a:close/>
                </a:path>
              </a:pathLst>
            </a:custGeom>
            <a:gradFill rotWithShape="1">
              <a:gsLst>
                <a:gs pos="0">
                  <a:srgbClr val="7FB538">
                    <a:alpha val="100000"/>
                  </a:srgbClr>
                </a:gs>
                <a:gs pos="49001">
                  <a:srgbClr val="7FB538">
                    <a:alpha val="100000"/>
                  </a:srgbClr>
                </a:gs>
                <a:gs pos="5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 pos="100000">
                  <a:srgbClr val="8DC63F">
                    <a:alpha val="100000"/>
                  </a:srgbClr>
                </a:gs>
              </a:gsLst>
              <a:lin ang="0"/>
              <a:tileRect/>
            </a:gradFill>
            <a:ln w="9525">
              <a:noFill/>
            </a:ln>
          </p:spPr>
          <p:txBody>
            <a:bodyPr lIns="0" tIns="0" rIns="0" bIns="144000" anchor="ctr" anchorCtr="1"/>
            <a:lstStyle/>
            <a:p>
              <a:pPr algn="ctr" eaLnBrk="0" hangingPunct="0"/>
              <a:r>
                <a:rPr lang="zh-CN" altLang="en-US" sz="5600" dirty="0">
                  <a:latin typeface="Arial" panose="020B0604020202020204" pitchFamily="34" charset="0"/>
                  <a:ea typeface="黑体" panose="02010609060101010101" charset="-122"/>
                  <a:sym typeface="Gill Sans" charset="0"/>
                </a:rPr>
                <a:t>3</a:t>
              </a:r>
              <a:endParaRPr lang="zh-CN" altLang="en-US" sz="5600" dirty="0">
                <a:latin typeface="Arial" panose="020B0604020202020204" pitchFamily="34" charset="0"/>
                <a:ea typeface="Arial" panose="020B0604020202020204" pitchFamily="34" charset="0"/>
                <a:sym typeface="Gill Sans" charset="0"/>
              </a:endParaRPr>
            </a:p>
          </p:txBody>
        </p:sp>
        <p:sp>
          <p:nvSpPr>
            <p:cNvPr id="118808" name="文本框 23576"/>
            <p:cNvSpPr txBox="1"/>
            <p:nvPr/>
          </p:nvSpPr>
          <p:spPr>
            <a:xfrm>
              <a:off x="6081" y="5004"/>
              <a:ext cx="679" cy="1669"/>
            </a:xfrm>
            <a:prstGeom prst="rect">
              <a:avLst/>
            </a:prstGeom>
            <a:noFill/>
            <a:ln w="9525">
              <a:noFill/>
            </a:ln>
          </p:spPr>
          <p:txBody>
            <a:bodyPr vert="eaVert" anchor="t">
              <a:spAutoFit/>
            </a:bodyPr>
            <a:lstStyle/>
            <a:p>
              <a:pPr eaLnBrk="0" hangingPunct="0"/>
              <a:r>
                <a:rPr lang="zh-CN" altLang="en-US" sz="2800" b="1" dirty="0">
                  <a:latin typeface="Gill Sans" charset="0"/>
                  <a:ea typeface="微软雅黑" panose="020B0503020204020204" pitchFamily="34" charset="-122"/>
                  <a:sym typeface="Gill Sans" charset="0"/>
                </a:rPr>
                <a:t>目录</a:t>
              </a:r>
              <a:endParaRPr lang="zh-CN" altLang="en-US" sz="2800" b="1" dirty="0">
                <a:latin typeface="Gill Sans" charset="0"/>
                <a:ea typeface="微软雅黑" panose="020B0503020204020204" pitchFamily="34" charset="-122"/>
                <a:sym typeface="Gill Sans" charset="0"/>
              </a:endParaRPr>
            </a:p>
          </p:txBody>
        </p:sp>
      </p:grpSp>
      <p:grpSp>
        <p:nvGrpSpPr>
          <p:cNvPr id="6" name="组合 5"/>
          <p:cNvGrpSpPr/>
          <p:nvPr/>
        </p:nvGrpSpPr>
        <p:grpSpPr>
          <a:xfrm>
            <a:off x="9156700" y="1912620"/>
            <a:ext cx="1325033" cy="4945380"/>
            <a:chOff x="7432" y="2650"/>
            <a:chExt cx="1466" cy="5450"/>
          </a:xfrm>
          <a:solidFill>
            <a:srgbClr val="E87071"/>
          </a:solidFill>
        </p:grpSpPr>
        <p:sp>
          <p:nvSpPr>
            <p:cNvPr id="118802" name="Rectangle 18"/>
            <p:cNvSpPr/>
            <p:nvPr/>
          </p:nvSpPr>
          <p:spPr>
            <a:xfrm>
              <a:off x="7604" y="3761"/>
              <a:ext cx="477" cy="3205"/>
            </a:xfrm>
            <a:prstGeom prst="rect">
              <a:avLst/>
            </a:prstGeom>
            <a:grpFill/>
            <a:ln w="9525">
              <a:noFill/>
            </a:ln>
          </p:spPr>
          <p:txBody>
            <a:bodyPr anchor="t"/>
            <a:lstStyle/>
            <a:p>
              <a:pPr algn="ctr" eaLnBrk="0" hangingPunct="0"/>
              <a:endParaRPr lang="zh-CN" altLang="en-US" sz="5600" dirty="0">
                <a:latin typeface="Gill Sans" charset="0"/>
                <a:ea typeface="黑体" panose="02010609060101010101" charset="-122"/>
                <a:sym typeface="Gill Sans" charset="0"/>
              </a:endParaRPr>
            </a:p>
          </p:txBody>
        </p:sp>
        <p:sp>
          <p:nvSpPr>
            <p:cNvPr id="118803" name="Freeform 24"/>
            <p:cNvSpPr/>
            <p:nvPr/>
          </p:nvSpPr>
          <p:spPr>
            <a:xfrm>
              <a:off x="7604" y="6966"/>
              <a:ext cx="1294" cy="1134"/>
            </a:xfrm>
            <a:custGeom>
              <a:avLst/>
              <a:gdLst/>
              <a:ahLst/>
              <a:cxnLst>
                <a:cxn ang="0">
                  <a:pos x="0" y="0"/>
                </a:cxn>
                <a:cxn ang="0">
                  <a:pos x="401554" y="0"/>
                </a:cxn>
                <a:cxn ang="0">
                  <a:pos x="1089025" y="860425"/>
                </a:cxn>
                <a:cxn ang="0">
                  <a:pos x="373598" y="860425"/>
                </a:cxn>
                <a:cxn ang="0">
                  <a:pos x="0" y="0"/>
                </a:cxn>
              </a:cxnLst>
              <a:rect l="0" t="0" r="0" b="0"/>
              <a:pathLst>
                <a:path w="857" h="677">
                  <a:moveTo>
                    <a:pt x="0" y="0"/>
                  </a:moveTo>
                  <a:lnTo>
                    <a:pt x="316" y="0"/>
                  </a:lnTo>
                  <a:lnTo>
                    <a:pt x="857" y="677"/>
                  </a:lnTo>
                  <a:lnTo>
                    <a:pt x="294" y="677"/>
                  </a:lnTo>
                  <a:lnTo>
                    <a:pt x="0" y="0"/>
                  </a:lnTo>
                  <a:close/>
                </a:path>
              </a:pathLst>
            </a:custGeom>
            <a:grpFill/>
            <a:ln w="9525">
              <a:noFill/>
            </a:ln>
          </p:spPr>
          <p:txBody>
            <a:bodyPr/>
            <a:lstStyle/>
            <a:p>
              <a:endParaRPr lang="zh-CN" altLang="en-US" sz="1355"/>
            </a:p>
          </p:txBody>
        </p:sp>
        <p:sp>
          <p:nvSpPr>
            <p:cNvPr id="118804" name="Freeform 25"/>
            <p:cNvSpPr/>
            <p:nvPr/>
          </p:nvSpPr>
          <p:spPr>
            <a:xfrm>
              <a:off x="7842" y="6966"/>
              <a:ext cx="1056" cy="1134"/>
            </a:xfrm>
            <a:custGeom>
              <a:avLst/>
              <a:gdLst/>
              <a:ahLst/>
              <a:cxnLst>
                <a:cxn ang="0">
                  <a:pos x="200947" y="0"/>
                </a:cxn>
                <a:cxn ang="0">
                  <a:pos x="0" y="0"/>
                </a:cxn>
                <a:cxn ang="0">
                  <a:pos x="527804" y="860425"/>
                </a:cxn>
                <a:cxn ang="0">
                  <a:pos x="889000" y="860425"/>
                </a:cxn>
                <a:cxn ang="0">
                  <a:pos x="200947" y="0"/>
                </a:cxn>
              </a:cxnLst>
              <a:rect l="0" t="0" r="0" b="0"/>
              <a:pathLst>
                <a:path w="699" h="677">
                  <a:moveTo>
                    <a:pt x="158" y="0"/>
                  </a:moveTo>
                  <a:lnTo>
                    <a:pt x="0" y="0"/>
                  </a:lnTo>
                  <a:lnTo>
                    <a:pt x="415" y="677"/>
                  </a:lnTo>
                  <a:lnTo>
                    <a:pt x="699" y="677"/>
                  </a:lnTo>
                  <a:lnTo>
                    <a:pt x="158" y="0"/>
                  </a:lnTo>
                  <a:close/>
                </a:path>
              </a:pathLst>
            </a:custGeom>
            <a:grpFill/>
            <a:ln w="9525">
              <a:noFill/>
            </a:ln>
          </p:spPr>
          <p:txBody>
            <a:bodyPr/>
            <a:lstStyle/>
            <a:p>
              <a:endParaRPr lang="zh-CN" altLang="en-US" sz="1355"/>
            </a:p>
          </p:txBody>
        </p:sp>
        <p:sp>
          <p:nvSpPr>
            <p:cNvPr id="118805" name="Freeform 45"/>
            <p:cNvSpPr>
              <a:spLocks noEditPoints="1"/>
            </p:cNvSpPr>
            <p:nvPr/>
          </p:nvSpPr>
          <p:spPr>
            <a:xfrm>
              <a:off x="7432" y="2650"/>
              <a:ext cx="815" cy="1075"/>
            </a:xfrm>
            <a:custGeom>
              <a:avLst/>
              <a:gdLst>
                <a:gd name="txL" fmla="*/ 0 w 1200"/>
                <a:gd name="txT" fmla="*/ 0 h 1426"/>
                <a:gd name="txR" fmla="*/ 1200 w 1200"/>
                <a:gd name="txB" fmla="*/ 1426 h 1426"/>
              </a:gdLst>
              <a:ahLst/>
              <a:cxnLst>
                <a:cxn ang="0">
                  <a:pos x="136560497" y="383549449"/>
                </a:cxn>
                <a:cxn ang="0">
                  <a:pos x="0" y="196356430"/>
                </a:cxn>
                <a:cxn ang="0">
                  <a:pos x="196020500" y="0"/>
                </a:cxn>
                <a:cxn ang="0">
                  <a:pos x="392040428" y="196356430"/>
                </a:cxn>
                <a:cxn ang="0">
                  <a:pos x="255479931" y="383549449"/>
                </a:cxn>
                <a:cxn ang="0">
                  <a:pos x="196020500" y="466673612"/>
                </a:cxn>
                <a:cxn ang="0">
                  <a:pos x="136560497" y="383549449"/>
                </a:cxn>
                <a:cxn ang="0">
                  <a:pos x="343035446" y="196356430"/>
                </a:cxn>
                <a:cxn ang="0">
                  <a:pos x="196020500" y="49088964"/>
                </a:cxn>
                <a:cxn ang="0">
                  <a:pos x="49004982" y="196356430"/>
                </a:cxn>
                <a:cxn ang="0">
                  <a:pos x="196020500" y="343623896"/>
                </a:cxn>
                <a:cxn ang="0">
                  <a:pos x="343035446" y="196356430"/>
                </a:cxn>
              </a:cxnLst>
              <a:rect l="txL" t="txT" r="txR" b="txB"/>
              <a:pathLst>
                <a:path w="1200" h="1426">
                  <a:moveTo>
                    <a:pt x="418" y="1172"/>
                  </a:moveTo>
                  <a:cubicBezTo>
                    <a:pt x="176" y="1095"/>
                    <a:pt x="0" y="868"/>
                    <a:pt x="0" y="600"/>
                  </a:cubicBezTo>
                  <a:cubicBezTo>
                    <a:pt x="0" y="269"/>
                    <a:pt x="269" y="0"/>
                    <a:pt x="600" y="0"/>
                  </a:cubicBezTo>
                  <a:cubicBezTo>
                    <a:pt x="931" y="0"/>
                    <a:pt x="1200" y="269"/>
                    <a:pt x="1200" y="600"/>
                  </a:cubicBezTo>
                  <a:cubicBezTo>
                    <a:pt x="1200" y="868"/>
                    <a:pt x="1025" y="1095"/>
                    <a:pt x="782" y="1172"/>
                  </a:cubicBezTo>
                  <a:cubicBezTo>
                    <a:pt x="600" y="1426"/>
                    <a:pt x="600" y="1426"/>
                    <a:pt x="600" y="1426"/>
                  </a:cubicBezTo>
                  <a:lnTo>
                    <a:pt x="418" y="1172"/>
                  </a:lnTo>
                  <a:close/>
                  <a:moveTo>
                    <a:pt x="1050" y="600"/>
                  </a:moveTo>
                  <a:cubicBezTo>
                    <a:pt x="1050" y="352"/>
                    <a:pt x="849" y="150"/>
                    <a:pt x="600" y="150"/>
                  </a:cubicBezTo>
                  <a:cubicBezTo>
                    <a:pt x="352" y="150"/>
                    <a:pt x="150" y="352"/>
                    <a:pt x="150" y="600"/>
                  </a:cubicBezTo>
                  <a:cubicBezTo>
                    <a:pt x="150" y="849"/>
                    <a:pt x="352" y="1050"/>
                    <a:pt x="600" y="1050"/>
                  </a:cubicBezTo>
                  <a:cubicBezTo>
                    <a:pt x="849" y="1050"/>
                    <a:pt x="1050" y="849"/>
                    <a:pt x="1050" y="600"/>
                  </a:cubicBezTo>
                  <a:close/>
                </a:path>
              </a:pathLst>
            </a:custGeom>
            <a:grpFill/>
            <a:ln w="9525">
              <a:noFill/>
            </a:ln>
          </p:spPr>
          <p:txBody>
            <a:bodyPr lIns="0" tIns="0" rIns="0" bIns="144000" anchor="ctr" anchorCtr="1"/>
            <a:lstStyle/>
            <a:p>
              <a:pPr algn="ctr" eaLnBrk="0" hangingPunct="0"/>
              <a:r>
                <a:rPr lang="zh-CN" altLang="en-US" sz="5600" dirty="0">
                  <a:latin typeface="Arial" panose="020B0604020202020204" pitchFamily="34" charset="0"/>
                  <a:ea typeface="黑体" panose="02010609060101010101" charset="-122"/>
                  <a:sym typeface="Gill Sans" charset="0"/>
                </a:rPr>
                <a:t>4</a:t>
              </a:r>
              <a:endParaRPr lang="zh-CN" altLang="en-US" sz="5600" dirty="0">
                <a:latin typeface="Arial" panose="020B0604020202020204" pitchFamily="34" charset="0"/>
                <a:ea typeface="Arial" panose="020B0604020202020204" pitchFamily="34" charset="0"/>
                <a:sym typeface="Gill Sans" charset="0"/>
              </a:endParaRPr>
            </a:p>
          </p:txBody>
        </p:sp>
        <p:sp>
          <p:nvSpPr>
            <p:cNvPr id="118809" name="文本框 23577"/>
            <p:cNvSpPr txBox="1"/>
            <p:nvPr/>
          </p:nvSpPr>
          <p:spPr>
            <a:xfrm>
              <a:off x="7503" y="4234"/>
              <a:ext cx="679" cy="2182"/>
            </a:xfrm>
            <a:prstGeom prst="rect">
              <a:avLst/>
            </a:prstGeom>
            <a:noFill/>
            <a:ln w="9525">
              <a:noFill/>
            </a:ln>
            <a:extLst>
              <a:ext uri="{909E8E84-426E-40DD-AFC4-6F175D3DCCD1}">
                <a14:hiddenFill xmlns:a14="http://schemas.microsoft.com/office/drawing/2010/main">
                  <a:solidFill>
                    <a:srgbClr val="E87071"/>
                  </a:solidFill>
                </a14:hiddenFill>
              </a:ext>
            </a:extLst>
          </p:spPr>
          <p:txBody>
            <a:bodyPr vert="eaVert" anchor="t">
              <a:spAutoFit/>
            </a:bodyPr>
            <a:lstStyle/>
            <a:p>
              <a:pPr eaLnBrk="0" hangingPunct="0"/>
              <a:r>
                <a:rPr lang="zh-CN" altLang="en-US" sz="2800" b="1" dirty="0">
                  <a:latin typeface="Gill Sans" charset="0"/>
                  <a:ea typeface="微软雅黑" panose="020B0503020204020204" pitchFamily="34" charset="-122"/>
                  <a:sym typeface="Gill Sans" charset="0"/>
                </a:rPr>
                <a:t>章节信息</a:t>
              </a:r>
              <a:endParaRPr lang="zh-CN" altLang="en-US" sz="2800" b="1" dirty="0">
                <a:latin typeface="Gill Sans" charset="0"/>
                <a:ea typeface="微软雅黑" panose="020B0503020204020204" pitchFamily="34" charset="-122"/>
                <a:sym typeface="Gill Sans" charset="0"/>
              </a:endParaRPr>
            </a:p>
          </p:txBody>
        </p:sp>
      </p:grpSp>
      <p:grpSp>
        <p:nvGrpSpPr>
          <p:cNvPr id="5" name="组合 4"/>
          <p:cNvGrpSpPr/>
          <p:nvPr/>
        </p:nvGrpSpPr>
        <p:grpSpPr>
          <a:xfrm>
            <a:off x="10150687" y="1409700"/>
            <a:ext cx="1953260" cy="5448300"/>
            <a:chOff x="8909" y="2096"/>
            <a:chExt cx="2161" cy="6004"/>
          </a:xfrm>
          <a:solidFill>
            <a:srgbClr val="A26CB8"/>
          </a:solidFill>
        </p:grpSpPr>
        <p:sp>
          <p:nvSpPr>
            <p:cNvPr id="118786" name="Rectangle 20"/>
            <p:cNvSpPr/>
            <p:nvPr/>
          </p:nvSpPr>
          <p:spPr>
            <a:xfrm>
              <a:off x="9088" y="3259"/>
              <a:ext cx="475" cy="3707"/>
            </a:xfrm>
            <a:prstGeom prst="rect">
              <a:avLst/>
            </a:prstGeom>
            <a:grpFill/>
            <a:ln w="9525">
              <a:solidFill>
                <a:srgbClr val="A26CB8"/>
              </a:solidFill>
            </a:ln>
          </p:spPr>
          <p:txBody>
            <a:bodyPr anchor="t"/>
            <a:lstStyle/>
            <a:p>
              <a:pPr algn="ctr" eaLnBrk="0" hangingPunct="0"/>
              <a:endParaRPr lang="zh-CN" altLang="en-US" sz="5600" dirty="0">
                <a:latin typeface="Gill Sans" charset="0"/>
                <a:ea typeface="黑体" panose="02010609060101010101" charset="-122"/>
                <a:sym typeface="Gill Sans" charset="0"/>
              </a:endParaRPr>
            </a:p>
          </p:txBody>
        </p:sp>
        <p:sp>
          <p:nvSpPr>
            <p:cNvPr id="118787" name="Freeform 26"/>
            <p:cNvSpPr/>
            <p:nvPr/>
          </p:nvSpPr>
          <p:spPr>
            <a:xfrm>
              <a:off x="9088" y="6966"/>
              <a:ext cx="1982" cy="1134"/>
            </a:xfrm>
            <a:custGeom>
              <a:avLst/>
              <a:gdLst/>
              <a:ahLst/>
              <a:cxnLst>
                <a:cxn ang="0">
                  <a:pos x="0" y="0"/>
                </a:cxn>
                <a:cxn ang="0">
                  <a:pos x="399974" y="0"/>
                </a:cxn>
                <a:cxn ang="0">
                  <a:pos x="1668462" y="860425"/>
                </a:cxn>
                <a:cxn ang="0">
                  <a:pos x="910416" y="860425"/>
                </a:cxn>
                <a:cxn ang="0">
                  <a:pos x="0" y="0"/>
                </a:cxn>
              </a:cxnLst>
              <a:rect l="0" t="0" r="0" b="0"/>
              <a:pathLst>
                <a:path w="1314" h="677">
                  <a:moveTo>
                    <a:pt x="0" y="0"/>
                  </a:moveTo>
                  <a:lnTo>
                    <a:pt x="315" y="0"/>
                  </a:lnTo>
                  <a:lnTo>
                    <a:pt x="1314" y="677"/>
                  </a:lnTo>
                  <a:lnTo>
                    <a:pt x="717" y="677"/>
                  </a:lnTo>
                  <a:lnTo>
                    <a:pt x="0" y="0"/>
                  </a:lnTo>
                  <a:close/>
                </a:path>
              </a:pathLst>
            </a:custGeom>
            <a:grpFill/>
            <a:ln w="9525">
              <a:solidFill>
                <a:srgbClr val="A26CB8"/>
              </a:solidFill>
            </a:ln>
          </p:spPr>
          <p:txBody>
            <a:bodyPr/>
            <a:lstStyle/>
            <a:p>
              <a:endParaRPr lang="zh-CN" altLang="en-US" sz="1355"/>
            </a:p>
          </p:txBody>
        </p:sp>
        <p:sp>
          <p:nvSpPr>
            <p:cNvPr id="118788" name="Freeform 27"/>
            <p:cNvSpPr/>
            <p:nvPr/>
          </p:nvSpPr>
          <p:spPr>
            <a:xfrm>
              <a:off x="9326" y="6966"/>
              <a:ext cx="1744" cy="1134"/>
            </a:xfrm>
            <a:custGeom>
              <a:avLst/>
              <a:gdLst/>
              <a:ahLst/>
              <a:cxnLst>
                <a:cxn ang="0">
                  <a:pos x="199433" y="0"/>
                </a:cxn>
                <a:cxn ang="0">
                  <a:pos x="0" y="0"/>
                </a:cxn>
                <a:cxn ang="0">
                  <a:pos x="1105139" y="860425"/>
                </a:cxn>
                <a:cxn ang="0">
                  <a:pos x="1468437" y="860425"/>
                </a:cxn>
                <a:cxn ang="0">
                  <a:pos x="199433" y="0"/>
                </a:cxn>
              </a:cxnLst>
              <a:rect l="0" t="0" r="0" b="0"/>
              <a:pathLst>
                <a:path w="1156" h="677">
                  <a:moveTo>
                    <a:pt x="157" y="0"/>
                  </a:moveTo>
                  <a:lnTo>
                    <a:pt x="0" y="0"/>
                  </a:lnTo>
                  <a:lnTo>
                    <a:pt x="870" y="677"/>
                  </a:lnTo>
                  <a:lnTo>
                    <a:pt x="1156" y="677"/>
                  </a:lnTo>
                  <a:lnTo>
                    <a:pt x="157" y="0"/>
                  </a:lnTo>
                  <a:close/>
                </a:path>
              </a:pathLst>
            </a:custGeom>
            <a:grpFill/>
            <a:ln w="9525">
              <a:solidFill>
                <a:srgbClr val="A26CB8"/>
              </a:solidFill>
            </a:ln>
          </p:spPr>
          <p:txBody>
            <a:bodyPr/>
            <a:lstStyle/>
            <a:p>
              <a:endParaRPr lang="zh-CN" altLang="en-US" sz="1355"/>
            </a:p>
          </p:txBody>
        </p:sp>
        <p:sp>
          <p:nvSpPr>
            <p:cNvPr id="118789" name="Freeform 29"/>
            <p:cNvSpPr>
              <a:spLocks noEditPoints="1"/>
            </p:cNvSpPr>
            <p:nvPr/>
          </p:nvSpPr>
          <p:spPr>
            <a:xfrm>
              <a:off x="8909" y="2096"/>
              <a:ext cx="815" cy="1073"/>
            </a:xfrm>
            <a:custGeom>
              <a:avLst/>
              <a:gdLst>
                <a:gd name="txL" fmla="*/ 0 w 1200"/>
                <a:gd name="txT" fmla="*/ 0 h 1426"/>
                <a:gd name="txR" fmla="*/ 1200 w 1200"/>
                <a:gd name="txB" fmla="*/ 1426 h 1426"/>
              </a:gdLst>
              <a:ahLst/>
              <a:cxnLst>
                <a:cxn ang="0">
                  <a:pos x="136560497" y="382803479"/>
                </a:cxn>
                <a:cxn ang="0">
                  <a:pos x="0" y="195974534"/>
                </a:cxn>
                <a:cxn ang="0">
                  <a:pos x="196020500" y="0"/>
                </a:cxn>
                <a:cxn ang="0">
                  <a:pos x="392040428" y="195974534"/>
                </a:cxn>
                <a:cxn ang="0">
                  <a:pos x="255479931" y="382803479"/>
                </a:cxn>
                <a:cxn ang="0">
                  <a:pos x="196020500" y="465765973"/>
                </a:cxn>
                <a:cxn ang="0">
                  <a:pos x="136560497" y="382803479"/>
                </a:cxn>
                <a:cxn ang="0">
                  <a:pos x="343035446" y="195974534"/>
                </a:cxn>
                <a:cxn ang="0">
                  <a:pos x="196020500" y="48993491"/>
                </a:cxn>
                <a:cxn ang="0">
                  <a:pos x="49004982" y="195974534"/>
                </a:cxn>
                <a:cxn ang="0">
                  <a:pos x="196020500" y="342955577"/>
                </a:cxn>
                <a:cxn ang="0">
                  <a:pos x="343035446" y="195974534"/>
                </a:cxn>
              </a:cxnLst>
              <a:rect l="txL" t="txT" r="txR" b="txB"/>
              <a:pathLst>
                <a:path w="1200" h="1426">
                  <a:moveTo>
                    <a:pt x="418" y="1172"/>
                  </a:moveTo>
                  <a:cubicBezTo>
                    <a:pt x="176" y="1095"/>
                    <a:pt x="0" y="868"/>
                    <a:pt x="0" y="600"/>
                  </a:cubicBezTo>
                  <a:cubicBezTo>
                    <a:pt x="0" y="269"/>
                    <a:pt x="269" y="0"/>
                    <a:pt x="600" y="0"/>
                  </a:cubicBezTo>
                  <a:cubicBezTo>
                    <a:pt x="932" y="0"/>
                    <a:pt x="1200" y="269"/>
                    <a:pt x="1200" y="600"/>
                  </a:cubicBezTo>
                  <a:cubicBezTo>
                    <a:pt x="1200" y="868"/>
                    <a:pt x="1025" y="1095"/>
                    <a:pt x="782" y="1172"/>
                  </a:cubicBezTo>
                  <a:cubicBezTo>
                    <a:pt x="600" y="1426"/>
                    <a:pt x="600" y="1426"/>
                    <a:pt x="600" y="1426"/>
                  </a:cubicBezTo>
                  <a:lnTo>
                    <a:pt x="418" y="1172"/>
                  </a:lnTo>
                  <a:close/>
                  <a:moveTo>
                    <a:pt x="1050" y="600"/>
                  </a:moveTo>
                  <a:cubicBezTo>
                    <a:pt x="1050" y="351"/>
                    <a:pt x="849" y="150"/>
                    <a:pt x="600" y="150"/>
                  </a:cubicBezTo>
                  <a:cubicBezTo>
                    <a:pt x="352" y="150"/>
                    <a:pt x="150" y="351"/>
                    <a:pt x="150" y="600"/>
                  </a:cubicBezTo>
                  <a:cubicBezTo>
                    <a:pt x="150" y="849"/>
                    <a:pt x="352" y="1050"/>
                    <a:pt x="600" y="1050"/>
                  </a:cubicBezTo>
                  <a:cubicBezTo>
                    <a:pt x="849" y="1050"/>
                    <a:pt x="1050" y="849"/>
                    <a:pt x="1050" y="600"/>
                  </a:cubicBezTo>
                  <a:close/>
                </a:path>
              </a:pathLst>
            </a:custGeom>
            <a:grpFill/>
            <a:ln w="9525">
              <a:solidFill>
                <a:srgbClr val="A26CB8"/>
              </a:solidFill>
            </a:ln>
          </p:spPr>
          <p:txBody>
            <a:bodyPr lIns="0" tIns="0" rIns="0" bIns="144000" anchor="ctr" anchorCtr="1"/>
            <a:lstStyle/>
            <a:p>
              <a:pPr algn="ctr" eaLnBrk="0" hangingPunct="0"/>
              <a:r>
                <a:rPr lang="zh-CN" altLang="en-US" sz="5600" dirty="0">
                  <a:latin typeface="Arial" panose="020B0604020202020204" pitchFamily="34" charset="0"/>
                  <a:ea typeface="黑体" panose="02010609060101010101" charset="-122"/>
                  <a:sym typeface="Gill Sans" charset="0"/>
                </a:rPr>
                <a:t>5</a:t>
              </a:r>
              <a:endParaRPr lang="zh-CN" altLang="en-US" sz="5600" dirty="0">
                <a:latin typeface="Arial" panose="020B0604020202020204" pitchFamily="34" charset="0"/>
                <a:ea typeface="Arial" panose="020B0604020202020204" pitchFamily="34" charset="0"/>
                <a:sym typeface="Gill Sans" charset="0"/>
              </a:endParaRPr>
            </a:p>
          </p:txBody>
        </p:sp>
        <p:sp>
          <p:nvSpPr>
            <p:cNvPr id="118810" name="文本框 23578"/>
            <p:cNvSpPr txBox="1"/>
            <p:nvPr/>
          </p:nvSpPr>
          <p:spPr>
            <a:xfrm>
              <a:off x="8991" y="3761"/>
              <a:ext cx="679" cy="2676"/>
            </a:xfrm>
            <a:prstGeom prst="rect">
              <a:avLst/>
            </a:prstGeom>
            <a:noFill/>
            <a:ln w="9525">
              <a:noFill/>
            </a:ln>
            <a:extLst>
              <a:ext uri="{909E8E84-426E-40DD-AFC4-6F175D3DCCD1}">
                <a14:hiddenFill xmlns:a14="http://schemas.microsoft.com/office/drawing/2010/main">
                  <a:grpFill/>
                </a14:hiddenFill>
              </a:ext>
            </a:extLst>
          </p:spPr>
          <p:txBody>
            <a:bodyPr vert="eaVert" anchor="t">
              <a:spAutoFit/>
            </a:bodyPr>
            <a:lstStyle/>
            <a:p>
              <a:pPr eaLnBrk="0" hangingPunct="0"/>
              <a:r>
                <a:rPr lang="zh-CN" altLang="en-US" sz="2800" b="1" dirty="0">
                  <a:latin typeface="Gill Sans" charset="0"/>
                  <a:ea typeface="微软雅黑" panose="020B0503020204020204" pitchFamily="34" charset="-122"/>
                  <a:sym typeface="Gill Sans" charset="0"/>
                </a:rPr>
                <a:t>参考文献</a:t>
              </a:r>
              <a:endParaRPr lang="zh-CN" altLang="en-US" sz="2800" b="1" dirty="0">
                <a:latin typeface="Gill Sans" charset="0"/>
                <a:ea typeface="微软雅黑" panose="020B0503020204020204" pitchFamily="34" charset="-122"/>
                <a:sym typeface="Gill Sans" charset="0"/>
              </a:endParaRPr>
            </a:p>
          </p:txBody>
        </p:sp>
      </p:grpSp>
      <p:sp>
        <p:nvSpPr>
          <p:cNvPr id="4"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2"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1"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3" name="组合 12"/>
          <p:cNvGrpSpPr/>
          <p:nvPr/>
        </p:nvGrpSpPr>
        <p:grpSpPr>
          <a:xfrm>
            <a:off x="895350" y="142875"/>
            <a:ext cx="2668270" cy="808990"/>
            <a:chOff x="903371" y="249943"/>
            <a:chExt cx="3752072" cy="679895"/>
          </a:xfrm>
        </p:grpSpPr>
        <p:sp>
          <p:nvSpPr>
            <p:cNvPr id="14" name="任意多边形 13"/>
            <p:cNvSpPr/>
            <p:nvPr/>
          </p:nvSpPr>
          <p:spPr bwMode="auto">
            <a:xfrm>
              <a:off x="903371" y="249943"/>
              <a:ext cx="3752072" cy="679895"/>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15" name="任意多边形 14"/>
            <p:cNvSpPr/>
            <p:nvPr/>
          </p:nvSpPr>
          <p:spPr bwMode="auto">
            <a:xfrm>
              <a:off x="1010092" y="326258"/>
              <a:ext cx="3538631" cy="527799"/>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algn="ctr"/>
              <a:endParaRPr lang="zh-CN" altLang="en-US" dirty="0">
                <a:solidFill>
                  <a:prstClr val="black"/>
                </a:solidFill>
                <a:latin typeface="微软雅黑" panose="020B0503020204020204" pitchFamily="34" charset="-122"/>
              </a:endParaRPr>
            </a:p>
          </p:txBody>
        </p:sp>
      </p:grpSp>
      <p:sp>
        <p:nvSpPr>
          <p:cNvPr id="16" name="文本框 15"/>
          <p:cNvSpPr txBox="1"/>
          <p:nvPr/>
        </p:nvSpPr>
        <p:spPr>
          <a:xfrm>
            <a:off x="1264920" y="296545"/>
            <a:ext cx="2011680" cy="460375"/>
          </a:xfrm>
          <a:prstGeom prst="rect">
            <a:avLst/>
          </a:prstGeom>
          <a:noFill/>
        </p:spPr>
        <p:txBody>
          <a:bodyPr wrap="none" rtlCol="0">
            <a:spAutoFit/>
          </a:bodyPr>
          <a:lstStyle/>
          <a:p>
            <a:pPr algn="l"/>
            <a:r>
              <a:rPr lang="zh-CN" altLang="zh-CN" sz="2400" b="1" dirty="0">
                <a:solidFill>
                  <a:srgbClr val="3B68A1"/>
                </a:solidFill>
                <a:latin typeface="微软雅黑" panose="020B0503020204020204" pitchFamily="34" charset="-122"/>
                <a:ea typeface="微软雅黑" panose="020B0503020204020204" pitchFamily="34" charset="-122"/>
                <a:cs typeface="+mj-cs"/>
                <a:sym typeface="+mn-ea"/>
              </a:rPr>
              <a:t>系统识别格式</a:t>
            </a:r>
            <a:endParaRPr lang="zh-CN" altLang="zh-CN" sz="2400" b="1" dirty="0">
              <a:solidFill>
                <a:srgbClr val="3B68A1"/>
              </a:solidFill>
              <a:latin typeface="微软雅黑" panose="020B0503020204020204" pitchFamily="34" charset="-122"/>
              <a:ea typeface="微软雅黑" panose="020B0503020204020204" pitchFamily="34" charset="-122"/>
              <a:cs typeface="+mj-cs"/>
              <a:sym typeface="+mn-ea"/>
            </a:endParaRPr>
          </a:p>
        </p:txBody>
      </p:sp>
    </p:spTree>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14300" y="951865"/>
            <a:ext cx="11944350" cy="5740400"/>
            <a:chOff x="485" y="148"/>
            <a:chExt cx="18205" cy="10547"/>
          </a:xfrm>
        </p:grpSpPr>
        <p:pic>
          <p:nvPicPr>
            <p:cNvPr id="21" name="图片 2" descr="系统识别格式图"/>
            <p:cNvPicPr>
              <a:picLocks noChangeAspect="1"/>
            </p:cNvPicPr>
            <p:nvPr/>
          </p:nvPicPr>
          <p:blipFill>
            <a:blip r:embed="rId1"/>
            <a:stretch>
              <a:fillRect/>
            </a:stretch>
          </p:blipFill>
          <p:spPr>
            <a:xfrm>
              <a:off x="485" y="153"/>
              <a:ext cx="9070" cy="5290"/>
            </a:xfrm>
            <a:prstGeom prst="rect">
              <a:avLst/>
            </a:prstGeom>
            <a:noFill/>
            <a:ln w="28575">
              <a:solidFill>
                <a:srgbClr val="007943"/>
              </a:solidFill>
            </a:ln>
          </p:spPr>
        </p:pic>
        <p:pic>
          <p:nvPicPr>
            <p:cNvPr id="113669" name="图片 3" descr="系统识别格式图2"/>
            <p:cNvPicPr>
              <a:picLocks noChangeAspect="1"/>
            </p:cNvPicPr>
            <p:nvPr/>
          </p:nvPicPr>
          <p:blipFill>
            <a:blip r:embed="rId2"/>
            <a:stretch>
              <a:fillRect/>
            </a:stretch>
          </p:blipFill>
          <p:spPr>
            <a:xfrm>
              <a:off x="9630" y="148"/>
              <a:ext cx="9060" cy="5290"/>
            </a:xfrm>
            <a:prstGeom prst="rect">
              <a:avLst/>
            </a:prstGeom>
            <a:noFill/>
            <a:ln w="28575">
              <a:solidFill>
                <a:srgbClr val="007943"/>
              </a:solidFill>
            </a:ln>
          </p:spPr>
        </p:pic>
        <p:pic>
          <p:nvPicPr>
            <p:cNvPr id="113670" name="图片 4" descr="系统识别格式图3"/>
            <p:cNvPicPr>
              <a:picLocks noChangeAspect="1"/>
            </p:cNvPicPr>
            <p:nvPr/>
          </p:nvPicPr>
          <p:blipFill>
            <a:blip r:embed="rId3"/>
            <a:stretch>
              <a:fillRect/>
            </a:stretch>
          </p:blipFill>
          <p:spPr>
            <a:xfrm>
              <a:off x="509" y="5465"/>
              <a:ext cx="9048" cy="5225"/>
            </a:xfrm>
            <a:prstGeom prst="rect">
              <a:avLst/>
            </a:prstGeom>
            <a:noFill/>
            <a:ln w="28575">
              <a:solidFill>
                <a:srgbClr val="007943"/>
              </a:solidFill>
            </a:ln>
          </p:spPr>
        </p:pic>
        <p:pic>
          <p:nvPicPr>
            <p:cNvPr id="113671" name="图片 5" descr="系统识别格式图4"/>
            <p:cNvPicPr>
              <a:picLocks noChangeAspect="1"/>
            </p:cNvPicPr>
            <p:nvPr/>
          </p:nvPicPr>
          <p:blipFill>
            <a:blip r:embed="rId4"/>
            <a:stretch>
              <a:fillRect/>
            </a:stretch>
          </p:blipFill>
          <p:spPr>
            <a:xfrm>
              <a:off x="9630" y="5413"/>
              <a:ext cx="9060" cy="5282"/>
            </a:xfrm>
            <a:prstGeom prst="rect">
              <a:avLst/>
            </a:prstGeom>
            <a:noFill/>
            <a:ln w="28575">
              <a:solidFill>
                <a:srgbClr val="007943"/>
              </a:solidFill>
            </a:ln>
          </p:spPr>
        </p:pic>
      </p:grpSp>
      <p:cxnSp>
        <p:nvCxnSpPr>
          <p:cNvPr id="22" name="直接连接符 21"/>
          <p:cNvCxnSpPr/>
          <p:nvPr/>
        </p:nvCxnSpPr>
        <p:spPr>
          <a:xfrm flipV="1">
            <a:off x="11597339" y="3725723"/>
            <a:ext cx="270495" cy="15874"/>
          </a:xfrm>
          <a:prstGeom prst="line">
            <a:avLst/>
          </a:prstGeom>
        </p:spPr>
        <p:style>
          <a:lnRef idx="1">
            <a:schemeClr val="accent1"/>
          </a:lnRef>
          <a:fillRef idx="0">
            <a:schemeClr val="accent1"/>
          </a:fillRef>
          <a:effectRef idx="0">
            <a:schemeClr val="accent1"/>
          </a:effectRef>
          <a:fontRef idx="minor">
            <a:schemeClr val="tx1"/>
          </a:fontRef>
        </p:style>
      </p:cxnSp>
      <p:sp>
        <p:nvSpPr>
          <p:cNvPr id="3"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6"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4"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6" name="组合 15"/>
          <p:cNvGrpSpPr/>
          <p:nvPr/>
        </p:nvGrpSpPr>
        <p:grpSpPr>
          <a:xfrm>
            <a:off x="895350" y="142875"/>
            <a:ext cx="4850765" cy="808990"/>
            <a:chOff x="903371" y="249943"/>
            <a:chExt cx="3752072" cy="679895"/>
          </a:xfrm>
        </p:grpSpPr>
        <p:sp>
          <p:nvSpPr>
            <p:cNvPr id="17" name="任意多边形 16"/>
            <p:cNvSpPr/>
            <p:nvPr/>
          </p:nvSpPr>
          <p:spPr bwMode="auto">
            <a:xfrm>
              <a:off x="903371" y="249943"/>
              <a:ext cx="3752072" cy="679895"/>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18" name="任意多边形 17"/>
            <p:cNvSpPr/>
            <p:nvPr/>
          </p:nvSpPr>
          <p:spPr bwMode="auto">
            <a:xfrm>
              <a:off x="1010092" y="326258"/>
              <a:ext cx="3538631" cy="527799"/>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algn="ctr"/>
              <a:endParaRPr lang="zh-CN" altLang="en-US" dirty="0">
                <a:solidFill>
                  <a:prstClr val="black"/>
                </a:solidFill>
                <a:latin typeface="微软雅黑" panose="020B0503020204020204" pitchFamily="34" charset="-122"/>
              </a:endParaRPr>
            </a:p>
          </p:txBody>
        </p:sp>
      </p:grpSp>
      <p:sp>
        <p:nvSpPr>
          <p:cNvPr id="15"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 name="文本框 18"/>
          <p:cNvSpPr txBox="1"/>
          <p:nvPr/>
        </p:nvSpPr>
        <p:spPr>
          <a:xfrm>
            <a:off x="1264920" y="296545"/>
            <a:ext cx="4145280" cy="460375"/>
          </a:xfrm>
          <a:prstGeom prst="rect">
            <a:avLst/>
          </a:prstGeom>
          <a:noFill/>
        </p:spPr>
        <p:txBody>
          <a:bodyPr wrap="none" rtlCol="0">
            <a:spAutoFit/>
          </a:bodyPr>
          <a:lstStyle/>
          <a:p>
            <a:pPr algn="l"/>
            <a:r>
              <a:rPr lang="zh-CN" altLang="zh-CN" sz="2400" b="1" dirty="0">
                <a:solidFill>
                  <a:srgbClr val="3B68A1"/>
                </a:solidFill>
                <a:latin typeface="微软雅黑" panose="020B0503020204020204" pitchFamily="34" charset="-122"/>
                <a:ea typeface="微软雅黑" panose="020B0503020204020204" pitchFamily="34" charset="-122"/>
                <a:cs typeface="+mj-cs"/>
                <a:sym typeface="+mn-ea"/>
              </a:rPr>
              <a:t>系统识别格式对复制比的影响</a:t>
            </a:r>
            <a:endParaRPr lang="zh-CN" altLang="zh-CN" sz="2400" b="1" dirty="0">
              <a:solidFill>
                <a:srgbClr val="3B68A1"/>
              </a:solidFill>
              <a:latin typeface="微软雅黑" panose="020B0503020204020204" pitchFamily="34" charset="-122"/>
              <a:ea typeface="微软雅黑" panose="020B0503020204020204" pitchFamily="34" charset="-122"/>
              <a:cs typeface="+mj-cs"/>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0-#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MH_SubTitle_1">
            <a:hlinkClick r:id="rId1" action="ppaction://hlinkfile"/>
          </p:cNvPr>
          <p:cNvSpPr/>
          <p:nvPr/>
        </p:nvSpPr>
        <p:spPr>
          <a:xfrm>
            <a:off x="962679" y="1464248"/>
            <a:ext cx="2259206" cy="1035628"/>
          </a:xfrm>
          <a:custGeom>
            <a:avLst/>
            <a:gdLst>
              <a:gd name="txL" fmla="*/ 0 w 2242"/>
              <a:gd name="txT" fmla="*/ 0 h 694"/>
              <a:gd name="txR" fmla="*/ 2242 w 2242"/>
              <a:gd name="txB" fmla="*/ 694 h 694"/>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2242" h="694">
                <a:moveTo>
                  <a:pt x="42" y="117"/>
                </a:moveTo>
                <a:cubicBezTo>
                  <a:pt x="1794" y="117"/>
                  <a:pt x="1794" y="117"/>
                  <a:pt x="1794" y="117"/>
                </a:cubicBezTo>
                <a:cubicBezTo>
                  <a:pt x="1794" y="117"/>
                  <a:pt x="1790" y="88"/>
                  <a:pt x="1799" y="68"/>
                </a:cubicBezTo>
                <a:cubicBezTo>
                  <a:pt x="1808" y="49"/>
                  <a:pt x="1844" y="0"/>
                  <a:pt x="1904" y="41"/>
                </a:cubicBezTo>
                <a:cubicBezTo>
                  <a:pt x="1963" y="83"/>
                  <a:pt x="2140" y="218"/>
                  <a:pt x="2170" y="241"/>
                </a:cubicBezTo>
                <a:cubicBezTo>
                  <a:pt x="2201" y="265"/>
                  <a:pt x="2235" y="292"/>
                  <a:pt x="2239" y="342"/>
                </a:cubicBezTo>
                <a:cubicBezTo>
                  <a:pt x="2242" y="389"/>
                  <a:pt x="2230" y="411"/>
                  <a:pt x="2174" y="461"/>
                </a:cubicBezTo>
                <a:cubicBezTo>
                  <a:pt x="2126" y="504"/>
                  <a:pt x="1942" y="636"/>
                  <a:pt x="1913" y="654"/>
                </a:cubicBezTo>
                <a:cubicBezTo>
                  <a:pt x="1884" y="672"/>
                  <a:pt x="1849" y="694"/>
                  <a:pt x="1812" y="659"/>
                </a:cubicBezTo>
                <a:cubicBezTo>
                  <a:pt x="1785" y="634"/>
                  <a:pt x="1789" y="587"/>
                  <a:pt x="1789" y="587"/>
                </a:cubicBezTo>
                <a:cubicBezTo>
                  <a:pt x="0" y="532"/>
                  <a:pt x="0" y="532"/>
                  <a:pt x="0" y="532"/>
                </a:cubicBezTo>
                <a:cubicBezTo>
                  <a:pt x="31" y="497"/>
                  <a:pt x="31" y="497"/>
                  <a:pt x="31" y="497"/>
                </a:cubicBezTo>
                <a:cubicBezTo>
                  <a:pt x="1880" y="497"/>
                  <a:pt x="1880" y="497"/>
                  <a:pt x="1880" y="497"/>
                </a:cubicBezTo>
                <a:cubicBezTo>
                  <a:pt x="1880" y="562"/>
                  <a:pt x="1880" y="562"/>
                  <a:pt x="1880" y="562"/>
                </a:cubicBezTo>
                <a:cubicBezTo>
                  <a:pt x="1880" y="562"/>
                  <a:pt x="2120" y="391"/>
                  <a:pt x="2140" y="375"/>
                </a:cubicBezTo>
                <a:cubicBezTo>
                  <a:pt x="2160" y="358"/>
                  <a:pt x="2156" y="339"/>
                  <a:pt x="2134" y="326"/>
                </a:cubicBezTo>
                <a:cubicBezTo>
                  <a:pt x="2113" y="313"/>
                  <a:pt x="1884" y="140"/>
                  <a:pt x="1884" y="140"/>
                </a:cubicBezTo>
                <a:cubicBezTo>
                  <a:pt x="1884" y="211"/>
                  <a:pt x="1884" y="211"/>
                  <a:pt x="1884" y="211"/>
                </a:cubicBezTo>
                <a:cubicBezTo>
                  <a:pt x="2" y="161"/>
                  <a:pt x="2" y="161"/>
                  <a:pt x="2" y="161"/>
                </a:cubicBezTo>
                <a:lnTo>
                  <a:pt x="42" y="117"/>
                </a:lnTo>
                <a:close/>
              </a:path>
            </a:pathLst>
          </a:custGeom>
          <a:gradFill rotWithShape="0">
            <a:gsLst>
              <a:gs pos="0">
                <a:srgbClr val="FFC411">
                  <a:alpha val="0"/>
                </a:srgbClr>
              </a:gs>
              <a:gs pos="100000">
                <a:srgbClr val="FFC000"/>
              </a:gs>
            </a:gsLst>
            <a:lin ang="0"/>
            <a:tileRect/>
          </a:gradFill>
          <a:ln w="9525">
            <a:noFill/>
            <a:miter/>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335"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Gill Sans" charset="0"/>
              </a:rPr>
              <a:t>未引用</a:t>
            </a:r>
            <a:endParaRPr kumimoji="0" lang="zh-CN" altLang="en-US" sz="1335"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Gill Sans" charset="0"/>
            </a:endParaRPr>
          </a:p>
        </p:txBody>
      </p:sp>
      <p:pic>
        <p:nvPicPr>
          <p:cNvPr id="21" name="图片 20" descr="6引文大图"/>
          <p:cNvPicPr>
            <a:picLocks noChangeAspect="1"/>
          </p:cNvPicPr>
          <p:nvPr/>
        </p:nvPicPr>
        <p:blipFill>
          <a:blip r:embed="rId2"/>
          <a:stretch>
            <a:fillRect/>
          </a:stretch>
        </p:blipFill>
        <p:spPr>
          <a:xfrm>
            <a:off x="3221885" y="1758237"/>
            <a:ext cx="8570124" cy="940384"/>
          </a:xfrm>
          <a:prstGeom prst="rect">
            <a:avLst/>
          </a:prstGeom>
          <a:noFill/>
          <a:ln w="9525">
            <a:noFill/>
          </a:ln>
        </p:spPr>
      </p:pic>
      <p:sp>
        <p:nvSpPr>
          <p:cNvPr id="22" name="矩形 21"/>
          <p:cNvSpPr/>
          <p:nvPr/>
        </p:nvSpPr>
        <p:spPr>
          <a:xfrm>
            <a:off x="9660432" y="2439555"/>
            <a:ext cx="2132213" cy="280019"/>
          </a:xfrm>
          <a:prstGeom prst="rect">
            <a:avLst/>
          </a:prstGeom>
          <a:noFill/>
          <a:ln w="38100" cap="flat" cmpd="sng">
            <a:solidFill>
              <a:schemeClr val="hlink"/>
            </a:solidFill>
            <a:prstDash val="solid"/>
            <a:miter/>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23" name="图片 22" descr="6引文小图"/>
          <p:cNvPicPr>
            <a:picLocks noChangeAspect="1"/>
          </p:cNvPicPr>
          <p:nvPr/>
        </p:nvPicPr>
        <p:blipFill>
          <a:blip r:embed="rId3"/>
          <a:stretch>
            <a:fillRect/>
          </a:stretch>
        </p:blipFill>
        <p:spPr>
          <a:xfrm>
            <a:off x="6076054" y="2546864"/>
            <a:ext cx="4576829" cy="1166431"/>
          </a:xfrm>
          <a:prstGeom prst="rect">
            <a:avLst/>
          </a:prstGeom>
          <a:noFill/>
          <a:ln w="9525">
            <a:noFill/>
          </a:ln>
        </p:spPr>
      </p:pic>
      <p:sp>
        <p:nvSpPr>
          <p:cNvPr id="24" name="MH_SubTitle_2">
            <a:hlinkClick r:id="rId4" action="ppaction://hlinkfile"/>
          </p:cNvPr>
          <p:cNvSpPr/>
          <p:nvPr/>
        </p:nvSpPr>
        <p:spPr>
          <a:xfrm>
            <a:off x="9308026" y="2719575"/>
            <a:ext cx="2149992" cy="1031818"/>
          </a:xfrm>
          <a:custGeom>
            <a:avLst/>
            <a:gdLst>
              <a:gd name="txL" fmla="*/ 0 w 2131"/>
              <a:gd name="txT" fmla="*/ 0 h 694"/>
              <a:gd name="txR" fmla="*/ 2131 w 2131"/>
              <a:gd name="txB" fmla="*/ 694 h 694"/>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2131" h="694">
                <a:moveTo>
                  <a:pt x="2118" y="117"/>
                </a:moveTo>
                <a:cubicBezTo>
                  <a:pt x="448" y="117"/>
                  <a:pt x="448" y="117"/>
                  <a:pt x="448" y="117"/>
                </a:cubicBezTo>
                <a:cubicBezTo>
                  <a:pt x="448" y="117"/>
                  <a:pt x="452" y="89"/>
                  <a:pt x="443" y="69"/>
                </a:cubicBezTo>
                <a:cubicBezTo>
                  <a:pt x="434" y="49"/>
                  <a:pt x="398" y="0"/>
                  <a:pt x="338" y="42"/>
                </a:cubicBezTo>
                <a:cubicBezTo>
                  <a:pt x="279" y="83"/>
                  <a:pt x="102" y="218"/>
                  <a:pt x="72" y="242"/>
                </a:cubicBezTo>
                <a:cubicBezTo>
                  <a:pt x="41" y="265"/>
                  <a:pt x="7" y="292"/>
                  <a:pt x="3" y="342"/>
                </a:cubicBezTo>
                <a:cubicBezTo>
                  <a:pt x="0" y="389"/>
                  <a:pt x="12" y="411"/>
                  <a:pt x="68" y="461"/>
                </a:cubicBezTo>
                <a:cubicBezTo>
                  <a:pt x="116" y="504"/>
                  <a:pt x="300" y="636"/>
                  <a:pt x="329" y="654"/>
                </a:cubicBezTo>
                <a:cubicBezTo>
                  <a:pt x="358" y="672"/>
                  <a:pt x="393" y="694"/>
                  <a:pt x="430" y="659"/>
                </a:cubicBezTo>
                <a:cubicBezTo>
                  <a:pt x="457" y="634"/>
                  <a:pt x="453" y="587"/>
                  <a:pt x="453" y="587"/>
                </a:cubicBezTo>
                <a:cubicBezTo>
                  <a:pt x="2121" y="541"/>
                  <a:pt x="2121" y="541"/>
                  <a:pt x="2121" y="541"/>
                </a:cubicBezTo>
                <a:cubicBezTo>
                  <a:pt x="2100" y="498"/>
                  <a:pt x="2100" y="498"/>
                  <a:pt x="2100" y="498"/>
                </a:cubicBezTo>
                <a:cubicBezTo>
                  <a:pt x="362" y="497"/>
                  <a:pt x="362" y="497"/>
                  <a:pt x="362" y="497"/>
                </a:cubicBezTo>
                <a:cubicBezTo>
                  <a:pt x="362" y="562"/>
                  <a:pt x="362" y="562"/>
                  <a:pt x="362" y="562"/>
                </a:cubicBezTo>
                <a:cubicBezTo>
                  <a:pt x="362" y="562"/>
                  <a:pt x="122" y="391"/>
                  <a:pt x="102" y="375"/>
                </a:cubicBezTo>
                <a:cubicBezTo>
                  <a:pt x="82" y="359"/>
                  <a:pt x="86" y="339"/>
                  <a:pt x="108" y="326"/>
                </a:cubicBezTo>
                <a:cubicBezTo>
                  <a:pt x="129" y="314"/>
                  <a:pt x="358" y="141"/>
                  <a:pt x="358" y="141"/>
                </a:cubicBezTo>
                <a:cubicBezTo>
                  <a:pt x="358" y="211"/>
                  <a:pt x="358" y="211"/>
                  <a:pt x="358" y="211"/>
                </a:cubicBezTo>
                <a:cubicBezTo>
                  <a:pt x="2131" y="164"/>
                  <a:pt x="2131" y="164"/>
                  <a:pt x="2131" y="164"/>
                </a:cubicBezTo>
                <a:lnTo>
                  <a:pt x="2118" y="117"/>
                </a:lnTo>
                <a:close/>
              </a:path>
            </a:pathLst>
          </a:custGeom>
          <a:gradFill rotWithShape="0">
            <a:gsLst>
              <a:gs pos="0">
                <a:srgbClr val="10B3E9">
                  <a:alpha val="0"/>
                </a:srgbClr>
              </a:gs>
              <a:gs pos="100000">
                <a:srgbClr val="00B0F0"/>
              </a:gs>
            </a:gsLst>
            <a:lin ang="10800000"/>
            <a:tileRect/>
          </a:gradFill>
          <a:ln w="9525">
            <a:noFill/>
            <a:miter/>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335"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Gill Sans" charset="0"/>
              </a:rPr>
              <a:t>参考文献不正确</a:t>
            </a:r>
            <a:r>
              <a:rPr kumimoji="0" lang="en-US" altLang="zh-CN" sz="1335"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Gill Sans" charset="0"/>
              </a:rPr>
              <a:t> </a:t>
            </a:r>
            <a:endParaRPr kumimoji="0" lang="zh-CN" altLang="en-US" sz="1335"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Gill Sans" charset="0"/>
            </a:endParaRPr>
          </a:p>
        </p:txBody>
      </p:sp>
      <p:sp>
        <p:nvSpPr>
          <p:cNvPr id="25" name="矩形 24"/>
          <p:cNvSpPr/>
          <p:nvPr/>
        </p:nvSpPr>
        <p:spPr>
          <a:xfrm>
            <a:off x="6504655" y="3301837"/>
            <a:ext cx="4211089" cy="411457"/>
          </a:xfrm>
          <a:prstGeom prst="rect">
            <a:avLst/>
          </a:prstGeom>
          <a:noFill/>
          <a:ln w="38100" cap="flat" cmpd="sng">
            <a:solidFill>
              <a:schemeClr val="hlink"/>
            </a:solidFill>
            <a:prstDash val="solid"/>
            <a:miter/>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27" name="图片 26" descr="标引不正确"/>
          <p:cNvPicPr>
            <a:picLocks noChangeAspect="1"/>
          </p:cNvPicPr>
          <p:nvPr/>
        </p:nvPicPr>
        <p:blipFill>
          <a:blip r:embed="rId5"/>
          <a:stretch>
            <a:fillRect/>
          </a:stretch>
        </p:blipFill>
        <p:spPr>
          <a:xfrm>
            <a:off x="3672075" y="1110573"/>
            <a:ext cx="5110834" cy="5416888"/>
          </a:xfrm>
          <a:prstGeom prst="rect">
            <a:avLst/>
          </a:prstGeom>
          <a:noFill/>
          <a:ln w="9525">
            <a:noFill/>
          </a:ln>
        </p:spPr>
      </p:pic>
      <p:sp>
        <p:nvSpPr>
          <p:cNvPr id="28" name="MH_SubTitle_3">
            <a:hlinkClick r:id="rId6" action="ppaction://hlinkfile"/>
          </p:cNvPr>
          <p:cNvSpPr/>
          <p:nvPr/>
        </p:nvSpPr>
        <p:spPr>
          <a:xfrm>
            <a:off x="944265" y="3480898"/>
            <a:ext cx="2259206" cy="1033723"/>
          </a:xfrm>
          <a:custGeom>
            <a:avLst/>
            <a:gdLst>
              <a:gd name="txL" fmla="*/ 0 w 2242"/>
              <a:gd name="txT" fmla="*/ 0 h 694"/>
              <a:gd name="txR" fmla="*/ 2242 w 2242"/>
              <a:gd name="txB" fmla="*/ 694 h 694"/>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2242" h="694">
                <a:moveTo>
                  <a:pt x="41" y="117"/>
                </a:moveTo>
                <a:cubicBezTo>
                  <a:pt x="1793" y="117"/>
                  <a:pt x="1793" y="117"/>
                  <a:pt x="1793" y="117"/>
                </a:cubicBezTo>
                <a:cubicBezTo>
                  <a:pt x="1793" y="117"/>
                  <a:pt x="1790" y="89"/>
                  <a:pt x="1799" y="69"/>
                </a:cubicBezTo>
                <a:cubicBezTo>
                  <a:pt x="1808" y="49"/>
                  <a:pt x="1844" y="0"/>
                  <a:pt x="1903" y="42"/>
                </a:cubicBezTo>
                <a:cubicBezTo>
                  <a:pt x="1963" y="83"/>
                  <a:pt x="2139" y="218"/>
                  <a:pt x="2170" y="242"/>
                </a:cubicBezTo>
                <a:cubicBezTo>
                  <a:pt x="2200" y="265"/>
                  <a:pt x="2234" y="292"/>
                  <a:pt x="2238" y="342"/>
                </a:cubicBezTo>
                <a:cubicBezTo>
                  <a:pt x="2242" y="389"/>
                  <a:pt x="2229" y="411"/>
                  <a:pt x="2173" y="461"/>
                </a:cubicBezTo>
                <a:cubicBezTo>
                  <a:pt x="2126" y="504"/>
                  <a:pt x="1941" y="636"/>
                  <a:pt x="1912" y="654"/>
                </a:cubicBezTo>
                <a:cubicBezTo>
                  <a:pt x="1883" y="672"/>
                  <a:pt x="1848" y="694"/>
                  <a:pt x="1811" y="659"/>
                </a:cubicBezTo>
                <a:cubicBezTo>
                  <a:pt x="1784" y="634"/>
                  <a:pt x="1788" y="587"/>
                  <a:pt x="1788" y="587"/>
                </a:cubicBezTo>
                <a:cubicBezTo>
                  <a:pt x="0" y="532"/>
                  <a:pt x="0" y="532"/>
                  <a:pt x="0" y="532"/>
                </a:cubicBezTo>
                <a:cubicBezTo>
                  <a:pt x="30" y="497"/>
                  <a:pt x="30" y="497"/>
                  <a:pt x="30" y="497"/>
                </a:cubicBezTo>
                <a:cubicBezTo>
                  <a:pt x="1880" y="497"/>
                  <a:pt x="1880" y="497"/>
                  <a:pt x="1880" y="497"/>
                </a:cubicBezTo>
                <a:cubicBezTo>
                  <a:pt x="1880" y="562"/>
                  <a:pt x="1880" y="562"/>
                  <a:pt x="1880" y="562"/>
                </a:cubicBezTo>
                <a:cubicBezTo>
                  <a:pt x="1880" y="562"/>
                  <a:pt x="2119" y="391"/>
                  <a:pt x="2139" y="375"/>
                </a:cubicBezTo>
                <a:cubicBezTo>
                  <a:pt x="2159" y="359"/>
                  <a:pt x="2155" y="339"/>
                  <a:pt x="2134" y="326"/>
                </a:cubicBezTo>
                <a:cubicBezTo>
                  <a:pt x="2112" y="314"/>
                  <a:pt x="1883" y="141"/>
                  <a:pt x="1883" y="141"/>
                </a:cubicBezTo>
                <a:cubicBezTo>
                  <a:pt x="1883" y="211"/>
                  <a:pt x="1883" y="211"/>
                  <a:pt x="1883" y="211"/>
                </a:cubicBezTo>
                <a:cubicBezTo>
                  <a:pt x="2" y="161"/>
                  <a:pt x="2" y="161"/>
                  <a:pt x="2" y="161"/>
                </a:cubicBezTo>
                <a:lnTo>
                  <a:pt x="41" y="117"/>
                </a:lnTo>
                <a:close/>
              </a:path>
            </a:pathLst>
          </a:custGeom>
          <a:gradFill rotWithShape="0">
            <a:gsLst>
              <a:gs pos="0">
                <a:srgbClr val="FF7D9C">
                  <a:alpha val="0"/>
                </a:srgbClr>
              </a:gs>
              <a:gs pos="100000">
                <a:srgbClr val="FF7D9C"/>
              </a:gs>
            </a:gsLst>
            <a:lin ang="0"/>
            <a:tileRect/>
          </a:gradFill>
          <a:ln w="9525">
            <a:noFill/>
            <a:miter/>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335"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Gill Sans" charset="0"/>
              </a:rPr>
              <a:t>封面格式不规范未被识别</a:t>
            </a:r>
            <a:r>
              <a:rPr kumimoji="0" lang="en-US" altLang="zh-CN" sz="1335"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Gill Sans" charset="0"/>
              </a:rPr>
              <a:t> </a:t>
            </a:r>
            <a:endParaRPr kumimoji="0" lang="zh-CN" altLang="en-US" sz="1335"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Gill Sans" charset="0"/>
            </a:endParaRPr>
          </a:p>
        </p:txBody>
      </p:sp>
      <p:pic>
        <p:nvPicPr>
          <p:cNvPr id="29" name="图片 28" descr="格式不规范导致的复制比"/>
          <p:cNvPicPr>
            <a:picLocks noChangeAspect="1"/>
          </p:cNvPicPr>
          <p:nvPr/>
        </p:nvPicPr>
        <p:blipFill>
          <a:blip r:embed="rId7"/>
          <a:stretch>
            <a:fillRect/>
          </a:stretch>
        </p:blipFill>
        <p:spPr>
          <a:xfrm>
            <a:off x="3371737" y="3195163"/>
            <a:ext cx="6624592" cy="2719555"/>
          </a:xfrm>
          <a:prstGeom prst="rect">
            <a:avLst/>
          </a:prstGeom>
          <a:noFill/>
          <a:ln w="9525">
            <a:noFill/>
          </a:ln>
        </p:spPr>
      </p:pic>
      <p:sp>
        <p:nvSpPr>
          <p:cNvPr id="30" name="MH_SubTitle_4">
            <a:hlinkClick r:id="rId8" action="ppaction://hlinkfile"/>
          </p:cNvPr>
          <p:cNvSpPr/>
          <p:nvPr/>
        </p:nvSpPr>
        <p:spPr>
          <a:xfrm>
            <a:off x="9308026" y="4514621"/>
            <a:ext cx="2149992" cy="1031818"/>
          </a:xfrm>
          <a:custGeom>
            <a:avLst/>
            <a:gdLst>
              <a:gd name="txL" fmla="*/ 0 w 2132"/>
              <a:gd name="txT" fmla="*/ 0 h 693"/>
              <a:gd name="txR" fmla="*/ 2132 w 2132"/>
              <a:gd name="txB" fmla="*/ 693 h 693"/>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2132" h="693">
                <a:moveTo>
                  <a:pt x="2118" y="117"/>
                </a:moveTo>
                <a:cubicBezTo>
                  <a:pt x="448" y="117"/>
                  <a:pt x="448" y="117"/>
                  <a:pt x="448" y="117"/>
                </a:cubicBezTo>
                <a:cubicBezTo>
                  <a:pt x="448" y="117"/>
                  <a:pt x="452" y="88"/>
                  <a:pt x="443" y="68"/>
                </a:cubicBezTo>
                <a:cubicBezTo>
                  <a:pt x="434" y="48"/>
                  <a:pt x="398" y="0"/>
                  <a:pt x="338" y="41"/>
                </a:cubicBezTo>
                <a:cubicBezTo>
                  <a:pt x="279" y="82"/>
                  <a:pt x="102" y="217"/>
                  <a:pt x="72" y="241"/>
                </a:cubicBezTo>
                <a:cubicBezTo>
                  <a:pt x="41" y="264"/>
                  <a:pt x="7" y="291"/>
                  <a:pt x="3" y="342"/>
                </a:cubicBezTo>
                <a:cubicBezTo>
                  <a:pt x="0" y="389"/>
                  <a:pt x="12" y="410"/>
                  <a:pt x="68" y="461"/>
                </a:cubicBezTo>
                <a:cubicBezTo>
                  <a:pt x="116" y="504"/>
                  <a:pt x="301" y="635"/>
                  <a:pt x="329" y="653"/>
                </a:cubicBezTo>
                <a:cubicBezTo>
                  <a:pt x="358" y="671"/>
                  <a:pt x="393" y="693"/>
                  <a:pt x="430" y="659"/>
                </a:cubicBezTo>
                <a:cubicBezTo>
                  <a:pt x="457" y="634"/>
                  <a:pt x="454" y="587"/>
                  <a:pt x="454" y="587"/>
                </a:cubicBezTo>
                <a:cubicBezTo>
                  <a:pt x="2122" y="541"/>
                  <a:pt x="2122" y="541"/>
                  <a:pt x="2122" y="541"/>
                </a:cubicBezTo>
                <a:cubicBezTo>
                  <a:pt x="2100" y="498"/>
                  <a:pt x="2100" y="498"/>
                  <a:pt x="2100" y="498"/>
                </a:cubicBezTo>
                <a:cubicBezTo>
                  <a:pt x="362" y="497"/>
                  <a:pt x="362" y="497"/>
                  <a:pt x="362" y="497"/>
                </a:cubicBezTo>
                <a:cubicBezTo>
                  <a:pt x="362" y="561"/>
                  <a:pt x="362" y="561"/>
                  <a:pt x="362" y="561"/>
                </a:cubicBezTo>
                <a:cubicBezTo>
                  <a:pt x="362" y="561"/>
                  <a:pt x="122" y="390"/>
                  <a:pt x="102" y="374"/>
                </a:cubicBezTo>
                <a:cubicBezTo>
                  <a:pt x="83" y="358"/>
                  <a:pt x="86" y="338"/>
                  <a:pt x="108" y="326"/>
                </a:cubicBezTo>
                <a:cubicBezTo>
                  <a:pt x="129" y="313"/>
                  <a:pt x="358" y="140"/>
                  <a:pt x="358" y="140"/>
                </a:cubicBezTo>
                <a:cubicBezTo>
                  <a:pt x="358" y="210"/>
                  <a:pt x="358" y="210"/>
                  <a:pt x="358" y="210"/>
                </a:cubicBezTo>
                <a:cubicBezTo>
                  <a:pt x="2132" y="164"/>
                  <a:pt x="2132" y="164"/>
                  <a:pt x="2132" y="164"/>
                </a:cubicBezTo>
                <a:lnTo>
                  <a:pt x="2118" y="117"/>
                </a:lnTo>
                <a:close/>
              </a:path>
            </a:pathLst>
          </a:custGeom>
          <a:gradFill rotWithShape="0">
            <a:gsLst>
              <a:gs pos="0">
                <a:srgbClr val="83C937">
                  <a:alpha val="0"/>
                </a:srgbClr>
              </a:gs>
              <a:gs pos="100000">
                <a:srgbClr val="92D050"/>
              </a:gs>
            </a:gsLst>
            <a:lin ang="10800000"/>
            <a:tileRect/>
          </a:gradFill>
          <a:ln w="9525">
            <a:noFill/>
            <a:miter/>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335"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Gill Sans" charset="0"/>
              </a:rPr>
              <a:t>目录格式不规范未被识别</a:t>
            </a:r>
            <a:endParaRPr kumimoji="0" lang="zh-CN" altLang="en-US" sz="1335"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Gill Sans" charset="0"/>
            </a:endParaRPr>
          </a:p>
        </p:txBody>
      </p:sp>
      <p:sp>
        <p:nvSpPr>
          <p:cNvPr id="35" name="MH_SubTitle_1">
            <a:hlinkClick r:id="rId1" action="ppaction://hlinkfile"/>
          </p:cNvPr>
          <p:cNvSpPr/>
          <p:nvPr/>
        </p:nvSpPr>
        <p:spPr>
          <a:xfrm>
            <a:off x="1242381" y="5086090"/>
            <a:ext cx="1960456" cy="828629"/>
          </a:xfrm>
          <a:custGeom>
            <a:avLst/>
            <a:gdLst>
              <a:gd name="txL" fmla="*/ 0 w 2242"/>
              <a:gd name="txT" fmla="*/ 0 h 694"/>
              <a:gd name="txR" fmla="*/ 2242 w 2242"/>
              <a:gd name="txB" fmla="*/ 694 h 694"/>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2242" h="694">
                <a:moveTo>
                  <a:pt x="42" y="117"/>
                </a:moveTo>
                <a:cubicBezTo>
                  <a:pt x="1794" y="117"/>
                  <a:pt x="1794" y="117"/>
                  <a:pt x="1794" y="117"/>
                </a:cubicBezTo>
                <a:cubicBezTo>
                  <a:pt x="1794" y="117"/>
                  <a:pt x="1790" y="88"/>
                  <a:pt x="1799" y="68"/>
                </a:cubicBezTo>
                <a:cubicBezTo>
                  <a:pt x="1808" y="49"/>
                  <a:pt x="1844" y="0"/>
                  <a:pt x="1904" y="41"/>
                </a:cubicBezTo>
                <a:cubicBezTo>
                  <a:pt x="1963" y="83"/>
                  <a:pt x="2140" y="218"/>
                  <a:pt x="2170" y="241"/>
                </a:cubicBezTo>
                <a:cubicBezTo>
                  <a:pt x="2201" y="265"/>
                  <a:pt x="2235" y="292"/>
                  <a:pt x="2239" y="342"/>
                </a:cubicBezTo>
                <a:cubicBezTo>
                  <a:pt x="2242" y="389"/>
                  <a:pt x="2230" y="411"/>
                  <a:pt x="2174" y="461"/>
                </a:cubicBezTo>
                <a:cubicBezTo>
                  <a:pt x="2126" y="504"/>
                  <a:pt x="1942" y="636"/>
                  <a:pt x="1913" y="654"/>
                </a:cubicBezTo>
                <a:cubicBezTo>
                  <a:pt x="1884" y="672"/>
                  <a:pt x="1849" y="694"/>
                  <a:pt x="1812" y="659"/>
                </a:cubicBezTo>
                <a:cubicBezTo>
                  <a:pt x="1785" y="634"/>
                  <a:pt x="1789" y="587"/>
                  <a:pt x="1789" y="587"/>
                </a:cubicBezTo>
                <a:cubicBezTo>
                  <a:pt x="0" y="532"/>
                  <a:pt x="0" y="532"/>
                  <a:pt x="0" y="532"/>
                </a:cubicBezTo>
                <a:cubicBezTo>
                  <a:pt x="31" y="497"/>
                  <a:pt x="31" y="497"/>
                  <a:pt x="31" y="497"/>
                </a:cubicBezTo>
                <a:cubicBezTo>
                  <a:pt x="1880" y="497"/>
                  <a:pt x="1880" y="497"/>
                  <a:pt x="1880" y="497"/>
                </a:cubicBezTo>
                <a:cubicBezTo>
                  <a:pt x="1880" y="562"/>
                  <a:pt x="1880" y="562"/>
                  <a:pt x="1880" y="562"/>
                </a:cubicBezTo>
                <a:cubicBezTo>
                  <a:pt x="1880" y="562"/>
                  <a:pt x="2120" y="391"/>
                  <a:pt x="2140" y="375"/>
                </a:cubicBezTo>
                <a:cubicBezTo>
                  <a:pt x="2160" y="358"/>
                  <a:pt x="2156" y="339"/>
                  <a:pt x="2134" y="326"/>
                </a:cubicBezTo>
                <a:cubicBezTo>
                  <a:pt x="2113" y="313"/>
                  <a:pt x="1884" y="140"/>
                  <a:pt x="1884" y="140"/>
                </a:cubicBezTo>
                <a:cubicBezTo>
                  <a:pt x="1884" y="211"/>
                  <a:pt x="1884" y="211"/>
                  <a:pt x="1884" y="211"/>
                </a:cubicBezTo>
                <a:cubicBezTo>
                  <a:pt x="2" y="161"/>
                  <a:pt x="2" y="161"/>
                  <a:pt x="2" y="161"/>
                </a:cubicBezTo>
                <a:lnTo>
                  <a:pt x="42" y="117"/>
                </a:lnTo>
                <a:close/>
              </a:path>
            </a:pathLst>
          </a:custGeom>
          <a:gradFill rotWithShape="0">
            <a:gsLst>
              <a:gs pos="0">
                <a:srgbClr val="FFC411">
                  <a:alpha val="0"/>
                </a:srgbClr>
              </a:gs>
              <a:gs pos="100000">
                <a:srgbClr val="FFC000"/>
              </a:gs>
            </a:gsLst>
            <a:lin ang="0"/>
            <a:tileRect/>
          </a:gradFill>
          <a:ln w="9525">
            <a:noFill/>
            <a:miter/>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335"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Gill Sans" charset="0"/>
              </a:rPr>
              <a:t>互联网资源未标引</a:t>
            </a:r>
            <a:endParaRPr kumimoji="0" lang="zh-CN" altLang="en-US" sz="1335"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Gill Sans" charset="0"/>
            </a:endParaRPr>
          </a:p>
        </p:txBody>
      </p:sp>
      <p:pic>
        <p:nvPicPr>
          <p:cNvPr id="36" name="图片 35" descr="互联网资源"/>
          <p:cNvPicPr>
            <a:picLocks noChangeAspect="1"/>
          </p:cNvPicPr>
          <p:nvPr/>
        </p:nvPicPr>
        <p:blipFill>
          <a:blip r:embed="rId9"/>
          <a:stretch>
            <a:fillRect/>
          </a:stretch>
        </p:blipFill>
        <p:spPr>
          <a:xfrm>
            <a:off x="3301256" y="4639101"/>
            <a:ext cx="6133764" cy="2219203"/>
          </a:xfrm>
          <a:prstGeom prst="rect">
            <a:avLst/>
          </a:prstGeom>
          <a:noFill/>
          <a:ln w="9525">
            <a:noFill/>
          </a:ln>
        </p:spPr>
      </p:pic>
      <p:sp>
        <p:nvSpPr>
          <p:cNvPr id="37" name="MH_SubTitle_2">
            <a:hlinkClick r:id="rId4" action="ppaction://hlinkfile"/>
          </p:cNvPr>
          <p:cNvSpPr/>
          <p:nvPr/>
        </p:nvSpPr>
        <p:spPr>
          <a:xfrm>
            <a:off x="9592491" y="5546440"/>
            <a:ext cx="1865210" cy="825455"/>
          </a:xfrm>
          <a:custGeom>
            <a:avLst/>
            <a:gdLst>
              <a:gd name="txL" fmla="*/ 0 w 2131"/>
              <a:gd name="txT" fmla="*/ 0 h 694"/>
              <a:gd name="txR" fmla="*/ 2131 w 2131"/>
              <a:gd name="txB" fmla="*/ 694 h 694"/>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2131" h="694">
                <a:moveTo>
                  <a:pt x="2118" y="117"/>
                </a:moveTo>
                <a:cubicBezTo>
                  <a:pt x="448" y="117"/>
                  <a:pt x="448" y="117"/>
                  <a:pt x="448" y="117"/>
                </a:cubicBezTo>
                <a:cubicBezTo>
                  <a:pt x="448" y="117"/>
                  <a:pt x="452" y="89"/>
                  <a:pt x="443" y="69"/>
                </a:cubicBezTo>
                <a:cubicBezTo>
                  <a:pt x="434" y="49"/>
                  <a:pt x="398" y="0"/>
                  <a:pt x="338" y="42"/>
                </a:cubicBezTo>
                <a:cubicBezTo>
                  <a:pt x="279" y="83"/>
                  <a:pt x="102" y="218"/>
                  <a:pt x="72" y="242"/>
                </a:cubicBezTo>
                <a:cubicBezTo>
                  <a:pt x="41" y="265"/>
                  <a:pt x="7" y="292"/>
                  <a:pt x="3" y="342"/>
                </a:cubicBezTo>
                <a:cubicBezTo>
                  <a:pt x="0" y="389"/>
                  <a:pt x="12" y="411"/>
                  <a:pt x="68" y="461"/>
                </a:cubicBezTo>
                <a:cubicBezTo>
                  <a:pt x="116" y="504"/>
                  <a:pt x="300" y="636"/>
                  <a:pt x="329" y="654"/>
                </a:cubicBezTo>
                <a:cubicBezTo>
                  <a:pt x="358" y="672"/>
                  <a:pt x="393" y="694"/>
                  <a:pt x="430" y="659"/>
                </a:cubicBezTo>
                <a:cubicBezTo>
                  <a:pt x="457" y="634"/>
                  <a:pt x="453" y="587"/>
                  <a:pt x="453" y="587"/>
                </a:cubicBezTo>
                <a:cubicBezTo>
                  <a:pt x="2121" y="541"/>
                  <a:pt x="2121" y="541"/>
                  <a:pt x="2121" y="541"/>
                </a:cubicBezTo>
                <a:cubicBezTo>
                  <a:pt x="2100" y="498"/>
                  <a:pt x="2100" y="498"/>
                  <a:pt x="2100" y="498"/>
                </a:cubicBezTo>
                <a:cubicBezTo>
                  <a:pt x="362" y="497"/>
                  <a:pt x="362" y="497"/>
                  <a:pt x="362" y="497"/>
                </a:cubicBezTo>
                <a:cubicBezTo>
                  <a:pt x="362" y="562"/>
                  <a:pt x="362" y="562"/>
                  <a:pt x="362" y="562"/>
                </a:cubicBezTo>
                <a:cubicBezTo>
                  <a:pt x="362" y="562"/>
                  <a:pt x="122" y="391"/>
                  <a:pt x="102" y="375"/>
                </a:cubicBezTo>
                <a:cubicBezTo>
                  <a:pt x="82" y="359"/>
                  <a:pt x="86" y="339"/>
                  <a:pt x="108" y="326"/>
                </a:cubicBezTo>
                <a:cubicBezTo>
                  <a:pt x="129" y="314"/>
                  <a:pt x="358" y="141"/>
                  <a:pt x="358" y="141"/>
                </a:cubicBezTo>
                <a:cubicBezTo>
                  <a:pt x="358" y="211"/>
                  <a:pt x="358" y="211"/>
                  <a:pt x="358" y="211"/>
                </a:cubicBezTo>
                <a:cubicBezTo>
                  <a:pt x="2131" y="164"/>
                  <a:pt x="2131" y="164"/>
                  <a:pt x="2131" y="164"/>
                </a:cubicBezTo>
                <a:lnTo>
                  <a:pt x="2118" y="117"/>
                </a:lnTo>
                <a:close/>
              </a:path>
            </a:pathLst>
          </a:custGeom>
          <a:gradFill rotWithShape="0">
            <a:gsLst>
              <a:gs pos="0">
                <a:srgbClr val="10B3E9">
                  <a:alpha val="0"/>
                </a:srgbClr>
              </a:gs>
              <a:gs pos="100000">
                <a:srgbClr val="00B0F0"/>
              </a:gs>
            </a:gsLst>
            <a:lin ang="10800000"/>
            <a:tileRect/>
          </a:gradFill>
          <a:ln w="9525">
            <a:noFill/>
            <a:miter/>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335"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Gill Sans" charset="0"/>
              </a:rPr>
              <a:t>涉嫌自我抄袭</a:t>
            </a:r>
            <a:r>
              <a:rPr kumimoji="0" lang="en-US" altLang="zh-CN" sz="1335"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ea"/>
                <a:sym typeface="Gill Sans" charset="0"/>
              </a:rPr>
              <a:t> </a:t>
            </a:r>
            <a:endParaRPr kumimoji="0" lang="zh-CN" altLang="en-US" sz="1335"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Gill Sans" charset="0"/>
            </a:endParaRPr>
          </a:p>
        </p:txBody>
      </p:sp>
      <p:grpSp>
        <p:nvGrpSpPr>
          <p:cNvPr id="2" name="组合 1"/>
          <p:cNvGrpSpPr/>
          <p:nvPr/>
        </p:nvGrpSpPr>
        <p:grpSpPr>
          <a:xfrm>
            <a:off x="148110" y="2081525"/>
            <a:ext cx="9420653" cy="4247633"/>
            <a:chOff x="707" y="723"/>
            <a:chExt cx="19198" cy="9705"/>
          </a:xfrm>
        </p:grpSpPr>
        <p:pic>
          <p:nvPicPr>
            <p:cNvPr id="3" name="图片 2" descr="关伟明自我引用为标引"/>
            <p:cNvPicPr>
              <a:picLocks noChangeAspect="1"/>
            </p:cNvPicPr>
            <p:nvPr/>
          </p:nvPicPr>
          <p:blipFill>
            <a:blip r:embed="rId10"/>
            <a:stretch>
              <a:fillRect/>
            </a:stretch>
          </p:blipFill>
          <p:spPr>
            <a:xfrm>
              <a:off x="707" y="2998"/>
              <a:ext cx="9689" cy="7336"/>
            </a:xfrm>
            <a:prstGeom prst="rect">
              <a:avLst/>
            </a:prstGeom>
            <a:ln>
              <a:solidFill>
                <a:schemeClr val="accent1"/>
              </a:solidFill>
            </a:ln>
          </p:spPr>
        </p:pic>
        <p:pic>
          <p:nvPicPr>
            <p:cNvPr id="13" name="图片 12" descr="自我引用未标引"/>
            <p:cNvPicPr>
              <a:picLocks noChangeAspect="1"/>
            </p:cNvPicPr>
            <p:nvPr/>
          </p:nvPicPr>
          <p:blipFill>
            <a:blip r:embed="rId11"/>
            <a:srcRect t="775"/>
            <a:stretch>
              <a:fillRect/>
            </a:stretch>
          </p:blipFill>
          <p:spPr>
            <a:xfrm>
              <a:off x="10419" y="723"/>
              <a:ext cx="4768" cy="4226"/>
            </a:xfrm>
            <a:prstGeom prst="rect">
              <a:avLst/>
            </a:prstGeom>
            <a:ln>
              <a:solidFill>
                <a:schemeClr val="accent1"/>
              </a:solidFill>
            </a:ln>
          </p:spPr>
        </p:pic>
        <p:pic>
          <p:nvPicPr>
            <p:cNvPr id="14" name="图片 13" descr="自我引用未标引2"/>
            <p:cNvPicPr>
              <a:picLocks noChangeAspect="1"/>
            </p:cNvPicPr>
            <p:nvPr/>
          </p:nvPicPr>
          <p:blipFill>
            <a:blip r:embed="rId12"/>
            <a:stretch>
              <a:fillRect/>
            </a:stretch>
          </p:blipFill>
          <p:spPr>
            <a:xfrm>
              <a:off x="15196" y="724"/>
              <a:ext cx="4709" cy="3290"/>
            </a:xfrm>
            <a:prstGeom prst="rect">
              <a:avLst/>
            </a:prstGeom>
            <a:ln>
              <a:solidFill>
                <a:schemeClr val="accent1"/>
              </a:solidFill>
            </a:ln>
          </p:spPr>
        </p:pic>
        <p:pic>
          <p:nvPicPr>
            <p:cNvPr id="15" name="图片 14" descr="自我引用未标引3"/>
            <p:cNvPicPr>
              <a:picLocks noChangeAspect="1"/>
            </p:cNvPicPr>
            <p:nvPr/>
          </p:nvPicPr>
          <p:blipFill>
            <a:blip r:embed="rId13"/>
            <a:srcRect l="2392"/>
            <a:stretch>
              <a:fillRect/>
            </a:stretch>
          </p:blipFill>
          <p:spPr>
            <a:xfrm>
              <a:off x="10420" y="4949"/>
              <a:ext cx="4889" cy="2970"/>
            </a:xfrm>
            <a:prstGeom prst="rect">
              <a:avLst/>
            </a:prstGeom>
            <a:ln>
              <a:solidFill>
                <a:schemeClr val="accent1"/>
              </a:solidFill>
            </a:ln>
          </p:spPr>
        </p:pic>
        <p:pic>
          <p:nvPicPr>
            <p:cNvPr id="16" name="图片 15" descr="自我引用未标引4"/>
            <p:cNvPicPr>
              <a:picLocks noChangeAspect="1"/>
            </p:cNvPicPr>
            <p:nvPr/>
          </p:nvPicPr>
          <p:blipFill>
            <a:blip r:embed="rId14"/>
            <a:stretch>
              <a:fillRect/>
            </a:stretch>
          </p:blipFill>
          <p:spPr>
            <a:xfrm>
              <a:off x="15188" y="4014"/>
              <a:ext cx="4694" cy="3504"/>
            </a:xfrm>
            <a:prstGeom prst="rect">
              <a:avLst/>
            </a:prstGeom>
            <a:ln>
              <a:solidFill>
                <a:schemeClr val="accent1"/>
              </a:solidFill>
            </a:ln>
          </p:spPr>
        </p:pic>
        <p:pic>
          <p:nvPicPr>
            <p:cNvPr id="17" name="图片 16" descr="自我引用未标引5"/>
            <p:cNvPicPr>
              <a:picLocks noChangeAspect="1"/>
            </p:cNvPicPr>
            <p:nvPr/>
          </p:nvPicPr>
          <p:blipFill>
            <a:blip r:embed="rId15"/>
            <a:stretch>
              <a:fillRect/>
            </a:stretch>
          </p:blipFill>
          <p:spPr>
            <a:xfrm>
              <a:off x="707" y="724"/>
              <a:ext cx="9659" cy="2273"/>
            </a:xfrm>
            <a:prstGeom prst="rect">
              <a:avLst/>
            </a:prstGeom>
            <a:ln>
              <a:solidFill>
                <a:schemeClr val="accent1"/>
              </a:solidFill>
            </a:ln>
          </p:spPr>
        </p:pic>
        <p:pic>
          <p:nvPicPr>
            <p:cNvPr id="18" name="图片 17" descr="自我引用未标引6"/>
            <p:cNvPicPr>
              <a:picLocks noChangeAspect="1"/>
            </p:cNvPicPr>
            <p:nvPr/>
          </p:nvPicPr>
          <p:blipFill>
            <a:blip r:embed="rId16"/>
            <a:stretch>
              <a:fillRect/>
            </a:stretch>
          </p:blipFill>
          <p:spPr>
            <a:xfrm>
              <a:off x="15187" y="7518"/>
              <a:ext cx="4710" cy="2910"/>
            </a:xfrm>
            <a:prstGeom prst="rect">
              <a:avLst/>
            </a:prstGeom>
            <a:ln>
              <a:solidFill>
                <a:schemeClr val="accent1"/>
              </a:solidFill>
            </a:ln>
          </p:spPr>
        </p:pic>
        <p:pic>
          <p:nvPicPr>
            <p:cNvPr id="19" name="图片 18" descr="自我引用未标引7"/>
            <p:cNvPicPr>
              <a:picLocks noChangeAspect="1"/>
            </p:cNvPicPr>
            <p:nvPr/>
          </p:nvPicPr>
          <p:blipFill>
            <a:blip r:embed="rId17"/>
            <a:stretch>
              <a:fillRect/>
            </a:stretch>
          </p:blipFill>
          <p:spPr>
            <a:xfrm>
              <a:off x="10396" y="7797"/>
              <a:ext cx="4792" cy="2610"/>
            </a:xfrm>
            <a:prstGeom prst="rect">
              <a:avLst/>
            </a:prstGeom>
            <a:ln>
              <a:solidFill>
                <a:schemeClr val="accent1"/>
              </a:solidFill>
            </a:ln>
          </p:spPr>
        </p:pic>
      </p:grpSp>
      <p:sp>
        <p:nvSpPr>
          <p:cNvPr id="26" name="圆角矩形 25"/>
          <p:cNvSpPr/>
          <p:nvPr/>
        </p:nvSpPr>
        <p:spPr>
          <a:xfrm>
            <a:off x="561255" y="2864255"/>
            <a:ext cx="919969" cy="213134"/>
          </a:xfrm>
          <a:prstGeom prst="roundRect">
            <a:avLst/>
          </a:prstGeom>
          <a:noFill/>
          <a:ln w="50800" cmpd="sng">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39" name="圆角矩形 38"/>
          <p:cNvSpPr/>
          <p:nvPr/>
        </p:nvSpPr>
        <p:spPr>
          <a:xfrm>
            <a:off x="148143" y="4363565"/>
            <a:ext cx="3622680" cy="435300"/>
          </a:xfrm>
          <a:prstGeom prst="roundRect">
            <a:avLst/>
          </a:prstGeom>
          <a:noFill/>
          <a:ln w="50800" cmpd="sng">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41" name="燕尾形箭头 40"/>
          <p:cNvSpPr/>
          <p:nvPr/>
        </p:nvSpPr>
        <p:spPr>
          <a:xfrm rot="12540000">
            <a:off x="8872339" y="4170311"/>
            <a:ext cx="512004" cy="341336"/>
          </a:xfrm>
          <a:prstGeom prst="notched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43" name="燕尾形箭头 42"/>
          <p:cNvSpPr/>
          <p:nvPr/>
        </p:nvSpPr>
        <p:spPr>
          <a:xfrm rot="12540000">
            <a:off x="8778415" y="5578562"/>
            <a:ext cx="512004" cy="341336"/>
          </a:xfrm>
          <a:prstGeom prst="notched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44" name="燕尾形箭头 43"/>
          <p:cNvSpPr/>
          <p:nvPr/>
        </p:nvSpPr>
        <p:spPr>
          <a:xfrm rot="12540000">
            <a:off x="9029480" y="2822267"/>
            <a:ext cx="512004" cy="341336"/>
          </a:xfrm>
          <a:prstGeom prst="notched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4"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5"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8"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9" name="组合 8"/>
          <p:cNvGrpSpPr/>
          <p:nvPr/>
        </p:nvGrpSpPr>
        <p:grpSpPr>
          <a:xfrm>
            <a:off x="895350" y="142875"/>
            <a:ext cx="3814445" cy="808990"/>
            <a:chOff x="903371" y="249943"/>
            <a:chExt cx="3752072" cy="679895"/>
          </a:xfrm>
        </p:grpSpPr>
        <p:sp>
          <p:nvSpPr>
            <p:cNvPr id="10" name="任意多边形 9"/>
            <p:cNvSpPr/>
            <p:nvPr/>
          </p:nvSpPr>
          <p:spPr bwMode="auto">
            <a:xfrm>
              <a:off x="903371" y="249943"/>
              <a:ext cx="3752072" cy="679895"/>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11" name="任意多边形 10"/>
            <p:cNvSpPr/>
            <p:nvPr/>
          </p:nvSpPr>
          <p:spPr bwMode="auto">
            <a:xfrm>
              <a:off x="1010092" y="326258"/>
              <a:ext cx="3538631" cy="527799"/>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algn="ctr"/>
              <a:endParaRPr lang="zh-CN" altLang="en-US" dirty="0">
                <a:solidFill>
                  <a:prstClr val="black"/>
                </a:solidFill>
                <a:latin typeface="微软雅黑" panose="020B0503020204020204" pitchFamily="34" charset="-122"/>
              </a:endParaRPr>
            </a:p>
          </p:txBody>
        </p:sp>
      </p:grpSp>
      <p:sp>
        <p:nvSpPr>
          <p:cNvPr id="12" name="文本框 11"/>
          <p:cNvSpPr txBox="1"/>
          <p:nvPr/>
        </p:nvSpPr>
        <p:spPr>
          <a:xfrm>
            <a:off x="999490" y="316865"/>
            <a:ext cx="3535680" cy="460375"/>
          </a:xfrm>
          <a:prstGeom prst="rect">
            <a:avLst/>
          </a:prstGeom>
          <a:noFill/>
        </p:spPr>
        <p:txBody>
          <a:bodyPr wrap="none" rtlCol="0">
            <a:spAutoFit/>
          </a:bodyPr>
          <a:lstStyle/>
          <a:p>
            <a:pPr algn="l"/>
            <a:r>
              <a:rPr lang="zh-CN" altLang="zh-CN" sz="2400" b="1" dirty="0">
                <a:solidFill>
                  <a:srgbClr val="3B68A1"/>
                </a:solidFill>
                <a:latin typeface="微软雅黑" panose="020B0503020204020204" pitchFamily="34" charset="-122"/>
                <a:ea typeface="微软雅黑" panose="020B0503020204020204" pitchFamily="34" charset="-122"/>
                <a:cs typeface="+mj-cs"/>
                <a:sym typeface="+mn-ea"/>
              </a:rPr>
              <a:t>产生高复制比的原因举例</a:t>
            </a:r>
            <a:endParaRPr lang="zh-CN" altLang="zh-CN" sz="2400" b="1" dirty="0">
              <a:solidFill>
                <a:srgbClr val="3B68A1"/>
              </a:solidFill>
              <a:latin typeface="微软雅黑" panose="020B0503020204020204" pitchFamily="34" charset="-122"/>
              <a:ea typeface="微软雅黑" panose="020B0503020204020204" pitchFamily="34" charset="-122"/>
              <a:cs typeface="+mj-cs"/>
              <a:sym typeface="+mn-ea"/>
            </a:endParaRPr>
          </a:p>
        </p:txBody>
      </p:sp>
      <p:pic>
        <p:nvPicPr>
          <p:cNvPr id="31" name="图片 30"/>
          <p:cNvPicPr>
            <a:picLocks noChangeAspect="1"/>
          </p:cNvPicPr>
          <p:nvPr/>
        </p:nvPicPr>
        <p:blipFill>
          <a:blip r:embed="rId18"/>
          <a:stretch>
            <a:fillRect/>
          </a:stretch>
        </p:blipFill>
        <p:spPr>
          <a:xfrm>
            <a:off x="1654175" y="1464310"/>
            <a:ext cx="7324725" cy="50292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0-#ppt_w/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500"/>
                                        <p:tgtEl>
                                          <p:spTgt spid="22"/>
                                        </p:tgtEl>
                                      </p:cBhvr>
                                    </p:animEffect>
                                  </p:childTnLst>
                                </p:cTn>
                              </p:par>
                              <p:par>
                                <p:cTn id="17" presetID="22" presetClass="entr" presetSubtype="1"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up)">
                                      <p:cBhvr>
                                        <p:cTn id="19" dur="500"/>
                                        <p:tgtEl>
                                          <p:spTgt spid="23"/>
                                        </p:tgtEl>
                                      </p:cBhvr>
                                    </p:animEffect>
                                  </p:childTnLst>
                                </p:cTn>
                              </p:par>
                            </p:childTnLst>
                          </p:cTn>
                        </p:par>
                        <p:par>
                          <p:cTn id="20" fill="hold">
                            <p:stCondLst>
                              <p:cond delay="1500"/>
                            </p:stCondLst>
                            <p:childTnLst>
                              <p:par>
                                <p:cTn id="21" presetID="3" presetClass="entr" presetSubtype="1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blinds(horizontal)">
                                      <p:cBhvr>
                                        <p:cTn id="23" dur="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xit" presetSubtype="10" fill="hold" nodeType="clickEffect">
                                  <p:stCondLst>
                                    <p:cond delay="0"/>
                                  </p:stCondLst>
                                  <p:childTnLst>
                                    <p:animEffect transition="out" filter="blinds(horizontal)">
                                      <p:cBhvr>
                                        <p:cTn id="27" dur="500"/>
                                        <p:tgtEl>
                                          <p:spTgt spid="21"/>
                                        </p:tgtEl>
                                      </p:cBhvr>
                                    </p:animEffect>
                                    <p:set>
                                      <p:cBhvr>
                                        <p:cTn id="28" dur="1" fill="hold">
                                          <p:stCondLst>
                                            <p:cond delay="499"/>
                                          </p:stCondLst>
                                        </p:cTn>
                                        <p:tgtEl>
                                          <p:spTgt spid="21"/>
                                        </p:tgtEl>
                                        <p:attrNameLst>
                                          <p:attrName>style.visibility</p:attrName>
                                        </p:attrNameLst>
                                      </p:cBhvr>
                                      <p:to>
                                        <p:strVal val="hidden"/>
                                      </p:to>
                                    </p:set>
                                  </p:childTnLst>
                                </p:cTn>
                              </p:par>
                              <p:par>
                                <p:cTn id="29" presetID="3" presetClass="exit" presetSubtype="10" fill="hold" grpId="0" nodeType="withEffect">
                                  <p:stCondLst>
                                    <p:cond delay="0"/>
                                  </p:stCondLst>
                                  <p:childTnLst>
                                    <p:animEffect transition="out" filter="blinds(horizontal)">
                                      <p:cBhvr>
                                        <p:cTn id="30" dur="500"/>
                                        <p:tgtEl>
                                          <p:spTgt spid="22"/>
                                        </p:tgtEl>
                                      </p:cBhvr>
                                    </p:animEffect>
                                    <p:set>
                                      <p:cBhvr>
                                        <p:cTn id="31" dur="1" fill="hold">
                                          <p:stCondLst>
                                            <p:cond delay="499"/>
                                          </p:stCondLst>
                                        </p:cTn>
                                        <p:tgtEl>
                                          <p:spTgt spid="22"/>
                                        </p:tgtEl>
                                        <p:attrNameLst>
                                          <p:attrName>style.visibility</p:attrName>
                                        </p:attrNameLst>
                                      </p:cBhvr>
                                      <p:to>
                                        <p:strVal val="hidden"/>
                                      </p:to>
                                    </p:set>
                                  </p:childTnLst>
                                </p:cTn>
                              </p:par>
                              <p:par>
                                <p:cTn id="32" presetID="3" presetClass="exit" presetSubtype="10" fill="hold" nodeType="withEffect">
                                  <p:stCondLst>
                                    <p:cond delay="0"/>
                                  </p:stCondLst>
                                  <p:childTnLst>
                                    <p:animEffect transition="out" filter="blinds(horizontal)">
                                      <p:cBhvr>
                                        <p:cTn id="33" dur="500"/>
                                        <p:tgtEl>
                                          <p:spTgt spid="23"/>
                                        </p:tgtEl>
                                      </p:cBhvr>
                                    </p:animEffect>
                                    <p:set>
                                      <p:cBhvr>
                                        <p:cTn id="34" dur="1" fill="hold">
                                          <p:stCondLst>
                                            <p:cond delay="499"/>
                                          </p:stCondLst>
                                        </p:cTn>
                                        <p:tgtEl>
                                          <p:spTgt spid="23"/>
                                        </p:tgtEl>
                                        <p:attrNameLst>
                                          <p:attrName>style.visibility</p:attrName>
                                        </p:attrNameLst>
                                      </p:cBhvr>
                                      <p:to>
                                        <p:strVal val="hidden"/>
                                      </p:to>
                                    </p:set>
                                  </p:childTnLst>
                                </p:cTn>
                              </p:par>
                            </p:childTnLst>
                          </p:cTn>
                        </p:par>
                        <p:par>
                          <p:cTn id="35" fill="hold">
                            <p:stCondLst>
                              <p:cond delay="500"/>
                            </p:stCondLst>
                            <p:childTnLst>
                              <p:par>
                                <p:cTn id="36" presetID="3" presetClass="exit" presetSubtype="10" fill="hold" grpId="1" nodeType="afterEffect">
                                  <p:stCondLst>
                                    <p:cond delay="0"/>
                                  </p:stCondLst>
                                  <p:childTnLst>
                                    <p:animEffect transition="out" filter="blinds(horizontal)">
                                      <p:cBhvr>
                                        <p:cTn id="37" dur="500"/>
                                        <p:tgtEl>
                                          <p:spTgt spid="25"/>
                                        </p:tgtEl>
                                      </p:cBhvr>
                                    </p:animEffect>
                                    <p:set>
                                      <p:cBhvr>
                                        <p:cTn id="38" dur="1" fill="hold">
                                          <p:stCondLst>
                                            <p:cond delay="499"/>
                                          </p:stCondLst>
                                        </p:cTn>
                                        <p:tgtEl>
                                          <p:spTgt spid="25"/>
                                        </p:tgtEl>
                                        <p:attrNameLst>
                                          <p:attrName>style.visibility</p:attrName>
                                        </p:attrNameLst>
                                      </p:cBhvr>
                                      <p:to>
                                        <p:strVal val="hidden"/>
                                      </p:to>
                                    </p:set>
                                  </p:childTnLst>
                                </p:cTn>
                              </p:par>
                            </p:childTnLst>
                          </p:cTn>
                        </p:par>
                        <p:par>
                          <p:cTn id="39" fill="hold">
                            <p:stCondLst>
                              <p:cond delay="1000"/>
                            </p:stCondLst>
                            <p:childTnLst>
                              <p:par>
                                <p:cTn id="40" presetID="2" presetClass="exit" presetSubtype="8" fill="hold" grpId="1" nodeType="afterEffect">
                                  <p:stCondLst>
                                    <p:cond delay="0"/>
                                  </p:stCondLst>
                                  <p:childTnLst>
                                    <p:anim calcmode="lin" valueType="num">
                                      <p:cBhvr additive="base">
                                        <p:cTn id="41" dur="500"/>
                                        <p:tgtEl>
                                          <p:spTgt spid="20"/>
                                        </p:tgtEl>
                                        <p:attrNameLst>
                                          <p:attrName>ppt_x</p:attrName>
                                        </p:attrNameLst>
                                      </p:cBhvr>
                                      <p:tavLst>
                                        <p:tav tm="0">
                                          <p:val>
                                            <p:strVal val="ppt_x"/>
                                          </p:val>
                                        </p:tav>
                                        <p:tav tm="100000">
                                          <p:val>
                                            <p:strVal val="0-ppt_w/2"/>
                                          </p:val>
                                        </p:tav>
                                      </p:tavLst>
                                    </p:anim>
                                    <p:anim calcmode="lin" valueType="num">
                                      <p:cBhvr additive="base">
                                        <p:cTn id="42" dur="500"/>
                                        <p:tgtEl>
                                          <p:spTgt spid="20"/>
                                        </p:tgtEl>
                                        <p:attrNameLst>
                                          <p:attrName>ppt_y</p:attrName>
                                        </p:attrNameLst>
                                      </p:cBhvr>
                                      <p:tavLst>
                                        <p:tav tm="0">
                                          <p:val>
                                            <p:strVal val="ppt_y"/>
                                          </p:val>
                                        </p:tav>
                                        <p:tav tm="100000">
                                          <p:val>
                                            <p:strVal val="ppt_y"/>
                                          </p:val>
                                        </p:tav>
                                      </p:tavLst>
                                    </p:anim>
                                    <p:set>
                                      <p:cBhvr>
                                        <p:cTn id="43" dur="1" fill="hold">
                                          <p:stCondLst>
                                            <p:cond delay="499"/>
                                          </p:stCondLst>
                                        </p:cTn>
                                        <p:tgtEl>
                                          <p:spTgt spid="20"/>
                                        </p:tgtEl>
                                        <p:attrNameLst>
                                          <p:attrName>style.visibility</p:attrName>
                                        </p:attrNameLst>
                                      </p:cBhvr>
                                      <p:to>
                                        <p:strVal val="hidden"/>
                                      </p:to>
                                    </p:set>
                                  </p:childTnLst>
                                </p:cTn>
                              </p:par>
                            </p:childTnLst>
                          </p:cTn>
                        </p:par>
                        <p:par>
                          <p:cTn id="44" fill="hold">
                            <p:stCondLst>
                              <p:cond delay="1500"/>
                            </p:stCondLst>
                            <p:childTnLst>
                              <p:par>
                                <p:cTn id="45" presetID="12" presetClass="entr" presetSubtype="2"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p:tgtEl>
                                          <p:spTgt spid="24"/>
                                        </p:tgtEl>
                                        <p:attrNameLst>
                                          <p:attrName>ppt_x</p:attrName>
                                        </p:attrNameLst>
                                      </p:cBhvr>
                                      <p:tavLst>
                                        <p:tav tm="0">
                                          <p:val>
                                            <p:strVal val="#ppt_x+#ppt_w*1.125000"/>
                                          </p:val>
                                        </p:tav>
                                        <p:tav tm="100000">
                                          <p:val>
                                            <p:strVal val="#ppt_x"/>
                                          </p:val>
                                        </p:tav>
                                      </p:tavLst>
                                    </p:anim>
                                    <p:animEffect transition="in" filter="wipe(left)">
                                      <p:cBhvr>
                                        <p:cTn id="48" dur="500"/>
                                        <p:tgtEl>
                                          <p:spTgt spid="24"/>
                                        </p:tgtEl>
                                      </p:cBhvr>
                                    </p:animEffect>
                                  </p:childTnLst>
                                </p:cTn>
                              </p:par>
                              <p:par>
                                <p:cTn id="49" presetID="12" presetClass="entr" presetSubtype="2"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p:cTn id="51" dur="500"/>
                                        <p:tgtEl>
                                          <p:spTgt spid="27"/>
                                        </p:tgtEl>
                                        <p:attrNameLst>
                                          <p:attrName>ppt_x</p:attrName>
                                        </p:attrNameLst>
                                      </p:cBhvr>
                                      <p:tavLst>
                                        <p:tav tm="0">
                                          <p:val>
                                            <p:strVal val="#ppt_x+#ppt_w*1.125000"/>
                                          </p:val>
                                        </p:tav>
                                        <p:tav tm="100000">
                                          <p:val>
                                            <p:strVal val="#ppt_x"/>
                                          </p:val>
                                        </p:tav>
                                      </p:tavLst>
                                    </p:anim>
                                    <p:animEffect transition="in" filter="wipe(left)">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xit" presetSubtype="2" fill="hold" grpId="1" nodeType="clickEffect">
                                  <p:stCondLst>
                                    <p:cond delay="0"/>
                                  </p:stCondLst>
                                  <p:childTnLst>
                                    <p:anim calcmode="lin" valueType="num">
                                      <p:cBhvr additive="base">
                                        <p:cTn id="56" dur="500"/>
                                        <p:tgtEl>
                                          <p:spTgt spid="24"/>
                                        </p:tgtEl>
                                        <p:attrNameLst>
                                          <p:attrName>ppt_x</p:attrName>
                                        </p:attrNameLst>
                                      </p:cBhvr>
                                      <p:tavLst>
                                        <p:tav tm="0">
                                          <p:val>
                                            <p:strVal val="ppt_x"/>
                                          </p:val>
                                        </p:tav>
                                        <p:tav tm="100000">
                                          <p:val>
                                            <p:strVal val="1+ppt_w/2"/>
                                          </p:val>
                                        </p:tav>
                                      </p:tavLst>
                                    </p:anim>
                                    <p:anim calcmode="lin" valueType="num">
                                      <p:cBhvr additive="base">
                                        <p:cTn id="57" dur="500"/>
                                        <p:tgtEl>
                                          <p:spTgt spid="24"/>
                                        </p:tgtEl>
                                        <p:attrNameLst>
                                          <p:attrName>ppt_y</p:attrName>
                                        </p:attrNameLst>
                                      </p:cBhvr>
                                      <p:tavLst>
                                        <p:tav tm="0">
                                          <p:val>
                                            <p:strVal val="ppt_y"/>
                                          </p:val>
                                        </p:tav>
                                        <p:tav tm="100000">
                                          <p:val>
                                            <p:strVal val="ppt_y"/>
                                          </p:val>
                                        </p:tav>
                                      </p:tavLst>
                                    </p:anim>
                                    <p:set>
                                      <p:cBhvr>
                                        <p:cTn id="58" dur="1" fill="hold">
                                          <p:stCondLst>
                                            <p:cond delay="499"/>
                                          </p:stCondLst>
                                        </p:cTn>
                                        <p:tgtEl>
                                          <p:spTgt spid="24"/>
                                        </p:tgtEl>
                                        <p:attrNameLst>
                                          <p:attrName>style.visibility</p:attrName>
                                        </p:attrNameLst>
                                      </p:cBhvr>
                                      <p:to>
                                        <p:strVal val="hidden"/>
                                      </p:to>
                                    </p:set>
                                  </p:childTnLst>
                                </p:cTn>
                              </p:par>
                            </p:childTnLst>
                          </p:cTn>
                        </p:par>
                        <p:par>
                          <p:cTn id="59" fill="hold">
                            <p:stCondLst>
                              <p:cond delay="500"/>
                            </p:stCondLst>
                            <p:childTnLst>
                              <p:par>
                                <p:cTn id="60" presetID="3" presetClass="exit" presetSubtype="10" fill="hold" nodeType="afterEffect">
                                  <p:stCondLst>
                                    <p:cond delay="0"/>
                                  </p:stCondLst>
                                  <p:childTnLst>
                                    <p:animEffect transition="out" filter="blinds(horizontal)">
                                      <p:cBhvr>
                                        <p:cTn id="61" dur="500"/>
                                        <p:tgtEl>
                                          <p:spTgt spid="27"/>
                                        </p:tgtEl>
                                      </p:cBhvr>
                                    </p:animEffect>
                                    <p:set>
                                      <p:cBhvr>
                                        <p:cTn id="62" dur="1" fill="hold">
                                          <p:stCondLst>
                                            <p:cond delay="499"/>
                                          </p:stCondLst>
                                        </p:cTn>
                                        <p:tgtEl>
                                          <p:spTgt spid="27"/>
                                        </p:tgtEl>
                                        <p:attrNameLst>
                                          <p:attrName>style.visibility</p:attrName>
                                        </p:attrNameLst>
                                      </p:cBhvr>
                                      <p:to>
                                        <p:strVal val="hidden"/>
                                      </p:to>
                                    </p:set>
                                  </p:childTnLst>
                                </p:cTn>
                              </p:par>
                              <p:par>
                                <p:cTn id="63" presetID="12" presetClass="entr" presetSubtype="8"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 calcmode="lin" valueType="num">
                                      <p:cBhvr>
                                        <p:cTn id="65" dur="500"/>
                                        <p:tgtEl>
                                          <p:spTgt spid="28"/>
                                        </p:tgtEl>
                                        <p:attrNameLst>
                                          <p:attrName>ppt_x</p:attrName>
                                        </p:attrNameLst>
                                      </p:cBhvr>
                                      <p:tavLst>
                                        <p:tav tm="0">
                                          <p:val>
                                            <p:strVal val="#ppt_x-#ppt_w*1.125000"/>
                                          </p:val>
                                        </p:tav>
                                        <p:tav tm="100000">
                                          <p:val>
                                            <p:strVal val="#ppt_x"/>
                                          </p:val>
                                        </p:tav>
                                      </p:tavLst>
                                    </p:anim>
                                    <p:animEffect transition="in" filter="wipe(right)">
                                      <p:cBhvr>
                                        <p:cTn id="66" dur="500"/>
                                        <p:tgtEl>
                                          <p:spTgt spid="28"/>
                                        </p:tgtEl>
                                      </p:cBhvr>
                                    </p:animEffect>
                                  </p:childTnLst>
                                </p:cTn>
                              </p:par>
                              <p:par>
                                <p:cTn id="67" presetID="12" presetClass="entr" presetSubtype="8" fill="hold" nodeType="with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p:tgtEl>
                                          <p:spTgt spid="29"/>
                                        </p:tgtEl>
                                        <p:attrNameLst>
                                          <p:attrName>ppt_x</p:attrName>
                                        </p:attrNameLst>
                                      </p:cBhvr>
                                      <p:tavLst>
                                        <p:tav tm="0">
                                          <p:val>
                                            <p:strVal val="#ppt_x-#ppt_w*1.125000"/>
                                          </p:val>
                                        </p:tav>
                                        <p:tav tm="100000">
                                          <p:val>
                                            <p:strVal val="#ppt_x"/>
                                          </p:val>
                                        </p:tav>
                                      </p:tavLst>
                                    </p:anim>
                                    <p:animEffect transition="in" filter="wipe(right)">
                                      <p:cBhvr>
                                        <p:cTn id="70" dur="500"/>
                                        <p:tgtEl>
                                          <p:spTgt spid="29"/>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xit" presetSubtype="8" fill="hold" grpId="1" nodeType="clickEffect">
                                  <p:stCondLst>
                                    <p:cond delay="0"/>
                                  </p:stCondLst>
                                  <p:childTnLst>
                                    <p:anim calcmode="lin" valueType="num">
                                      <p:cBhvr additive="base">
                                        <p:cTn id="74" dur="500"/>
                                        <p:tgtEl>
                                          <p:spTgt spid="28"/>
                                        </p:tgtEl>
                                        <p:attrNameLst>
                                          <p:attrName>ppt_x</p:attrName>
                                        </p:attrNameLst>
                                      </p:cBhvr>
                                      <p:tavLst>
                                        <p:tav tm="0">
                                          <p:val>
                                            <p:strVal val="ppt_x"/>
                                          </p:val>
                                        </p:tav>
                                        <p:tav tm="100000">
                                          <p:val>
                                            <p:strVal val="0-ppt_w/2"/>
                                          </p:val>
                                        </p:tav>
                                      </p:tavLst>
                                    </p:anim>
                                    <p:anim calcmode="lin" valueType="num">
                                      <p:cBhvr additive="base">
                                        <p:cTn id="75" dur="500"/>
                                        <p:tgtEl>
                                          <p:spTgt spid="28"/>
                                        </p:tgtEl>
                                        <p:attrNameLst>
                                          <p:attrName>ppt_y</p:attrName>
                                        </p:attrNameLst>
                                      </p:cBhvr>
                                      <p:tavLst>
                                        <p:tav tm="0">
                                          <p:val>
                                            <p:strVal val="ppt_y"/>
                                          </p:val>
                                        </p:tav>
                                        <p:tav tm="100000">
                                          <p:val>
                                            <p:strVal val="ppt_y"/>
                                          </p:val>
                                        </p:tav>
                                      </p:tavLst>
                                    </p:anim>
                                    <p:set>
                                      <p:cBhvr>
                                        <p:cTn id="76" dur="1" fill="hold">
                                          <p:stCondLst>
                                            <p:cond delay="499"/>
                                          </p:stCondLst>
                                        </p:cTn>
                                        <p:tgtEl>
                                          <p:spTgt spid="28"/>
                                        </p:tgtEl>
                                        <p:attrNameLst>
                                          <p:attrName>style.visibility</p:attrName>
                                        </p:attrNameLst>
                                      </p:cBhvr>
                                      <p:to>
                                        <p:strVal val="hidden"/>
                                      </p:to>
                                    </p:set>
                                  </p:childTnLst>
                                </p:cTn>
                              </p:par>
                            </p:childTnLst>
                          </p:cTn>
                        </p:par>
                        <p:par>
                          <p:cTn id="77" fill="hold">
                            <p:stCondLst>
                              <p:cond delay="500"/>
                            </p:stCondLst>
                            <p:childTnLst>
                              <p:par>
                                <p:cTn id="78" presetID="3" presetClass="exit" presetSubtype="10" fill="hold" nodeType="afterEffect">
                                  <p:stCondLst>
                                    <p:cond delay="0"/>
                                  </p:stCondLst>
                                  <p:childTnLst>
                                    <p:animEffect transition="out" filter="blinds(horizontal)">
                                      <p:cBhvr>
                                        <p:cTn id="79" dur="500"/>
                                        <p:tgtEl>
                                          <p:spTgt spid="29"/>
                                        </p:tgtEl>
                                      </p:cBhvr>
                                    </p:animEffect>
                                    <p:set>
                                      <p:cBhvr>
                                        <p:cTn id="80" dur="1" fill="hold">
                                          <p:stCondLst>
                                            <p:cond delay="499"/>
                                          </p:stCondLst>
                                        </p:cTn>
                                        <p:tgtEl>
                                          <p:spTgt spid="29"/>
                                        </p:tgtEl>
                                        <p:attrNameLst>
                                          <p:attrName>style.visibility</p:attrName>
                                        </p:attrNameLst>
                                      </p:cBhvr>
                                      <p:to>
                                        <p:strVal val="hidden"/>
                                      </p:to>
                                    </p:set>
                                  </p:childTnLst>
                                </p:cTn>
                              </p:par>
                            </p:childTnLst>
                          </p:cTn>
                        </p:par>
                        <p:par>
                          <p:cTn id="81" fill="hold">
                            <p:stCondLst>
                              <p:cond delay="1000"/>
                            </p:stCondLst>
                            <p:childTnLst>
                              <p:par>
                                <p:cTn id="82" presetID="2" presetClass="entr" presetSubtype="4" fill="hold" nodeType="afterEffect">
                                  <p:stCondLst>
                                    <p:cond delay="0"/>
                                  </p:stCondLst>
                                  <p:childTnLst>
                                    <p:set>
                                      <p:cBhvr>
                                        <p:cTn id="83" dur="1" fill="hold">
                                          <p:stCondLst>
                                            <p:cond delay="0"/>
                                          </p:stCondLst>
                                        </p:cTn>
                                        <p:tgtEl>
                                          <p:spTgt spid="31"/>
                                        </p:tgtEl>
                                        <p:attrNameLst>
                                          <p:attrName>style.visibility</p:attrName>
                                        </p:attrNameLst>
                                      </p:cBhvr>
                                      <p:to>
                                        <p:strVal val="visible"/>
                                      </p:to>
                                    </p:set>
                                    <p:anim calcmode="lin" valueType="num">
                                      <p:cBhvr additive="base">
                                        <p:cTn id="84" dur="500" fill="hold"/>
                                        <p:tgtEl>
                                          <p:spTgt spid="31"/>
                                        </p:tgtEl>
                                        <p:attrNameLst>
                                          <p:attrName>ppt_x</p:attrName>
                                        </p:attrNameLst>
                                      </p:cBhvr>
                                      <p:tavLst>
                                        <p:tav tm="0">
                                          <p:val>
                                            <p:strVal val="#ppt_x"/>
                                          </p:val>
                                        </p:tav>
                                        <p:tav tm="100000">
                                          <p:val>
                                            <p:strVal val="#ppt_x"/>
                                          </p:val>
                                        </p:tav>
                                      </p:tavLst>
                                    </p:anim>
                                    <p:anim calcmode="lin" valueType="num">
                                      <p:cBhvr additive="base">
                                        <p:cTn id="85" dur="500" fill="hold"/>
                                        <p:tgtEl>
                                          <p:spTgt spid="31"/>
                                        </p:tgtEl>
                                        <p:attrNameLst>
                                          <p:attrName>ppt_y</p:attrName>
                                        </p:attrNameLst>
                                      </p:cBhvr>
                                      <p:tavLst>
                                        <p:tav tm="0">
                                          <p:val>
                                            <p:strVal val="1+#ppt_h/2"/>
                                          </p:val>
                                        </p:tav>
                                        <p:tav tm="100000">
                                          <p:val>
                                            <p:strVal val="#ppt_y"/>
                                          </p:val>
                                        </p:tav>
                                      </p:tavLst>
                                    </p:anim>
                                  </p:childTnLst>
                                </p:cTn>
                              </p:par>
                            </p:childTnLst>
                          </p:cTn>
                        </p:par>
                        <p:par>
                          <p:cTn id="86" fill="hold">
                            <p:stCondLst>
                              <p:cond delay="1500"/>
                            </p:stCondLst>
                            <p:childTnLst>
                              <p:par>
                                <p:cTn id="87" presetID="12" presetClass="entr" presetSubtype="2"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 calcmode="lin" valueType="num">
                                      <p:cBhvr>
                                        <p:cTn id="89" dur="500"/>
                                        <p:tgtEl>
                                          <p:spTgt spid="30"/>
                                        </p:tgtEl>
                                        <p:attrNameLst>
                                          <p:attrName>ppt_x</p:attrName>
                                        </p:attrNameLst>
                                      </p:cBhvr>
                                      <p:tavLst>
                                        <p:tav tm="0">
                                          <p:val>
                                            <p:strVal val="#ppt_x+#ppt_w*1.125000"/>
                                          </p:val>
                                        </p:tav>
                                        <p:tav tm="100000">
                                          <p:val>
                                            <p:strVal val="#ppt_x"/>
                                          </p:val>
                                        </p:tav>
                                      </p:tavLst>
                                    </p:anim>
                                    <p:animEffect transition="in" filter="wipe(left)">
                                      <p:cBhvr>
                                        <p:cTn id="90" dur="500"/>
                                        <p:tgtEl>
                                          <p:spTgt spid="30"/>
                                        </p:tgtEl>
                                      </p:cBhvr>
                                    </p:animEffect>
                                  </p:childTnLst>
                                </p:cTn>
                              </p:par>
                            </p:childTnLst>
                          </p:cTn>
                        </p:par>
                      </p:childTnLst>
                    </p:cTn>
                  </p:par>
                  <p:par>
                    <p:cTn id="91" fill="hold">
                      <p:stCondLst>
                        <p:cond delay="indefinite"/>
                      </p:stCondLst>
                      <p:childTnLst>
                        <p:par>
                          <p:cTn id="92" fill="hold">
                            <p:stCondLst>
                              <p:cond delay="0"/>
                            </p:stCondLst>
                            <p:childTnLst>
                              <p:par>
                                <p:cTn id="93" presetID="2" presetClass="exit" presetSubtype="4" fill="hold" nodeType="clickEffect">
                                  <p:stCondLst>
                                    <p:cond delay="0"/>
                                  </p:stCondLst>
                                  <p:childTnLst>
                                    <p:anim calcmode="lin" valueType="num">
                                      <p:cBhvr additive="base">
                                        <p:cTn id="94" dur="500"/>
                                        <p:tgtEl>
                                          <p:spTgt spid="31"/>
                                        </p:tgtEl>
                                        <p:attrNameLst>
                                          <p:attrName>ppt_x</p:attrName>
                                        </p:attrNameLst>
                                      </p:cBhvr>
                                      <p:tavLst>
                                        <p:tav tm="0">
                                          <p:val>
                                            <p:strVal val="ppt_x"/>
                                          </p:val>
                                        </p:tav>
                                        <p:tav tm="100000">
                                          <p:val>
                                            <p:strVal val="ppt_x"/>
                                          </p:val>
                                        </p:tav>
                                      </p:tavLst>
                                    </p:anim>
                                    <p:anim calcmode="lin" valueType="num">
                                      <p:cBhvr additive="base">
                                        <p:cTn id="95" dur="500"/>
                                        <p:tgtEl>
                                          <p:spTgt spid="31"/>
                                        </p:tgtEl>
                                        <p:attrNameLst>
                                          <p:attrName>ppt_y</p:attrName>
                                        </p:attrNameLst>
                                      </p:cBhvr>
                                      <p:tavLst>
                                        <p:tav tm="0">
                                          <p:val>
                                            <p:strVal val="ppt_y"/>
                                          </p:val>
                                        </p:tav>
                                        <p:tav tm="100000">
                                          <p:val>
                                            <p:strVal val="1+ppt_h/2"/>
                                          </p:val>
                                        </p:tav>
                                      </p:tavLst>
                                    </p:anim>
                                    <p:set>
                                      <p:cBhvr>
                                        <p:cTn id="96" dur="1" fill="hold">
                                          <p:stCondLst>
                                            <p:cond delay="499"/>
                                          </p:stCondLst>
                                        </p:cTn>
                                        <p:tgtEl>
                                          <p:spTgt spid="31"/>
                                        </p:tgtEl>
                                        <p:attrNameLst>
                                          <p:attrName>style.visibility</p:attrName>
                                        </p:attrNameLst>
                                      </p:cBhvr>
                                      <p:to>
                                        <p:strVal val="hidden"/>
                                      </p:to>
                                    </p:set>
                                  </p:childTnLst>
                                </p:cTn>
                              </p:par>
                            </p:childTnLst>
                          </p:cTn>
                        </p:par>
                        <p:par>
                          <p:cTn id="97" fill="hold">
                            <p:stCondLst>
                              <p:cond delay="500"/>
                            </p:stCondLst>
                            <p:childTnLst>
                              <p:par>
                                <p:cTn id="98" presetID="2" presetClass="exit" presetSubtype="2" fill="hold" grpId="1" nodeType="afterEffect">
                                  <p:stCondLst>
                                    <p:cond delay="0"/>
                                  </p:stCondLst>
                                  <p:childTnLst>
                                    <p:anim calcmode="lin" valueType="num">
                                      <p:cBhvr additive="base">
                                        <p:cTn id="99" dur="500"/>
                                        <p:tgtEl>
                                          <p:spTgt spid="30"/>
                                        </p:tgtEl>
                                        <p:attrNameLst>
                                          <p:attrName>ppt_x</p:attrName>
                                        </p:attrNameLst>
                                      </p:cBhvr>
                                      <p:tavLst>
                                        <p:tav tm="0">
                                          <p:val>
                                            <p:strVal val="ppt_x"/>
                                          </p:val>
                                        </p:tav>
                                        <p:tav tm="100000">
                                          <p:val>
                                            <p:strVal val="1+ppt_w/2"/>
                                          </p:val>
                                        </p:tav>
                                      </p:tavLst>
                                    </p:anim>
                                    <p:anim calcmode="lin" valueType="num">
                                      <p:cBhvr additive="base">
                                        <p:cTn id="100" dur="500"/>
                                        <p:tgtEl>
                                          <p:spTgt spid="30"/>
                                        </p:tgtEl>
                                        <p:attrNameLst>
                                          <p:attrName>ppt_y</p:attrName>
                                        </p:attrNameLst>
                                      </p:cBhvr>
                                      <p:tavLst>
                                        <p:tav tm="0">
                                          <p:val>
                                            <p:strVal val="ppt_y"/>
                                          </p:val>
                                        </p:tav>
                                        <p:tav tm="100000">
                                          <p:val>
                                            <p:strVal val="ppt_y"/>
                                          </p:val>
                                        </p:tav>
                                      </p:tavLst>
                                    </p:anim>
                                    <p:set>
                                      <p:cBhvr>
                                        <p:cTn id="101" dur="1" fill="hold">
                                          <p:stCondLst>
                                            <p:cond delay="499"/>
                                          </p:stCondLst>
                                        </p:cTn>
                                        <p:tgtEl>
                                          <p:spTgt spid="30"/>
                                        </p:tgtEl>
                                        <p:attrNameLst>
                                          <p:attrName>style.visibility</p:attrName>
                                        </p:attrNameLst>
                                      </p:cBhvr>
                                      <p:to>
                                        <p:strVal val="hidden"/>
                                      </p:to>
                                    </p:set>
                                  </p:childTnLst>
                                </p:cTn>
                              </p:par>
                            </p:childTnLst>
                          </p:cTn>
                        </p:par>
                        <p:par>
                          <p:cTn id="102" fill="hold">
                            <p:stCondLst>
                              <p:cond delay="1000"/>
                            </p:stCondLst>
                            <p:childTnLst>
                              <p:par>
                                <p:cTn id="103" presetID="2" presetClass="entr" presetSubtype="8" fill="hold" grpId="0" nodeType="after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p:cTn id="105" dur="500" fill="hold"/>
                                        <p:tgtEl>
                                          <p:spTgt spid="35"/>
                                        </p:tgtEl>
                                        <p:attrNameLst>
                                          <p:attrName>ppt_x</p:attrName>
                                        </p:attrNameLst>
                                      </p:cBhvr>
                                      <p:tavLst>
                                        <p:tav tm="0">
                                          <p:val>
                                            <p:strVal val="0-#ppt_w/2"/>
                                          </p:val>
                                        </p:tav>
                                        <p:tav tm="100000">
                                          <p:val>
                                            <p:strVal val="#ppt_x"/>
                                          </p:val>
                                        </p:tav>
                                      </p:tavLst>
                                    </p:anim>
                                    <p:anim calcmode="lin" valueType="num">
                                      <p:cBhvr>
                                        <p:cTn id="106" dur="500" fill="hold"/>
                                        <p:tgtEl>
                                          <p:spTgt spid="35"/>
                                        </p:tgtEl>
                                        <p:attrNameLst>
                                          <p:attrName>ppt_y</p:attrName>
                                        </p:attrNameLst>
                                      </p:cBhvr>
                                      <p:tavLst>
                                        <p:tav tm="0">
                                          <p:val>
                                            <p:strVal val="#ppt_y"/>
                                          </p:val>
                                        </p:tav>
                                        <p:tav tm="100000">
                                          <p:val>
                                            <p:strVal val="#ppt_y"/>
                                          </p:val>
                                        </p:tav>
                                      </p:tavLst>
                                    </p:anim>
                                  </p:childTnLst>
                                </p:cTn>
                              </p:par>
                            </p:childTnLst>
                          </p:cTn>
                        </p:par>
                        <p:par>
                          <p:cTn id="107" fill="hold">
                            <p:stCondLst>
                              <p:cond delay="1500"/>
                            </p:stCondLst>
                            <p:childTnLst>
                              <p:par>
                                <p:cTn id="108" presetID="2" presetClass="entr" presetSubtype="4" fill="hold" nodeType="afterEffect">
                                  <p:stCondLst>
                                    <p:cond delay="0"/>
                                  </p:stCondLst>
                                  <p:childTnLst>
                                    <p:set>
                                      <p:cBhvr>
                                        <p:cTn id="109" dur="1" fill="hold">
                                          <p:stCondLst>
                                            <p:cond delay="0"/>
                                          </p:stCondLst>
                                        </p:cTn>
                                        <p:tgtEl>
                                          <p:spTgt spid="36"/>
                                        </p:tgtEl>
                                        <p:attrNameLst>
                                          <p:attrName>style.visibility</p:attrName>
                                        </p:attrNameLst>
                                      </p:cBhvr>
                                      <p:to>
                                        <p:strVal val="visible"/>
                                      </p:to>
                                    </p:set>
                                    <p:anim calcmode="lin" valueType="num">
                                      <p:cBhvr>
                                        <p:cTn id="110" dur="500" fill="hold"/>
                                        <p:tgtEl>
                                          <p:spTgt spid="36"/>
                                        </p:tgtEl>
                                        <p:attrNameLst>
                                          <p:attrName>ppt_x</p:attrName>
                                        </p:attrNameLst>
                                      </p:cBhvr>
                                      <p:tavLst>
                                        <p:tav tm="0">
                                          <p:val>
                                            <p:strVal val="#ppt_x"/>
                                          </p:val>
                                        </p:tav>
                                        <p:tav tm="100000">
                                          <p:val>
                                            <p:strVal val="#ppt_x"/>
                                          </p:val>
                                        </p:tav>
                                      </p:tavLst>
                                    </p:anim>
                                    <p:anim calcmode="lin" valueType="num">
                                      <p:cBhvr>
                                        <p:cTn id="111"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2" presetClass="exit" presetSubtype="8" fill="hold" grpId="1" nodeType="clickEffect">
                                  <p:stCondLst>
                                    <p:cond delay="0"/>
                                  </p:stCondLst>
                                  <p:childTnLst>
                                    <p:anim calcmode="lin" valueType="num">
                                      <p:cBhvr additive="base">
                                        <p:cTn id="115" dur="500"/>
                                        <p:tgtEl>
                                          <p:spTgt spid="35"/>
                                        </p:tgtEl>
                                        <p:attrNameLst>
                                          <p:attrName>ppt_x</p:attrName>
                                        </p:attrNameLst>
                                      </p:cBhvr>
                                      <p:tavLst>
                                        <p:tav tm="0">
                                          <p:val>
                                            <p:strVal val="ppt_x"/>
                                          </p:val>
                                        </p:tav>
                                        <p:tav tm="100000">
                                          <p:val>
                                            <p:strVal val="0-ppt_w/2"/>
                                          </p:val>
                                        </p:tav>
                                      </p:tavLst>
                                    </p:anim>
                                    <p:anim calcmode="lin" valueType="num">
                                      <p:cBhvr additive="base">
                                        <p:cTn id="116" dur="500"/>
                                        <p:tgtEl>
                                          <p:spTgt spid="35"/>
                                        </p:tgtEl>
                                        <p:attrNameLst>
                                          <p:attrName>ppt_y</p:attrName>
                                        </p:attrNameLst>
                                      </p:cBhvr>
                                      <p:tavLst>
                                        <p:tav tm="0">
                                          <p:val>
                                            <p:strVal val="ppt_y"/>
                                          </p:val>
                                        </p:tav>
                                        <p:tav tm="100000">
                                          <p:val>
                                            <p:strVal val="ppt_y"/>
                                          </p:val>
                                        </p:tav>
                                      </p:tavLst>
                                    </p:anim>
                                    <p:set>
                                      <p:cBhvr>
                                        <p:cTn id="117" dur="1" fill="hold">
                                          <p:stCondLst>
                                            <p:cond delay="499"/>
                                          </p:stCondLst>
                                        </p:cTn>
                                        <p:tgtEl>
                                          <p:spTgt spid="35"/>
                                        </p:tgtEl>
                                        <p:attrNameLst>
                                          <p:attrName>style.visibility</p:attrName>
                                        </p:attrNameLst>
                                      </p:cBhvr>
                                      <p:to>
                                        <p:strVal val="hidden"/>
                                      </p:to>
                                    </p:set>
                                  </p:childTnLst>
                                </p:cTn>
                              </p:par>
                            </p:childTnLst>
                          </p:cTn>
                        </p:par>
                        <p:par>
                          <p:cTn id="118" fill="hold">
                            <p:stCondLst>
                              <p:cond delay="500"/>
                            </p:stCondLst>
                            <p:childTnLst>
                              <p:par>
                                <p:cTn id="119" presetID="2" presetClass="exit" presetSubtype="4" fill="hold" nodeType="afterEffect">
                                  <p:stCondLst>
                                    <p:cond delay="0"/>
                                  </p:stCondLst>
                                  <p:childTnLst>
                                    <p:anim calcmode="lin" valueType="num">
                                      <p:cBhvr>
                                        <p:cTn id="120" dur="500"/>
                                        <p:tgtEl>
                                          <p:spTgt spid="36"/>
                                        </p:tgtEl>
                                        <p:attrNameLst>
                                          <p:attrName>ppt_x</p:attrName>
                                        </p:attrNameLst>
                                      </p:cBhvr>
                                      <p:tavLst>
                                        <p:tav tm="0">
                                          <p:val>
                                            <p:strVal val="ppt_x"/>
                                          </p:val>
                                        </p:tav>
                                        <p:tav tm="100000">
                                          <p:val>
                                            <p:strVal val="ppt_x"/>
                                          </p:val>
                                        </p:tav>
                                      </p:tavLst>
                                    </p:anim>
                                    <p:anim calcmode="lin" valueType="num">
                                      <p:cBhvr>
                                        <p:cTn id="121" dur="500"/>
                                        <p:tgtEl>
                                          <p:spTgt spid="36"/>
                                        </p:tgtEl>
                                        <p:attrNameLst>
                                          <p:attrName>ppt_y</p:attrName>
                                        </p:attrNameLst>
                                      </p:cBhvr>
                                      <p:tavLst>
                                        <p:tav tm="0">
                                          <p:val>
                                            <p:strVal val="ppt_y"/>
                                          </p:val>
                                        </p:tav>
                                        <p:tav tm="100000">
                                          <p:val>
                                            <p:strVal val="1+ppt_h/2"/>
                                          </p:val>
                                        </p:tav>
                                      </p:tavLst>
                                    </p:anim>
                                    <p:set>
                                      <p:cBhvr>
                                        <p:cTn id="122" dur="1" fill="hold">
                                          <p:stCondLst>
                                            <p:cond delay="499"/>
                                          </p:stCondLst>
                                        </p:cTn>
                                        <p:tgtEl>
                                          <p:spTgt spid="36"/>
                                        </p:tgtEl>
                                        <p:attrNameLst>
                                          <p:attrName>style.visibility</p:attrName>
                                        </p:attrNameLst>
                                      </p:cBhvr>
                                      <p:to>
                                        <p:strVal val="hidden"/>
                                      </p:to>
                                    </p:set>
                                  </p:childTnLst>
                                </p:cTn>
                              </p:par>
                            </p:childTnLst>
                          </p:cTn>
                        </p:par>
                        <p:par>
                          <p:cTn id="123" fill="hold">
                            <p:stCondLst>
                              <p:cond delay="1000"/>
                            </p:stCondLst>
                            <p:childTnLst>
                              <p:par>
                                <p:cTn id="124" presetID="12" presetClass="entr" presetSubtype="2" fill="hold" grpId="0" nodeType="afterEffect">
                                  <p:stCondLst>
                                    <p:cond delay="0"/>
                                  </p:stCondLst>
                                  <p:childTnLst>
                                    <p:set>
                                      <p:cBhvr>
                                        <p:cTn id="125" dur="1" fill="hold">
                                          <p:stCondLst>
                                            <p:cond delay="0"/>
                                          </p:stCondLst>
                                        </p:cTn>
                                        <p:tgtEl>
                                          <p:spTgt spid="37"/>
                                        </p:tgtEl>
                                        <p:attrNameLst>
                                          <p:attrName>style.visibility</p:attrName>
                                        </p:attrNameLst>
                                      </p:cBhvr>
                                      <p:to>
                                        <p:strVal val="visible"/>
                                      </p:to>
                                    </p:set>
                                    <p:anim calcmode="lin" valueType="num">
                                      <p:cBhvr>
                                        <p:cTn id="126" dur="500"/>
                                        <p:tgtEl>
                                          <p:spTgt spid="37"/>
                                        </p:tgtEl>
                                        <p:attrNameLst>
                                          <p:attrName>ppt_x</p:attrName>
                                        </p:attrNameLst>
                                      </p:cBhvr>
                                      <p:tavLst>
                                        <p:tav tm="0">
                                          <p:val>
                                            <p:strVal val="#ppt_x+#ppt_w*1.125000"/>
                                          </p:val>
                                        </p:tav>
                                        <p:tav tm="100000">
                                          <p:val>
                                            <p:strVal val="#ppt_x"/>
                                          </p:val>
                                        </p:tav>
                                      </p:tavLst>
                                    </p:anim>
                                    <p:animEffect transition="in" filter="wipe(left)">
                                      <p:cBhvr>
                                        <p:cTn id="127" dur="500"/>
                                        <p:tgtEl>
                                          <p:spTgt spid="37"/>
                                        </p:tgtEl>
                                      </p:cBhvr>
                                    </p:animEffect>
                                  </p:childTnLst>
                                </p:cTn>
                              </p:par>
                            </p:childTnLst>
                          </p:cTn>
                        </p:par>
                        <p:par>
                          <p:cTn id="128" fill="hold">
                            <p:stCondLst>
                              <p:cond delay="1500"/>
                            </p:stCondLst>
                            <p:childTnLst>
                              <p:par>
                                <p:cTn id="129" presetID="2" presetClass="entr" presetSubtype="2" fill="hold" nodeType="afterEffect">
                                  <p:stCondLst>
                                    <p:cond delay="0"/>
                                  </p:stCondLst>
                                  <p:childTnLst>
                                    <p:set>
                                      <p:cBhvr>
                                        <p:cTn id="130" dur="1" fill="hold">
                                          <p:stCondLst>
                                            <p:cond delay="0"/>
                                          </p:stCondLst>
                                        </p:cTn>
                                        <p:tgtEl>
                                          <p:spTgt spid="2"/>
                                        </p:tgtEl>
                                        <p:attrNameLst>
                                          <p:attrName>style.visibility</p:attrName>
                                        </p:attrNameLst>
                                      </p:cBhvr>
                                      <p:to>
                                        <p:strVal val="visible"/>
                                      </p:to>
                                    </p:set>
                                    <p:anim calcmode="lin" valueType="num">
                                      <p:cBhvr additive="base">
                                        <p:cTn id="131" dur="500" fill="hold"/>
                                        <p:tgtEl>
                                          <p:spTgt spid="2"/>
                                        </p:tgtEl>
                                        <p:attrNameLst>
                                          <p:attrName>ppt_x</p:attrName>
                                        </p:attrNameLst>
                                      </p:cBhvr>
                                      <p:tavLst>
                                        <p:tav tm="0">
                                          <p:val>
                                            <p:strVal val="1+#ppt_w/2"/>
                                          </p:val>
                                        </p:tav>
                                        <p:tav tm="100000">
                                          <p:val>
                                            <p:strVal val="#ppt_x"/>
                                          </p:val>
                                        </p:tav>
                                      </p:tavLst>
                                    </p:anim>
                                    <p:anim calcmode="lin" valueType="num">
                                      <p:cBhvr additive="base">
                                        <p:cTn id="132" dur="500" fill="hold"/>
                                        <p:tgtEl>
                                          <p:spTgt spid="2"/>
                                        </p:tgtEl>
                                        <p:attrNameLst>
                                          <p:attrName>ppt_y</p:attrName>
                                        </p:attrNameLst>
                                      </p:cBhvr>
                                      <p:tavLst>
                                        <p:tav tm="0">
                                          <p:val>
                                            <p:strVal val="#ppt_y"/>
                                          </p:val>
                                        </p:tav>
                                        <p:tav tm="100000">
                                          <p:val>
                                            <p:strVal val="#ppt_y"/>
                                          </p:val>
                                        </p:tav>
                                      </p:tavLst>
                                    </p:anim>
                                  </p:childTnLst>
                                </p:cTn>
                              </p:par>
                            </p:childTnLst>
                          </p:cTn>
                        </p:par>
                        <p:par>
                          <p:cTn id="133" fill="hold">
                            <p:stCondLst>
                              <p:cond delay="2000"/>
                            </p:stCondLst>
                            <p:childTnLst>
                              <p:par>
                                <p:cTn id="134" presetID="2" presetClass="entr" presetSubtype="2" fill="hold" grpId="0" nodeType="afterEffect">
                                  <p:stCondLst>
                                    <p:cond delay="0"/>
                                  </p:stCondLst>
                                  <p:childTnLst>
                                    <p:set>
                                      <p:cBhvr>
                                        <p:cTn id="135" dur="1" fill="hold">
                                          <p:stCondLst>
                                            <p:cond delay="0"/>
                                          </p:stCondLst>
                                        </p:cTn>
                                        <p:tgtEl>
                                          <p:spTgt spid="26"/>
                                        </p:tgtEl>
                                        <p:attrNameLst>
                                          <p:attrName>style.visibility</p:attrName>
                                        </p:attrNameLst>
                                      </p:cBhvr>
                                      <p:to>
                                        <p:strVal val="visible"/>
                                      </p:to>
                                    </p:set>
                                    <p:anim calcmode="lin" valueType="num">
                                      <p:cBhvr additive="base">
                                        <p:cTn id="136" dur="500" fill="hold"/>
                                        <p:tgtEl>
                                          <p:spTgt spid="26"/>
                                        </p:tgtEl>
                                        <p:attrNameLst>
                                          <p:attrName>ppt_x</p:attrName>
                                        </p:attrNameLst>
                                      </p:cBhvr>
                                      <p:tavLst>
                                        <p:tav tm="0">
                                          <p:val>
                                            <p:strVal val="1+#ppt_w/2"/>
                                          </p:val>
                                        </p:tav>
                                        <p:tav tm="100000">
                                          <p:val>
                                            <p:strVal val="#ppt_x"/>
                                          </p:val>
                                        </p:tav>
                                      </p:tavLst>
                                    </p:anim>
                                    <p:anim calcmode="lin" valueType="num">
                                      <p:cBhvr additive="base">
                                        <p:cTn id="137" dur="500" fill="hold"/>
                                        <p:tgtEl>
                                          <p:spTgt spid="26"/>
                                        </p:tgtEl>
                                        <p:attrNameLst>
                                          <p:attrName>ppt_y</p:attrName>
                                        </p:attrNameLst>
                                      </p:cBhvr>
                                      <p:tavLst>
                                        <p:tav tm="0">
                                          <p:val>
                                            <p:strVal val="#ppt_y"/>
                                          </p:val>
                                        </p:tav>
                                        <p:tav tm="100000">
                                          <p:val>
                                            <p:strVal val="#ppt_y"/>
                                          </p:val>
                                        </p:tav>
                                      </p:tavLst>
                                    </p:anim>
                                  </p:childTnLst>
                                </p:cTn>
                              </p:par>
                            </p:childTnLst>
                          </p:cTn>
                        </p:par>
                        <p:par>
                          <p:cTn id="138" fill="hold">
                            <p:stCondLst>
                              <p:cond delay="2500"/>
                            </p:stCondLst>
                            <p:childTnLst>
                              <p:par>
                                <p:cTn id="139" presetID="2" presetClass="entr" presetSubtype="2" fill="hold" grpId="0" nodeType="afterEffect">
                                  <p:stCondLst>
                                    <p:cond delay="0"/>
                                  </p:stCondLst>
                                  <p:childTnLst>
                                    <p:set>
                                      <p:cBhvr>
                                        <p:cTn id="140" dur="1" fill="hold">
                                          <p:stCondLst>
                                            <p:cond delay="0"/>
                                          </p:stCondLst>
                                        </p:cTn>
                                        <p:tgtEl>
                                          <p:spTgt spid="39"/>
                                        </p:tgtEl>
                                        <p:attrNameLst>
                                          <p:attrName>style.visibility</p:attrName>
                                        </p:attrNameLst>
                                      </p:cBhvr>
                                      <p:to>
                                        <p:strVal val="visible"/>
                                      </p:to>
                                    </p:set>
                                    <p:anim calcmode="lin" valueType="num">
                                      <p:cBhvr additive="base">
                                        <p:cTn id="141" dur="500" fill="hold"/>
                                        <p:tgtEl>
                                          <p:spTgt spid="39"/>
                                        </p:tgtEl>
                                        <p:attrNameLst>
                                          <p:attrName>ppt_x</p:attrName>
                                        </p:attrNameLst>
                                      </p:cBhvr>
                                      <p:tavLst>
                                        <p:tav tm="0">
                                          <p:val>
                                            <p:strVal val="1+#ppt_w/2"/>
                                          </p:val>
                                        </p:tav>
                                        <p:tav tm="100000">
                                          <p:val>
                                            <p:strVal val="#ppt_x"/>
                                          </p:val>
                                        </p:tav>
                                      </p:tavLst>
                                    </p:anim>
                                    <p:anim calcmode="lin" valueType="num">
                                      <p:cBhvr additive="base">
                                        <p:cTn id="142" dur="500" fill="hold"/>
                                        <p:tgtEl>
                                          <p:spTgt spid="39"/>
                                        </p:tgtEl>
                                        <p:attrNameLst>
                                          <p:attrName>ppt_y</p:attrName>
                                        </p:attrNameLst>
                                      </p:cBhvr>
                                      <p:tavLst>
                                        <p:tav tm="0">
                                          <p:val>
                                            <p:strVal val="#ppt_y"/>
                                          </p:val>
                                        </p:tav>
                                        <p:tav tm="100000">
                                          <p:val>
                                            <p:strVal val="#ppt_y"/>
                                          </p:val>
                                        </p:tav>
                                      </p:tavLst>
                                    </p:anim>
                                  </p:childTnLst>
                                </p:cTn>
                              </p:par>
                            </p:childTnLst>
                          </p:cTn>
                        </p:par>
                        <p:par>
                          <p:cTn id="143" fill="hold">
                            <p:stCondLst>
                              <p:cond delay="3000"/>
                            </p:stCondLst>
                            <p:childTnLst>
                              <p:par>
                                <p:cTn id="144" presetID="2" presetClass="entr" presetSubtype="4" fill="hold" grpId="0" nodeType="afterEffect">
                                  <p:stCondLst>
                                    <p:cond delay="0"/>
                                  </p:stCondLst>
                                  <p:childTnLst>
                                    <p:set>
                                      <p:cBhvr>
                                        <p:cTn id="145" dur="1" fill="hold">
                                          <p:stCondLst>
                                            <p:cond delay="0"/>
                                          </p:stCondLst>
                                        </p:cTn>
                                        <p:tgtEl>
                                          <p:spTgt spid="41"/>
                                        </p:tgtEl>
                                        <p:attrNameLst>
                                          <p:attrName>style.visibility</p:attrName>
                                        </p:attrNameLst>
                                      </p:cBhvr>
                                      <p:to>
                                        <p:strVal val="visible"/>
                                      </p:to>
                                    </p:set>
                                    <p:anim calcmode="lin" valueType="num">
                                      <p:cBhvr additive="base">
                                        <p:cTn id="146" dur="500" fill="hold"/>
                                        <p:tgtEl>
                                          <p:spTgt spid="41"/>
                                        </p:tgtEl>
                                        <p:attrNameLst>
                                          <p:attrName>ppt_x</p:attrName>
                                        </p:attrNameLst>
                                      </p:cBhvr>
                                      <p:tavLst>
                                        <p:tav tm="0">
                                          <p:val>
                                            <p:strVal val="#ppt_x"/>
                                          </p:val>
                                        </p:tav>
                                        <p:tav tm="100000">
                                          <p:val>
                                            <p:strVal val="#ppt_x"/>
                                          </p:val>
                                        </p:tav>
                                      </p:tavLst>
                                    </p:anim>
                                    <p:anim calcmode="lin" valueType="num">
                                      <p:cBhvr additive="base">
                                        <p:cTn id="147" dur="500" fill="hold"/>
                                        <p:tgtEl>
                                          <p:spTgt spid="41"/>
                                        </p:tgtEl>
                                        <p:attrNameLst>
                                          <p:attrName>ppt_y</p:attrName>
                                        </p:attrNameLst>
                                      </p:cBhvr>
                                      <p:tavLst>
                                        <p:tav tm="0">
                                          <p:val>
                                            <p:strVal val="1+#ppt_h/2"/>
                                          </p:val>
                                        </p:tav>
                                        <p:tav tm="100000">
                                          <p:val>
                                            <p:strVal val="#ppt_y"/>
                                          </p:val>
                                        </p:tav>
                                      </p:tavLst>
                                    </p:anim>
                                  </p:childTnLst>
                                </p:cTn>
                              </p:par>
                              <p:par>
                                <p:cTn id="148" presetID="2" presetClass="entr" presetSubtype="4" fill="hold" grpId="0" nodeType="withEffect">
                                  <p:stCondLst>
                                    <p:cond delay="0"/>
                                  </p:stCondLst>
                                  <p:childTnLst>
                                    <p:set>
                                      <p:cBhvr>
                                        <p:cTn id="149" dur="1" fill="hold">
                                          <p:stCondLst>
                                            <p:cond delay="0"/>
                                          </p:stCondLst>
                                        </p:cTn>
                                        <p:tgtEl>
                                          <p:spTgt spid="43"/>
                                        </p:tgtEl>
                                        <p:attrNameLst>
                                          <p:attrName>style.visibility</p:attrName>
                                        </p:attrNameLst>
                                      </p:cBhvr>
                                      <p:to>
                                        <p:strVal val="visible"/>
                                      </p:to>
                                    </p:set>
                                    <p:anim calcmode="lin" valueType="num">
                                      <p:cBhvr additive="base">
                                        <p:cTn id="150" dur="500" fill="hold"/>
                                        <p:tgtEl>
                                          <p:spTgt spid="43"/>
                                        </p:tgtEl>
                                        <p:attrNameLst>
                                          <p:attrName>ppt_x</p:attrName>
                                        </p:attrNameLst>
                                      </p:cBhvr>
                                      <p:tavLst>
                                        <p:tav tm="0">
                                          <p:val>
                                            <p:strVal val="#ppt_x"/>
                                          </p:val>
                                        </p:tav>
                                        <p:tav tm="100000">
                                          <p:val>
                                            <p:strVal val="#ppt_x"/>
                                          </p:val>
                                        </p:tav>
                                      </p:tavLst>
                                    </p:anim>
                                    <p:anim calcmode="lin" valueType="num">
                                      <p:cBhvr additive="base">
                                        <p:cTn id="151" dur="500" fill="hold"/>
                                        <p:tgtEl>
                                          <p:spTgt spid="43"/>
                                        </p:tgtEl>
                                        <p:attrNameLst>
                                          <p:attrName>ppt_y</p:attrName>
                                        </p:attrNameLst>
                                      </p:cBhvr>
                                      <p:tavLst>
                                        <p:tav tm="0">
                                          <p:val>
                                            <p:strVal val="1+#ppt_h/2"/>
                                          </p:val>
                                        </p:tav>
                                        <p:tav tm="100000">
                                          <p:val>
                                            <p:strVal val="#ppt_y"/>
                                          </p:val>
                                        </p:tav>
                                      </p:tavLst>
                                    </p:anim>
                                  </p:childTnLst>
                                </p:cTn>
                              </p:par>
                              <p:par>
                                <p:cTn id="152" presetID="2" presetClass="entr" presetSubtype="4" fill="hold" grpId="0" nodeType="withEffect">
                                  <p:stCondLst>
                                    <p:cond delay="0"/>
                                  </p:stCondLst>
                                  <p:childTnLst>
                                    <p:set>
                                      <p:cBhvr>
                                        <p:cTn id="153" dur="1" fill="hold">
                                          <p:stCondLst>
                                            <p:cond delay="0"/>
                                          </p:stCondLst>
                                        </p:cTn>
                                        <p:tgtEl>
                                          <p:spTgt spid="44"/>
                                        </p:tgtEl>
                                        <p:attrNameLst>
                                          <p:attrName>style.visibility</p:attrName>
                                        </p:attrNameLst>
                                      </p:cBhvr>
                                      <p:to>
                                        <p:strVal val="visible"/>
                                      </p:to>
                                    </p:set>
                                    <p:anim calcmode="lin" valueType="num">
                                      <p:cBhvr additive="base">
                                        <p:cTn id="154" dur="500" fill="hold"/>
                                        <p:tgtEl>
                                          <p:spTgt spid="44"/>
                                        </p:tgtEl>
                                        <p:attrNameLst>
                                          <p:attrName>ppt_x</p:attrName>
                                        </p:attrNameLst>
                                      </p:cBhvr>
                                      <p:tavLst>
                                        <p:tav tm="0">
                                          <p:val>
                                            <p:strVal val="#ppt_x"/>
                                          </p:val>
                                        </p:tav>
                                        <p:tav tm="100000">
                                          <p:val>
                                            <p:strVal val="#ppt_x"/>
                                          </p:val>
                                        </p:tav>
                                      </p:tavLst>
                                    </p:anim>
                                    <p:anim calcmode="lin" valueType="num">
                                      <p:cBhvr additive="base">
                                        <p:cTn id="155" dur="500" fill="hold"/>
                                        <p:tgtEl>
                                          <p:spTgt spid="44"/>
                                        </p:tgtEl>
                                        <p:attrNameLst>
                                          <p:attrName>ppt_y</p:attrName>
                                        </p:attrNameLst>
                                      </p:cBhvr>
                                      <p:tavLst>
                                        <p:tav tm="0">
                                          <p:val>
                                            <p:strVal val="1+#ppt_h/2"/>
                                          </p:val>
                                        </p:tav>
                                        <p:tav tm="100000">
                                          <p:val>
                                            <p:strVal val="#ppt_y"/>
                                          </p:val>
                                        </p:tav>
                                      </p:tavLst>
                                    </p:anim>
                                  </p:childTnLst>
                                </p:cTn>
                              </p:par>
                            </p:childTnLst>
                          </p:cTn>
                        </p:par>
                        <p:par>
                          <p:cTn id="156" fill="hold">
                            <p:stCondLst>
                              <p:cond delay="3500"/>
                            </p:stCondLst>
                            <p:childTnLst>
                              <p:par>
                                <p:cTn id="157" presetID="2" presetClass="entr" presetSubtype="8" fill="hold" grpId="0" nodeType="afterEffect">
                                  <p:stCondLst>
                                    <p:cond delay="0"/>
                                  </p:stCondLst>
                                  <p:childTnLst>
                                    <p:set>
                                      <p:cBhvr>
                                        <p:cTn id="158" dur="1" fill="hold">
                                          <p:stCondLst>
                                            <p:cond delay="0"/>
                                          </p:stCondLst>
                                        </p:cTn>
                                        <p:tgtEl>
                                          <p:spTgt spid="4"/>
                                        </p:tgtEl>
                                        <p:attrNameLst>
                                          <p:attrName>style.visibility</p:attrName>
                                        </p:attrNameLst>
                                      </p:cBhvr>
                                      <p:to>
                                        <p:strVal val="visible"/>
                                      </p:to>
                                    </p:set>
                                    <p:anim calcmode="lin" valueType="num">
                                      <p:cBhvr>
                                        <p:cTn id="159" dur="500" fill="hold"/>
                                        <p:tgtEl>
                                          <p:spTgt spid="4"/>
                                        </p:tgtEl>
                                        <p:attrNameLst>
                                          <p:attrName>ppt_x</p:attrName>
                                        </p:attrNameLst>
                                      </p:cBhvr>
                                      <p:tavLst>
                                        <p:tav tm="0">
                                          <p:val>
                                            <p:strVal val="0-#ppt_w/2"/>
                                          </p:val>
                                        </p:tav>
                                        <p:tav tm="100000">
                                          <p:val>
                                            <p:strVal val="#ppt_x"/>
                                          </p:val>
                                        </p:tav>
                                      </p:tavLst>
                                    </p:anim>
                                    <p:anim calcmode="lin" valueType="num">
                                      <p:cBhvr>
                                        <p:cTn id="160"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bldLvl="0" animBg="1"/>
      <p:bldP spid="22" grpId="0" bldLvl="0" animBg="1"/>
      <p:bldP spid="24" grpId="0" bldLvl="0" animBg="1"/>
      <p:bldP spid="24" grpId="1" bldLvl="0" animBg="1"/>
      <p:bldP spid="25" grpId="0" bldLvl="0" animBg="1"/>
      <p:bldP spid="25" grpId="1" bldLvl="0" animBg="1"/>
      <p:bldP spid="28" grpId="0" bldLvl="0" animBg="1"/>
      <p:bldP spid="28" grpId="1" bldLvl="0" animBg="1"/>
      <p:bldP spid="30" grpId="0" bldLvl="0" animBg="1"/>
      <p:bldP spid="30" grpId="1" bldLvl="0" animBg="1"/>
      <p:bldP spid="35" grpId="0" bldLvl="0" animBg="1"/>
      <p:bldP spid="35" grpId="1" bldLvl="0" animBg="1"/>
      <p:bldP spid="37" grpId="0" bldLvl="0" animBg="1"/>
      <p:bldP spid="26" grpId="0" bldLvl="0" animBg="1"/>
      <p:bldP spid="39" grpId="0" bldLvl="0" animBg="1"/>
      <p:bldP spid="41" grpId="0" bldLvl="0" animBg="1"/>
      <p:bldP spid="43" grpId="0" bldLvl="0" animBg="1"/>
      <p:bldP spid="44" grpId="0" bldLvl="0" animBg="1"/>
      <p:bldP spid="4" grpId="0" bldLvl="0" animBg="1"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5"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1" name="组合 10"/>
          <p:cNvGrpSpPr/>
          <p:nvPr/>
        </p:nvGrpSpPr>
        <p:grpSpPr>
          <a:xfrm>
            <a:off x="895350" y="142875"/>
            <a:ext cx="4652010" cy="808990"/>
            <a:chOff x="903371" y="249943"/>
            <a:chExt cx="3752072" cy="679895"/>
          </a:xfrm>
        </p:grpSpPr>
        <p:sp>
          <p:nvSpPr>
            <p:cNvPr id="13" name="任意多边形 12"/>
            <p:cNvSpPr/>
            <p:nvPr/>
          </p:nvSpPr>
          <p:spPr bwMode="auto">
            <a:xfrm>
              <a:off x="903371" y="249943"/>
              <a:ext cx="3752072" cy="679895"/>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14" name="任意多边形 13"/>
            <p:cNvSpPr/>
            <p:nvPr/>
          </p:nvSpPr>
          <p:spPr bwMode="auto">
            <a:xfrm>
              <a:off x="1010092" y="326258"/>
              <a:ext cx="3538631" cy="527799"/>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algn="ctr"/>
              <a:endParaRPr lang="zh-CN" altLang="en-US" dirty="0">
                <a:solidFill>
                  <a:prstClr val="black"/>
                </a:solidFill>
                <a:latin typeface="微软雅黑" panose="020B0503020204020204" pitchFamily="34" charset="-122"/>
              </a:endParaRPr>
            </a:p>
          </p:txBody>
        </p:sp>
      </p:grpSp>
      <p:sp>
        <p:nvSpPr>
          <p:cNvPr id="15" name="文本框 14"/>
          <p:cNvSpPr txBox="1"/>
          <p:nvPr/>
        </p:nvSpPr>
        <p:spPr>
          <a:xfrm>
            <a:off x="1264920" y="296545"/>
            <a:ext cx="4035425" cy="460375"/>
          </a:xfrm>
          <a:prstGeom prst="rect">
            <a:avLst/>
          </a:prstGeom>
          <a:noFill/>
        </p:spPr>
        <p:txBody>
          <a:bodyPr wrap="none" rtlCol="0">
            <a:spAutoFit/>
          </a:bodyPr>
          <a:lstStyle/>
          <a:p>
            <a:pPr algn="l"/>
            <a:r>
              <a:rPr lang="en-US" altLang="zh-CN" sz="2400" b="1" dirty="0">
                <a:solidFill>
                  <a:srgbClr val="3B68A1"/>
                </a:solidFill>
                <a:latin typeface="微软雅黑" panose="020B0503020204020204" pitchFamily="34" charset="-122"/>
                <a:ea typeface="微软雅黑" panose="020B0503020204020204" pitchFamily="34" charset="-122"/>
                <a:cs typeface="+mj-cs"/>
                <a:sym typeface="+mn-ea"/>
              </a:rPr>
              <a:t>Q&amp;A——</a:t>
            </a:r>
            <a:r>
              <a:rPr lang="zh-CN" altLang="en-US" sz="2400" b="1" dirty="0">
                <a:solidFill>
                  <a:srgbClr val="3B68A1"/>
                </a:solidFill>
                <a:latin typeface="微软雅黑" panose="020B0503020204020204" pitchFamily="34" charset="-122"/>
                <a:ea typeface="微软雅黑" panose="020B0503020204020204" pitchFamily="34" charset="-122"/>
                <a:cs typeface="+mj-cs"/>
                <a:sym typeface="+mn-ea"/>
              </a:rPr>
              <a:t>查重系统问题解答</a:t>
            </a:r>
            <a:endParaRPr lang="zh-CN" altLang="en-US" sz="2400" b="1" dirty="0">
              <a:solidFill>
                <a:srgbClr val="3B68A1"/>
              </a:solidFill>
              <a:latin typeface="微软雅黑" panose="020B0503020204020204" pitchFamily="34" charset="-122"/>
              <a:ea typeface="微软雅黑" panose="020B0503020204020204" pitchFamily="34" charset="-122"/>
              <a:cs typeface="+mj-cs"/>
              <a:sym typeface="+mn-ea"/>
            </a:endParaRPr>
          </a:p>
        </p:txBody>
      </p:sp>
      <p:pic>
        <p:nvPicPr>
          <p:cNvPr id="125954" name="图片 3" descr="0610010085"/>
          <p:cNvPicPr>
            <a:picLocks noChangeAspect="1"/>
          </p:cNvPicPr>
          <p:nvPr/>
        </p:nvPicPr>
        <p:blipFill>
          <a:blip r:embed="rId1"/>
          <a:stretch>
            <a:fillRect/>
          </a:stretch>
        </p:blipFill>
        <p:spPr>
          <a:xfrm>
            <a:off x="517525" y="2024063"/>
            <a:ext cx="665163" cy="781051"/>
          </a:xfrm>
          <a:prstGeom prst="rect">
            <a:avLst/>
          </a:prstGeom>
          <a:noFill/>
          <a:ln w="9525">
            <a:noFill/>
          </a:ln>
        </p:spPr>
      </p:pic>
      <p:sp>
        <p:nvSpPr>
          <p:cNvPr id="3" name="圆角矩形标注 2"/>
          <p:cNvSpPr/>
          <p:nvPr/>
        </p:nvSpPr>
        <p:spPr>
          <a:xfrm>
            <a:off x="1257300" y="1918123"/>
            <a:ext cx="7534487" cy="793327"/>
          </a:xfrm>
          <a:prstGeom prst="wedgeRoundRectCallout">
            <a:avLst>
              <a:gd name="adj1" fmla="val -53149"/>
              <a:gd name="adj2" fmla="val -20791"/>
              <a:gd name="adj3" fmla="val 16667"/>
            </a:avLst>
          </a:prstGeom>
          <a:solidFill>
            <a:srgbClr val="F1A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auto" latinLnBrk="0" hangingPunct="1">
              <a:lnSpc>
                <a:spcPct val="11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系统对字数/字符数如何判定？封面上文字、表格内字数、标点符号、目录、参考文献或原创性声明是否也算字数？</a:t>
            </a:r>
            <a:endPar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pic>
        <p:nvPicPr>
          <p:cNvPr id="125956" name="图片 6" descr="t0117895fd358c452d5"/>
          <p:cNvPicPr>
            <a:picLocks noChangeAspect="1"/>
          </p:cNvPicPr>
          <p:nvPr/>
        </p:nvPicPr>
        <p:blipFill>
          <a:blip r:embed="rId2"/>
          <a:stretch>
            <a:fillRect/>
          </a:stretch>
        </p:blipFill>
        <p:spPr>
          <a:xfrm>
            <a:off x="11055351" y="3510598"/>
            <a:ext cx="542925" cy="904875"/>
          </a:xfrm>
          <a:prstGeom prst="rect">
            <a:avLst/>
          </a:prstGeom>
          <a:noFill/>
          <a:ln w="9525">
            <a:noFill/>
          </a:ln>
        </p:spPr>
      </p:pic>
      <p:sp>
        <p:nvSpPr>
          <p:cNvPr id="16" name="圆角矩形标注 15"/>
          <p:cNvSpPr/>
          <p:nvPr/>
        </p:nvSpPr>
        <p:spPr>
          <a:xfrm>
            <a:off x="1184487" y="3342428"/>
            <a:ext cx="9552093" cy="1865207"/>
          </a:xfrm>
          <a:prstGeom prst="wedgeRoundRectCallout">
            <a:avLst>
              <a:gd name="adj1" fmla="val 53655"/>
              <a:gd name="adj2" fmla="val -22718"/>
              <a:gd name="adj3" fmla="val 1666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auto" latinLnBrk="0" hangingPunct="1">
              <a:lnSpc>
                <a:spcPct val="11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1、字符数系统是按照字符统计的，汉字，数字，英文字母都算一个字符，一般大于word文本的字符数；论文字数在</a:t>
            </a:r>
            <a:r>
              <a:rPr kumimoji="0" lang="en-US" altLang="zh-CN"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0.5</a:t>
            </a: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-15万。</a:t>
            </a:r>
            <a:endParaRPr kumimoji="0" lang="zh-CN" altLang="en-US" sz="2000" b="0" i="0" u="none" strike="noStrike" kern="1200" cap="none" spc="0" normalizeH="0" baseline="0" noProof="1">
              <a:ln>
                <a:noFill/>
              </a:ln>
              <a:solidFill>
                <a:schemeClr val="accent5">
                  <a:lumMod val="50000"/>
                </a:schemeClr>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auto" latinLnBrk="0" hangingPunct="1">
              <a:lnSpc>
                <a:spcPct val="11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2</a:t>
            </a: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、如果封面、目录、参考文献、独创性声明未被系统识别出来而标红，则算在重复字数里，否则，不算在字数中。</a:t>
            </a:r>
            <a:endPar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auto" latinLnBrk="0" hangingPunct="1">
              <a:lnSpc>
                <a:spcPct val="11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3</a:t>
            </a: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、表格内的文字、数字、字母等算在总字数内。</a:t>
            </a:r>
            <a:endPar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8" name="图片 8" descr="0610010085"/>
          <p:cNvPicPr>
            <a:picLocks noChangeAspect="1"/>
          </p:cNvPicPr>
          <p:nvPr/>
        </p:nvPicPr>
        <p:blipFill>
          <a:blip r:embed="rId1"/>
          <a:stretch>
            <a:fillRect/>
          </a:stretch>
        </p:blipFill>
        <p:spPr>
          <a:xfrm>
            <a:off x="517525" y="1636713"/>
            <a:ext cx="665163" cy="779463"/>
          </a:xfrm>
          <a:prstGeom prst="rect">
            <a:avLst/>
          </a:prstGeom>
          <a:noFill/>
          <a:ln w="9525">
            <a:noFill/>
          </a:ln>
        </p:spPr>
      </p:pic>
      <p:sp>
        <p:nvSpPr>
          <p:cNvPr id="10" name="圆角矩形标注 9"/>
          <p:cNvSpPr/>
          <p:nvPr/>
        </p:nvSpPr>
        <p:spPr>
          <a:xfrm>
            <a:off x="1303339" y="1754188"/>
            <a:ext cx="4868863" cy="471488"/>
          </a:xfrm>
          <a:prstGeom prst="wedgeRoundRectCallout">
            <a:avLst>
              <a:gd name="adj1" fmla="val -53319"/>
              <a:gd name="adj2" fmla="val -22718"/>
              <a:gd name="adj3" fmla="val 16667"/>
            </a:avLst>
          </a:prstGeom>
          <a:solidFill>
            <a:srgbClr val="F1A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1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陈述学术共识或一般规律还要标注吗？</a:t>
            </a:r>
            <a:endPar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pic>
        <p:nvPicPr>
          <p:cNvPr id="125960" name="图片 10" descr="t0117895fd358c452d5"/>
          <p:cNvPicPr>
            <a:picLocks noChangeAspect="1"/>
          </p:cNvPicPr>
          <p:nvPr/>
        </p:nvPicPr>
        <p:blipFill>
          <a:blip r:embed="rId2"/>
          <a:stretch>
            <a:fillRect/>
          </a:stretch>
        </p:blipFill>
        <p:spPr>
          <a:xfrm>
            <a:off x="11055351" y="2284413"/>
            <a:ext cx="542925" cy="904875"/>
          </a:xfrm>
          <a:prstGeom prst="rect">
            <a:avLst/>
          </a:prstGeom>
          <a:noFill/>
          <a:ln w="9525">
            <a:noFill/>
          </a:ln>
        </p:spPr>
      </p:pic>
      <p:sp>
        <p:nvSpPr>
          <p:cNvPr id="12" name="圆角矩形标注 11"/>
          <p:cNvSpPr/>
          <p:nvPr/>
        </p:nvSpPr>
        <p:spPr>
          <a:xfrm>
            <a:off x="2790613" y="2540000"/>
            <a:ext cx="7945967" cy="509693"/>
          </a:xfrm>
          <a:prstGeom prst="wedgeRoundRectCallout">
            <a:avLst>
              <a:gd name="adj1" fmla="val 53807"/>
              <a:gd name="adj2" fmla="val -22718"/>
              <a:gd name="adj3" fmla="val 1666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r" defTabSz="914400" rtl="0" eaLnBrk="1" fontAlgn="auto" latinLnBrk="0" hangingPunct="1">
              <a:lnSpc>
                <a:spcPct val="11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如无必要，则不需将其具体内容详细列出，只说名称或要点即可。</a:t>
            </a:r>
            <a:endPar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5"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1" name="组合 10"/>
          <p:cNvGrpSpPr/>
          <p:nvPr/>
        </p:nvGrpSpPr>
        <p:grpSpPr>
          <a:xfrm>
            <a:off x="895350" y="142875"/>
            <a:ext cx="4652010" cy="808990"/>
            <a:chOff x="903371" y="249943"/>
            <a:chExt cx="3752072" cy="679895"/>
          </a:xfrm>
        </p:grpSpPr>
        <p:sp>
          <p:nvSpPr>
            <p:cNvPr id="13" name="任意多边形 12"/>
            <p:cNvSpPr/>
            <p:nvPr/>
          </p:nvSpPr>
          <p:spPr bwMode="auto">
            <a:xfrm>
              <a:off x="903371" y="249943"/>
              <a:ext cx="3752072" cy="679895"/>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14" name="任意多边形 13"/>
            <p:cNvSpPr/>
            <p:nvPr/>
          </p:nvSpPr>
          <p:spPr bwMode="auto">
            <a:xfrm>
              <a:off x="1010092" y="326258"/>
              <a:ext cx="3538631" cy="527799"/>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algn="ctr"/>
              <a:endParaRPr lang="zh-CN" altLang="en-US" dirty="0">
                <a:solidFill>
                  <a:prstClr val="black"/>
                </a:solidFill>
                <a:latin typeface="微软雅黑" panose="020B0503020204020204" pitchFamily="34" charset="-122"/>
              </a:endParaRPr>
            </a:p>
          </p:txBody>
        </p:sp>
      </p:grpSp>
      <p:sp>
        <p:nvSpPr>
          <p:cNvPr id="15" name="文本框 14"/>
          <p:cNvSpPr txBox="1"/>
          <p:nvPr/>
        </p:nvSpPr>
        <p:spPr>
          <a:xfrm>
            <a:off x="1264920" y="296545"/>
            <a:ext cx="4035425" cy="460375"/>
          </a:xfrm>
          <a:prstGeom prst="rect">
            <a:avLst/>
          </a:prstGeom>
          <a:noFill/>
        </p:spPr>
        <p:txBody>
          <a:bodyPr wrap="none" rtlCol="0">
            <a:spAutoFit/>
          </a:bodyPr>
          <a:lstStyle/>
          <a:p>
            <a:pPr algn="l"/>
            <a:r>
              <a:rPr lang="en-US" altLang="zh-CN" sz="2400" b="1" dirty="0">
                <a:solidFill>
                  <a:srgbClr val="3B68A1"/>
                </a:solidFill>
                <a:latin typeface="微软雅黑" panose="020B0503020204020204" pitchFamily="34" charset="-122"/>
                <a:ea typeface="微软雅黑" panose="020B0503020204020204" pitchFamily="34" charset="-122"/>
                <a:cs typeface="+mj-cs"/>
                <a:sym typeface="+mn-ea"/>
              </a:rPr>
              <a:t>Q&amp;A——</a:t>
            </a:r>
            <a:r>
              <a:rPr lang="zh-CN" altLang="en-US" sz="2400" b="1" dirty="0">
                <a:solidFill>
                  <a:srgbClr val="3B68A1"/>
                </a:solidFill>
                <a:latin typeface="微软雅黑" panose="020B0503020204020204" pitchFamily="34" charset="-122"/>
                <a:ea typeface="微软雅黑" panose="020B0503020204020204" pitchFamily="34" charset="-122"/>
                <a:cs typeface="+mj-cs"/>
                <a:sym typeface="+mn-ea"/>
              </a:rPr>
              <a:t>查重系统问题解答</a:t>
            </a:r>
            <a:endParaRPr lang="zh-CN" altLang="zh-CN" sz="2400" b="1" dirty="0">
              <a:solidFill>
                <a:srgbClr val="3B68A1"/>
              </a:solidFill>
              <a:latin typeface="微软雅黑" panose="020B0503020204020204" pitchFamily="34" charset="-122"/>
              <a:ea typeface="微软雅黑" panose="020B0503020204020204" pitchFamily="34" charset="-122"/>
              <a:cs typeface="+mj-cs"/>
              <a:sym typeface="+mn-ea"/>
            </a:endParaRPr>
          </a:p>
        </p:txBody>
      </p:sp>
      <p:pic>
        <p:nvPicPr>
          <p:cNvPr id="124934" name="图片 8" descr="0610010085"/>
          <p:cNvPicPr>
            <a:picLocks noChangeAspect="1"/>
          </p:cNvPicPr>
          <p:nvPr/>
        </p:nvPicPr>
        <p:blipFill>
          <a:blip r:embed="rId1"/>
          <a:stretch>
            <a:fillRect/>
          </a:stretch>
        </p:blipFill>
        <p:spPr>
          <a:xfrm>
            <a:off x="517525" y="3602038"/>
            <a:ext cx="665163" cy="779463"/>
          </a:xfrm>
          <a:prstGeom prst="rect">
            <a:avLst/>
          </a:prstGeom>
          <a:noFill/>
          <a:ln w="9525">
            <a:noFill/>
          </a:ln>
        </p:spPr>
      </p:pic>
      <p:sp>
        <p:nvSpPr>
          <p:cNvPr id="4" name="圆角矩形标注 3"/>
          <p:cNvSpPr/>
          <p:nvPr/>
        </p:nvSpPr>
        <p:spPr>
          <a:xfrm>
            <a:off x="1303339" y="3719513"/>
            <a:ext cx="6569075" cy="923925"/>
          </a:xfrm>
          <a:prstGeom prst="wedgeRoundRectCallout">
            <a:avLst>
              <a:gd name="adj1" fmla="val -53319"/>
              <a:gd name="adj2" fmla="val -22718"/>
              <a:gd name="adj3" fmla="val 16667"/>
            </a:avLst>
          </a:prstGeom>
          <a:solidFill>
            <a:srgbClr val="F1A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base" latinLnBrk="0" hangingPunct="1">
              <a:lnSpc>
                <a:spcPct val="11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论文中的附录、调查问卷、法律法规、案例等内容，会增加检测的复制比吗？</a:t>
            </a:r>
            <a:endPar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pic>
        <p:nvPicPr>
          <p:cNvPr id="124936" name="图片 10" descr="t0117895fd358c452d5"/>
          <p:cNvPicPr>
            <a:picLocks noChangeAspect="1"/>
          </p:cNvPicPr>
          <p:nvPr/>
        </p:nvPicPr>
        <p:blipFill>
          <a:blip r:embed="rId2"/>
          <a:stretch>
            <a:fillRect/>
          </a:stretch>
        </p:blipFill>
        <p:spPr>
          <a:xfrm>
            <a:off x="11055351" y="4884738"/>
            <a:ext cx="542925" cy="904875"/>
          </a:xfrm>
          <a:prstGeom prst="rect">
            <a:avLst/>
          </a:prstGeom>
          <a:noFill/>
          <a:ln w="9525">
            <a:noFill/>
          </a:ln>
        </p:spPr>
      </p:pic>
      <p:sp>
        <p:nvSpPr>
          <p:cNvPr id="16" name="圆角矩形标注 15"/>
          <p:cNvSpPr/>
          <p:nvPr/>
        </p:nvSpPr>
        <p:spPr>
          <a:xfrm>
            <a:off x="2522855" y="5024120"/>
            <a:ext cx="8213725" cy="1126490"/>
          </a:xfrm>
          <a:prstGeom prst="wedgeRoundRectCallout">
            <a:avLst>
              <a:gd name="adj1" fmla="val 53807"/>
              <a:gd name="adj2" fmla="val -22718"/>
              <a:gd name="adj3" fmla="val 1666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法律法规和案例系统自动识别为引文，去除引文复制比中自动去除；附录、调查问卷等参与检测，由学校自行决定是否将这些部分删除后再行检测或在制订查重标准时将其考虑进去。</a:t>
            </a:r>
            <a:endPar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0-#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7" name="图片 8" descr="0610010085"/>
          <p:cNvPicPr>
            <a:picLocks noChangeAspect="1"/>
          </p:cNvPicPr>
          <p:nvPr/>
        </p:nvPicPr>
        <p:blipFill>
          <a:blip r:embed="rId1"/>
          <a:stretch>
            <a:fillRect/>
          </a:stretch>
        </p:blipFill>
        <p:spPr>
          <a:xfrm>
            <a:off x="501651" y="1172529"/>
            <a:ext cx="649288" cy="779463"/>
          </a:xfrm>
          <a:prstGeom prst="rect">
            <a:avLst/>
          </a:prstGeom>
          <a:noFill/>
          <a:ln w="9525">
            <a:noFill/>
          </a:ln>
        </p:spPr>
      </p:pic>
      <p:sp>
        <p:nvSpPr>
          <p:cNvPr id="5" name="圆角矩形标注 4"/>
          <p:cNvSpPr/>
          <p:nvPr/>
        </p:nvSpPr>
        <p:spPr>
          <a:xfrm>
            <a:off x="1704975" y="1290003"/>
            <a:ext cx="4832351" cy="625475"/>
          </a:xfrm>
          <a:prstGeom prst="wedgeRoundRectCallout">
            <a:avLst>
              <a:gd name="adj1" fmla="val -57310"/>
              <a:gd name="adj2" fmla="val -22715"/>
              <a:gd name="adj3" fmla="val 16667"/>
            </a:avLst>
          </a:prstGeom>
          <a:solidFill>
            <a:srgbClr val="F1A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参考已发表的本人文献也要标注引用吗？</a:t>
            </a:r>
            <a:endPar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pic>
        <p:nvPicPr>
          <p:cNvPr id="126979" name="图片 10" descr="t0117895fd358c452d5"/>
          <p:cNvPicPr>
            <a:picLocks noChangeAspect="1"/>
          </p:cNvPicPr>
          <p:nvPr/>
        </p:nvPicPr>
        <p:blipFill>
          <a:blip r:embed="rId2"/>
          <a:stretch>
            <a:fillRect/>
          </a:stretch>
        </p:blipFill>
        <p:spPr>
          <a:xfrm>
            <a:off x="11023600" y="2638109"/>
            <a:ext cx="542925" cy="904875"/>
          </a:xfrm>
          <a:prstGeom prst="rect">
            <a:avLst/>
          </a:prstGeom>
          <a:noFill/>
          <a:ln w="9525">
            <a:noFill/>
          </a:ln>
        </p:spPr>
      </p:pic>
      <p:sp>
        <p:nvSpPr>
          <p:cNvPr id="7" name="圆角矩形标注 6"/>
          <p:cNvSpPr/>
          <p:nvPr/>
        </p:nvSpPr>
        <p:spPr>
          <a:xfrm>
            <a:off x="642620" y="2134870"/>
            <a:ext cx="9381913" cy="2562860"/>
          </a:xfrm>
          <a:prstGeom prst="wedgeRoundRectCallout">
            <a:avLst>
              <a:gd name="adj1" fmla="val 60678"/>
              <a:gd name="adj2" fmla="val -22718"/>
              <a:gd name="adj3" fmla="val 1666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auto" latinLnBrk="0" hangingPunct="1">
              <a:lnSpc>
                <a:spcPct val="11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1、当你的小论文在期刊编辑部发表时，其著作权中的财产权已属期刊编辑部所有，如不标引，则会侵犯其权利</a:t>
            </a:r>
            <a:r>
              <a:rPr kumimoji="0" lang="en-US" altLang="zh-CN"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a:t>
            </a: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自我剽窃。所以即使是自己的曾经发表过的文献，也需要标引。</a:t>
            </a:r>
            <a:endPar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auto" latinLnBrk="0" hangingPunct="1">
              <a:lnSpc>
                <a:spcPct val="11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2、由于已发表论文一般都是与其他研究者合作完成，并非只有一人成果，如果不标引，会侵犯同研究者成果权益。</a:t>
            </a:r>
            <a:endPar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auto" latinLnBrk="0" hangingPunct="1">
              <a:lnSpc>
                <a:spcPct val="11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3、学校对学位论文进行检测会对去除本人已发表文献进行检测，如果不标引，可能会引起高复制比的现象。</a:t>
            </a:r>
            <a:endPar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pic>
        <p:nvPicPr>
          <p:cNvPr id="126982" name="图片 8" descr="0610010085"/>
          <p:cNvPicPr>
            <a:picLocks noChangeAspect="1"/>
          </p:cNvPicPr>
          <p:nvPr/>
        </p:nvPicPr>
        <p:blipFill>
          <a:blip r:embed="rId1"/>
          <a:stretch>
            <a:fillRect/>
          </a:stretch>
        </p:blipFill>
        <p:spPr>
          <a:xfrm>
            <a:off x="501651" y="4728210"/>
            <a:ext cx="649288" cy="779463"/>
          </a:xfrm>
          <a:prstGeom prst="rect">
            <a:avLst/>
          </a:prstGeom>
          <a:noFill/>
          <a:ln w="9525">
            <a:noFill/>
          </a:ln>
        </p:spPr>
      </p:pic>
      <p:sp>
        <p:nvSpPr>
          <p:cNvPr id="17" name="圆角矩形标注 9"/>
          <p:cNvSpPr/>
          <p:nvPr/>
        </p:nvSpPr>
        <p:spPr>
          <a:xfrm>
            <a:off x="1704975" y="4845685"/>
            <a:ext cx="7256463" cy="625475"/>
          </a:xfrm>
          <a:prstGeom prst="wedgeRoundRectCallout">
            <a:avLst>
              <a:gd name="adj1" fmla="val -57310"/>
              <a:gd name="adj2" fmla="val -22715"/>
              <a:gd name="adj3" fmla="val 16667"/>
            </a:avLst>
          </a:prstGeom>
          <a:solidFill>
            <a:srgbClr val="F1A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如何避免因为忘记标引而产生复制比？</a:t>
            </a:r>
            <a:endPar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pic>
        <p:nvPicPr>
          <p:cNvPr id="126984" name="图片 10" descr="t0117895fd358c452d5"/>
          <p:cNvPicPr>
            <a:picLocks noChangeAspect="1"/>
          </p:cNvPicPr>
          <p:nvPr/>
        </p:nvPicPr>
        <p:blipFill>
          <a:blip r:embed="rId2"/>
          <a:stretch>
            <a:fillRect/>
          </a:stretch>
        </p:blipFill>
        <p:spPr>
          <a:xfrm>
            <a:off x="11023600" y="5556250"/>
            <a:ext cx="542925" cy="904875"/>
          </a:xfrm>
          <a:prstGeom prst="rect">
            <a:avLst/>
          </a:prstGeom>
          <a:noFill/>
          <a:ln w="9525">
            <a:noFill/>
          </a:ln>
        </p:spPr>
      </p:pic>
      <p:sp>
        <p:nvSpPr>
          <p:cNvPr id="19" name="圆角矩形标注 11"/>
          <p:cNvSpPr/>
          <p:nvPr/>
        </p:nvSpPr>
        <p:spPr>
          <a:xfrm>
            <a:off x="3692525" y="5695950"/>
            <a:ext cx="6499225" cy="625475"/>
          </a:xfrm>
          <a:prstGeom prst="wedgeRoundRectCallout">
            <a:avLst>
              <a:gd name="adj1" fmla="val 60678"/>
              <a:gd name="adj2" fmla="val -22718"/>
              <a:gd name="adj3" fmla="val 16667"/>
            </a:avLst>
          </a:prstGeom>
          <a:solidFill>
            <a:srgbClr val="37C61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1">
                <a:ln>
                  <a:noFill/>
                </a:ln>
                <a:solidFill>
                  <a:srgbClr val="7030A0"/>
                </a:solidFill>
                <a:effectLst/>
                <a:uLnTx/>
                <a:uFillTx/>
                <a:latin typeface="微软雅黑" panose="020B0503020204020204" pitchFamily="34" charset="-122"/>
                <a:ea typeface="微软雅黑" panose="020B0503020204020204" pitchFamily="34" charset="-122"/>
                <a:cs typeface="+mn-cs"/>
                <a:sym typeface="+mn-ea"/>
              </a:rPr>
              <a:t>逢引必标，标必有异！</a:t>
            </a: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这样你就不会忘记有引文了。</a:t>
            </a:r>
            <a:endPar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3" name="圆角矩形标注 11"/>
          <p:cNvSpPr/>
          <p:nvPr/>
        </p:nvSpPr>
        <p:spPr>
          <a:xfrm>
            <a:off x="3693372" y="5695950"/>
            <a:ext cx="6499225" cy="625475"/>
          </a:xfrm>
          <a:prstGeom prst="wedgeRoundRectCallout">
            <a:avLst>
              <a:gd name="adj1" fmla="val 60678"/>
              <a:gd name="adj2" fmla="val -22718"/>
              <a:gd name="adj3" fmla="val 16667"/>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mn-ea"/>
              </a:rPr>
              <a:t>逢引必标，标必有异！</a:t>
            </a:r>
            <a:r>
              <a:rPr kumimoji="0" lang="zh-CN" altLang="en-US" sz="2000" b="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mn-ea"/>
              </a:rPr>
              <a:t>这样你就不会忘记有引文了。</a:t>
            </a:r>
            <a:endParaRPr kumimoji="0" lang="zh-CN" altLang="en-US" sz="2000" b="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mn-ea"/>
            </a:endParaRPr>
          </a:p>
        </p:txBody>
      </p:sp>
      <p:pic>
        <p:nvPicPr>
          <p:cNvPr id="4" name="图片 3" descr="逢引必标初稿"/>
          <p:cNvPicPr>
            <a:picLocks noChangeAspect="1"/>
          </p:cNvPicPr>
          <p:nvPr/>
        </p:nvPicPr>
        <p:blipFill>
          <a:blip r:embed="rId3"/>
          <a:stretch>
            <a:fillRect/>
          </a:stretch>
        </p:blipFill>
        <p:spPr>
          <a:xfrm>
            <a:off x="-18944" y="1631315"/>
            <a:ext cx="6370637" cy="4076700"/>
          </a:xfrm>
          <a:prstGeom prst="rect">
            <a:avLst/>
          </a:prstGeom>
          <a:noFill/>
          <a:ln w="9525">
            <a:noFill/>
          </a:ln>
        </p:spPr>
      </p:pic>
      <p:pic>
        <p:nvPicPr>
          <p:cNvPr id="6" name="图片 5" descr="逢引必标终稿"/>
          <p:cNvPicPr>
            <a:picLocks noChangeAspect="1"/>
          </p:cNvPicPr>
          <p:nvPr/>
        </p:nvPicPr>
        <p:blipFill>
          <a:blip r:embed="rId4"/>
          <a:stretch>
            <a:fillRect/>
          </a:stretch>
        </p:blipFill>
        <p:spPr>
          <a:xfrm>
            <a:off x="6338147" y="1290109"/>
            <a:ext cx="5829300" cy="4714875"/>
          </a:xfrm>
          <a:prstGeom prst="rect">
            <a:avLst/>
          </a:prstGeom>
          <a:noFill/>
          <a:ln w="9525">
            <a:noFill/>
          </a:ln>
        </p:spPr>
      </p:pic>
      <p:sp>
        <p:nvSpPr>
          <p:cNvPr id="2"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8"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3" name="组合 12"/>
          <p:cNvGrpSpPr/>
          <p:nvPr/>
        </p:nvGrpSpPr>
        <p:grpSpPr>
          <a:xfrm>
            <a:off x="895350" y="142875"/>
            <a:ext cx="4652010" cy="808990"/>
            <a:chOff x="903371" y="249943"/>
            <a:chExt cx="3752072" cy="679895"/>
          </a:xfrm>
        </p:grpSpPr>
        <p:sp>
          <p:nvSpPr>
            <p:cNvPr id="14" name="任意多边形 13"/>
            <p:cNvSpPr/>
            <p:nvPr/>
          </p:nvSpPr>
          <p:spPr bwMode="auto">
            <a:xfrm>
              <a:off x="903371" y="249943"/>
              <a:ext cx="3752072" cy="679895"/>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15" name="任意多边形 14"/>
            <p:cNvSpPr/>
            <p:nvPr/>
          </p:nvSpPr>
          <p:spPr bwMode="auto">
            <a:xfrm>
              <a:off x="1010092" y="326258"/>
              <a:ext cx="3538631" cy="527799"/>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algn="ctr"/>
              <a:endParaRPr lang="zh-CN" altLang="en-US" dirty="0">
                <a:solidFill>
                  <a:prstClr val="black"/>
                </a:solidFill>
                <a:latin typeface="微软雅黑" panose="020B0503020204020204" pitchFamily="34" charset="-122"/>
              </a:endParaRPr>
            </a:p>
          </p:txBody>
        </p:sp>
      </p:grpSp>
      <p:sp>
        <p:nvSpPr>
          <p:cNvPr id="16" name="文本框 15"/>
          <p:cNvSpPr txBox="1"/>
          <p:nvPr/>
        </p:nvSpPr>
        <p:spPr>
          <a:xfrm>
            <a:off x="1264920" y="296545"/>
            <a:ext cx="4035425" cy="460375"/>
          </a:xfrm>
          <a:prstGeom prst="rect">
            <a:avLst/>
          </a:prstGeom>
          <a:noFill/>
        </p:spPr>
        <p:txBody>
          <a:bodyPr wrap="none" rtlCol="0">
            <a:spAutoFit/>
          </a:bodyPr>
          <a:lstStyle/>
          <a:p>
            <a:pPr algn="l"/>
            <a:r>
              <a:rPr lang="en-US" altLang="zh-CN" sz="2400" b="1" dirty="0">
                <a:solidFill>
                  <a:srgbClr val="3B68A1"/>
                </a:solidFill>
                <a:latin typeface="微软雅黑" panose="020B0503020204020204" pitchFamily="34" charset="-122"/>
                <a:ea typeface="微软雅黑" panose="020B0503020204020204" pitchFamily="34" charset="-122"/>
                <a:cs typeface="+mj-cs"/>
                <a:sym typeface="+mn-ea"/>
              </a:rPr>
              <a:t>Q&amp;A——</a:t>
            </a:r>
            <a:r>
              <a:rPr lang="zh-CN" altLang="en-US" sz="2400" b="1" dirty="0">
                <a:solidFill>
                  <a:srgbClr val="3B68A1"/>
                </a:solidFill>
                <a:latin typeface="微软雅黑" panose="020B0503020204020204" pitchFamily="34" charset="-122"/>
                <a:ea typeface="微软雅黑" panose="020B0503020204020204" pitchFamily="34" charset="-122"/>
                <a:cs typeface="+mj-cs"/>
                <a:sym typeface="+mn-ea"/>
              </a:rPr>
              <a:t>常见</a:t>
            </a:r>
            <a:r>
              <a:rPr lang="zh-CN" altLang="zh-CN" sz="2400" b="1" dirty="0">
                <a:solidFill>
                  <a:srgbClr val="3B68A1"/>
                </a:solidFill>
                <a:latin typeface="微软雅黑" panose="020B0503020204020204" pitchFamily="34" charset="-122"/>
                <a:ea typeface="微软雅黑" panose="020B0503020204020204" pitchFamily="34" charset="-122"/>
                <a:cs typeface="+mj-cs"/>
                <a:sym typeface="+mn-ea"/>
              </a:rPr>
              <a:t>高复制比原因</a:t>
            </a:r>
            <a:endParaRPr lang="zh-CN" altLang="zh-CN" sz="2400" b="1" dirty="0">
              <a:solidFill>
                <a:srgbClr val="3B68A1"/>
              </a:solidFill>
              <a:latin typeface="微软雅黑" panose="020B0503020204020204" pitchFamily="34" charset="-122"/>
              <a:ea typeface="微软雅黑" panose="020B0503020204020204" pitchFamily="34" charset="-122"/>
              <a:cs typeface="+mj-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4"/>
          <p:cNvPicPr>
            <a:picLocks noChangeAspect="1"/>
          </p:cNvPicPr>
          <p:nvPr/>
        </p:nvPicPr>
        <p:blipFill>
          <a:blip r:embed="rId1"/>
          <a:stretch>
            <a:fillRect/>
          </a:stretch>
        </p:blipFill>
        <p:spPr>
          <a:xfrm>
            <a:off x="1560513" y="1628775"/>
            <a:ext cx="6121400" cy="3219451"/>
          </a:xfrm>
          <a:prstGeom prst="rect">
            <a:avLst/>
          </a:prstGeom>
          <a:noFill/>
          <a:ln w="9525">
            <a:noFill/>
          </a:ln>
        </p:spPr>
      </p:pic>
      <p:pic>
        <p:nvPicPr>
          <p:cNvPr id="24579" name="Picture 5"/>
          <p:cNvPicPr>
            <a:picLocks noChangeAspect="1"/>
          </p:cNvPicPr>
          <p:nvPr/>
        </p:nvPicPr>
        <p:blipFill>
          <a:blip r:embed="rId2"/>
          <a:stretch>
            <a:fillRect/>
          </a:stretch>
        </p:blipFill>
        <p:spPr>
          <a:xfrm>
            <a:off x="5375275" y="3287713"/>
            <a:ext cx="5238751" cy="3167063"/>
          </a:xfrm>
          <a:prstGeom prst="rect">
            <a:avLst/>
          </a:prstGeom>
          <a:noFill/>
          <a:ln w="9525">
            <a:noFill/>
          </a:ln>
        </p:spPr>
      </p:pic>
      <p:pic>
        <p:nvPicPr>
          <p:cNvPr id="24580" name="图片 24579" descr="章"/>
          <p:cNvPicPr>
            <a:picLocks noChangeAspect="1"/>
          </p:cNvPicPr>
          <p:nvPr/>
        </p:nvPicPr>
        <p:blipFill>
          <a:blip r:embed="rId3"/>
          <a:stretch>
            <a:fillRect/>
          </a:stretch>
        </p:blipFill>
        <p:spPr>
          <a:xfrm rot="1860000">
            <a:off x="4519613" y="1630363"/>
            <a:ext cx="3152775" cy="3114675"/>
          </a:xfrm>
          <a:prstGeom prst="rect">
            <a:avLst/>
          </a:prstGeom>
          <a:noFill/>
          <a:ln w="9525">
            <a:noFill/>
          </a:ln>
        </p:spPr>
      </p:pic>
      <p:sp>
        <p:nvSpPr>
          <p:cNvPr id="24581" name="文本框 24580"/>
          <p:cNvSpPr txBox="1"/>
          <p:nvPr/>
        </p:nvSpPr>
        <p:spPr>
          <a:xfrm>
            <a:off x="3086100" y="4244975"/>
            <a:ext cx="6386513" cy="1200150"/>
          </a:xfrm>
          <a:prstGeom prst="rect">
            <a:avLst/>
          </a:prstGeom>
          <a:solidFill>
            <a:srgbClr val="FFFFFF"/>
          </a:solidFill>
          <a:ln w="57150" cap="flat" cmpd="sng">
            <a:solidFill>
              <a:srgbClr val="FF3300"/>
            </a:solidFill>
            <a:prstDash val="solid"/>
            <a:miter/>
            <a:headEnd type="none" w="med" len="med"/>
            <a:tailEnd type="none" w="med" len="med"/>
          </a:ln>
        </p:spPr>
        <p:txBody>
          <a:bodyPr lIns="90169" tIns="46989" rIns="90169" bIns="46989" anchor="t">
            <a:spAutoFit/>
          </a:bodyPr>
          <a:lstStyle/>
          <a:p>
            <a:r>
              <a:rPr lang="zh-CN" altLang="en-US" sz="3600" b="1" dirty="0">
                <a:solidFill>
                  <a:srgbClr val="FF3300"/>
                </a:solidFill>
                <a:latin typeface="Gill Sans" charset="0"/>
                <a:ea typeface="微软雅黑" panose="020B0503020204020204" pitchFamily="34" charset="-122"/>
                <a:sym typeface="Gill Sans" charset="0"/>
              </a:rPr>
              <a:t>中国知网从未针对个人开放免费或收费检测！</a:t>
            </a:r>
            <a:endParaRPr lang="zh-CN" altLang="en-US" sz="3600" b="1" dirty="0">
              <a:solidFill>
                <a:srgbClr val="FF3300"/>
              </a:solidFill>
              <a:latin typeface="Gill Sans" charset="0"/>
              <a:ea typeface="微软雅黑" panose="020B0503020204020204" pitchFamily="34" charset="-122"/>
              <a:sym typeface="Gill Sans" charset="0"/>
            </a:endParaRPr>
          </a:p>
        </p:txBody>
      </p:sp>
      <p:sp>
        <p:nvSpPr>
          <p:cNvPr id="4" name="等腰三角形 4"/>
          <p:cNvSpPr>
            <a:spLocks noChangeArrowheads="1"/>
          </p:cNvSpPr>
          <p:nvPr/>
        </p:nvSpPr>
        <p:spPr bwMode="auto">
          <a:xfrm rot="5400000">
            <a:off x="47381" y="252591"/>
            <a:ext cx="197396" cy="285807"/>
          </a:xfrm>
          <a:prstGeom prst="triangle">
            <a:avLst>
              <a:gd name="adj" fmla="val 50000"/>
            </a:avLst>
          </a:prstGeom>
          <a:solidFill>
            <a:schemeClr val="bg1"/>
          </a:solidFill>
          <a:ln>
            <a:noFill/>
          </a:ln>
        </p:spPr>
        <p:txBody>
          <a:bodyPr anchor="ctr"/>
          <a:lstStyle/>
          <a:p>
            <a:pPr algn="ctr" eaLnBrk="1" hangingPunct="1">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5" name="矩形 6"/>
          <p:cNvSpPr>
            <a:spLocks noChangeArrowheads="1"/>
          </p:cNvSpPr>
          <p:nvPr/>
        </p:nvSpPr>
        <p:spPr bwMode="auto">
          <a:xfrm>
            <a:off x="-9087" y="478708"/>
            <a:ext cx="3256885" cy="218863"/>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8"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9" name="组合 8"/>
          <p:cNvGrpSpPr/>
          <p:nvPr/>
        </p:nvGrpSpPr>
        <p:grpSpPr>
          <a:xfrm>
            <a:off x="895350" y="142875"/>
            <a:ext cx="2806065" cy="808990"/>
            <a:chOff x="903371" y="249943"/>
            <a:chExt cx="3752072" cy="679895"/>
          </a:xfrm>
        </p:grpSpPr>
        <p:sp>
          <p:nvSpPr>
            <p:cNvPr id="10" name="任意多边形 9"/>
            <p:cNvSpPr/>
            <p:nvPr/>
          </p:nvSpPr>
          <p:spPr bwMode="auto">
            <a:xfrm>
              <a:off x="903371" y="249943"/>
              <a:ext cx="3752072" cy="679895"/>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11" name="任意多边形 10"/>
            <p:cNvSpPr/>
            <p:nvPr/>
          </p:nvSpPr>
          <p:spPr bwMode="auto">
            <a:xfrm>
              <a:off x="1010092" y="326258"/>
              <a:ext cx="3538631" cy="527799"/>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pPr algn="ctr"/>
              <a:endParaRPr lang="zh-CN" altLang="en-US" dirty="0">
                <a:solidFill>
                  <a:prstClr val="black"/>
                </a:solidFill>
                <a:latin typeface="微软雅黑" panose="020B0503020204020204" pitchFamily="34" charset="-122"/>
              </a:endParaRPr>
            </a:p>
          </p:txBody>
        </p:sp>
      </p:grpSp>
      <p:sp>
        <p:nvSpPr>
          <p:cNvPr id="12" name="文本框 11"/>
          <p:cNvSpPr txBox="1"/>
          <p:nvPr/>
        </p:nvSpPr>
        <p:spPr>
          <a:xfrm>
            <a:off x="1264920" y="296545"/>
            <a:ext cx="2011680" cy="460375"/>
          </a:xfrm>
          <a:prstGeom prst="rect">
            <a:avLst/>
          </a:prstGeom>
          <a:noFill/>
        </p:spPr>
        <p:txBody>
          <a:bodyPr wrap="none" rtlCol="0">
            <a:spAutoFit/>
          </a:bodyPr>
          <a:lstStyle/>
          <a:p>
            <a:pPr algn="l"/>
            <a:r>
              <a:rPr lang="zh-CN" altLang="zh-CN" sz="2400" b="1" dirty="0">
                <a:solidFill>
                  <a:srgbClr val="3B68A1"/>
                </a:solidFill>
                <a:latin typeface="微软雅黑" panose="020B0503020204020204" pitchFamily="34" charset="-122"/>
                <a:ea typeface="微软雅黑" panose="020B0503020204020204" pitchFamily="34" charset="-122"/>
                <a:cs typeface="+mj-cs"/>
                <a:sym typeface="+mn-ea"/>
              </a:rPr>
              <a:t>知网郑重声明</a:t>
            </a:r>
            <a:endParaRPr lang="zh-CN" altLang="zh-CN" sz="2400" b="1" dirty="0">
              <a:solidFill>
                <a:srgbClr val="3B68A1"/>
              </a:solidFill>
              <a:latin typeface="微软雅黑" panose="020B0503020204020204" pitchFamily="34" charset="-122"/>
              <a:ea typeface="微软雅黑" panose="020B0503020204020204" pitchFamily="34" charset="-122"/>
              <a:cs typeface="+mj-cs"/>
              <a:sym typeface="+mn-ea"/>
            </a:endParaRPr>
          </a:p>
        </p:txBody>
      </p:sp>
      <p:pic>
        <p:nvPicPr>
          <p:cNvPr id="129030" name="图片 7" descr="知网logo"/>
          <p:cNvPicPr>
            <a:picLocks noChangeAspect="1"/>
          </p:cNvPicPr>
          <p:nvPr/>
        </p:nvPicPr>
        <p:blipFill>
          <a:blip r:embed="rId4"/>
          <a:stretch>
            <a:fillRect/>
          </a:stretch>
        </p:blipFill>
        <p:spPr>
          <a:xfrm>
            <a:off x="9966008" y="59691"/>
            <a:ext cx="2239963" cy="80168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p:cTn id="7" dur="500" fill="hold"/>
                                        <p:tgtEl>
                                          <p:spTgt spid="24578"/>
                                        </p:tgtEl>
                                        <p:attrNameLst>
                                          <p:attrName>ppt_x</p:attrName>
                                        </p:attrNameLst>
                                      </p:cBhvr>
                                      <p:tavLst>
                                        <p:tav tm="0">
                                          <p:val>
                                            <p:strVal val="0-#ppt_w/2"/>
                                          </p:val>
                                        </p:tav>
                                        <p:tav tm="100000">
                                          <p:val>
                                            <p:strVal val="#ppt_x"/>
                                          </p:val>
                                        </p:tav>
                                      </p:tavLst>
                                    </p:anim>
                                    <p:anim calcmode="lin" valueType="num">
                                      <p:cBhvr>
                                        <p:cTn id="8" dur="500" fill="hold"/>
                                        <p:tgtEl>
                                          <p:spTgt spid="2457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4579"/>
                                        </p:tgtEl>
                                        <p:attrNameLst>
                                          <p:attrName>style.visibility</p:attrName>
                                        </p:attrNameLst>
                                      </p:cBhvr>
                                      <p:to>
                                        <p:strVal val="visible"/>
                                      </p:to>
                                    </p:set>
                                    <p:anim calcmode="lin" valueType="num">
                                      <p:cBhvr>
                                        <p:cTn id="12" dur="500" fill="hold"/>
                                        <p:tgtEl>
                                          <p:spTgt spid="24579"/>
                                        </p:tgtEl>
                                        <p:attrNameLst>
                                          <p:attrName>ppt_x</p:attrName>
                                        </p:attrNameLst>
                                      </p:cBhvr>
                                      <p:tavLst>
                                        <p:tav tm="0">
                                          <p:val>
                                            <p:strVal val="1+#ppt_w/2"/>
                                          </p:val>
                                        </p:tav>
                                        <p:tav tm="100000">
                                          <p:val>
                                            <p:strVal val="#ppt_x"/>
                                          </p:val>
                                        </p:tav>
                                      </p:tavLst>
                                    </p:anim>
                                    <p:anim calcmode="lin" valueType="num">
                                      <p:cBhvr>
                                        <p:cTn id="13" dur="500" fill="hold"/>
                                        <p:tgtEl>
                                          <p:spTgt spid="2457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4581"/>
                                        </p:tgtEl>
                                        <p:attrNameLst>
                                          <p:attrName>style.visibility</p:attrName>
                                        </p:attrNameLst>
                                      </p:cBhvr>
                                      <p:to>
                                        <p:strVal val="visible"/>
                                      </p:to>
                                    </p:set>
                                    <p:anim calcmode="lin" valueType="num">
                                      <p:cBhvr>
                                        <p:cTn id="18" dur="500" fill="hold"/>
                                        <p:tgtEl>
                                          <p:spTgt spid="24581"/>
                                        </p:tgtEl>
                                        <p:attrNameLst>
                                          <p:attrName>ppt_x</p:attrName>
                                        </p:attrNameLst>
                                      </p:cBhvr>
                                      <p:tavLst>
                                        <p:tav tm="0">
                                          <p:val>
                                            <p:strVal val="#ppt_x"/>
                                          </p:val>
                                        </p:tav>
                                        <p:tav tm="100000">
                                          <p:val>
                                            <p:strVal val="#ppt_x"/>
                                          </p:val>
                                        </p:tav>
                                      </p:tavLst>
                                    </p:anim>
                                    <p:anim calcmode="lin" valueType="num">
                                      <p:cBhvr>
                                        <p:cTn id="19" dur="500" fill="hold"/>
                                        <p:tgtEl>
                                          <p:spTgt spid="24581"/>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18" presetClass="entr" presetSubtype="12" fill="hold" nodeType="afterEffect">
                                  <p:stCondLst>
                                    <p:cond delay="0"/>
                                  </p:stCondLst>
                                  <p:childTnLst>
                                    <p:set>
                                      <p:cBhvr>
                                        <p:cTn id="22" dur="1" fill="hold">
                                          <p:stCondLst>
                                            <p:cond delay="0"/>
                                          </p:stCondLst>
                                        </p:cTn>
                                        <p:tgtEl>
                                          <p:spTgt spid="24580"/>
                                        </p:tgtEl>
                                        <p:attrNameLst>
                                          <p:attrName>style.visibility</p:attrName>
                                        </p:attrNameLst>
                                      </p:cBhvr>
                                      <p:to>
                                        <p:strVal val="visible"/>
                                      </p:to>
                                    </p:set>
                                    <p:animEffect transition="in" filter="strips(downLeft)">
                                      <p:cBhvr>
                                        <p:cTn id="23" dur="5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7"/>
          <p:cNvSpPr>
            <a:spLocks noChangeArrowheads="1"/>
          </p:cNvSpPr>
          <p:nvPr/>
        </p:nvSpPr>
        <p:spPr bwMode="auto">
          <a:xfrm>
            <a:off x="2970322" y="478708"/>
            <a:ext cx="4590232" cy="218863"/>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1" name="矩形 8"/>
          <p:cNvSpPr>
            <a:spLocks noChangeArrowheads="1"/>
          </p:cNvSpPr>
          <p:nvPr/>
        </p:nvSpPr>
        <p:spPr bwMode="auto">
          <a:xfrm>
            <a:off x="6352253" y="477280"/>
            <a:ext cx="3299888" cy="220133"/>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 name="矩形 9"/>
          <p:cNvSpPr>
            <a:spLocks noChangeArrowheads="1"/>
          </p:cNvSpPr>
          <p:nvPr/>
        </p:nvSpPr>
        <p:spPr bwMode="auto">
          <a:xfrm>
            <a:off x="9582587" y="477280"/>
            <a:ext cx="2623927" cy="220133"/>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4" name="组合 3"/>
          <p:cNvGrpSpPr/>
          <p:nvPr/>
        </p:nvGrpSpPr>
        <p:grpSpPr>
          <a:xfrm>
            <a:off x="69849" y="272415"/>
            <a:ext cx="3058795" cy="901065"/>
            <a:chOff x="184785" y="1067435"/>
            <a:chExt cx="3058795" cy="901065"/>
          </a:xfrm>
        </p:grpSpPr>
        <p:grpSp>
          <p:nvGrpSpPr>
            <p:cNvPr id="39" name="组合 38"/>
            <p:cNvGrpSpPr/>
            <p:nvPr/>
          </p:nvGrpSpPr>
          <p:grpSpPr>
            <a:xfrm>
              <a:off x="184785" y="1067435"/>
              <a:ext cx="2883535" cy="607060"/>
              <a:chOff x="903371" y="249943"/>
              <a:chExt cx="2831223" cy="679699"/>
            </a:xfrm>
          </p:grpSpPr>
          <p:sp>
            <p:nvSpPr>
              <p:cNvPr id="40" name="任意多边形 39"/>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sp>
            <p:nvSpPr>
              <p:cNvPr id="41" name="任意多边形 40"/>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bg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pitchFamily="34" charset="-122"/>
                </a:endParaRPr>
              </a:p>
            </p:txBody>
          </p:sp>
        </p:grpSp>
        <p:sp>
          <p:nvSpPr>
            <p:cNvPr id="52" name="标题 1"/>
            <p:cNvSpPr txBox="1"/>
            <p:nvPr/>
          </p:nvSpPr>
          <p:spPr>
            <a:xfrm>
              <a:off x="984250" y="1173480"/>
              <a:ext cx="2259330" cy="795020"/>
            </a:xfrm>
            <a:prstGeom prst="rect">
              <a:avLst/>
            </a:prstGeom>
          </p:spPr>
          <p:txBody>
            <a:bodyPr lIns="91437" tIns="45718" rIns="91437" bIns="45718">
              <a:normAutofit/>
            </a:bodyPr>
            <a:lstStyle>
              <a:lvl1pPr algn="ctr" defTabSz="913765"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rgbClr val="3B68A1"/>
                  </a:solidFill>
                  <a:latin typeface="微软雅黑" panose="020B0503020204020204" pitchFamily="34" charset="-122"/>
                  <a:ea typeface="微软雅黑" panose="020B0503020204020204" pitchFamily="34" charset="-122"/>
                </a:rPr>
                <a:t>伪造和篡改</a:t>
              </a:r>
              <a:endParaRPr lang="zh-CN" altLang="en-US" sz="2400" b="1" dirty="0">
                <a:solidFill>
                  <a:srgbClr val="3B68A1"/>
                </a:solidFill>
                <a:latin typeface="微软雅黑" panose="020B0503020204020204" pitchFamily="34" charset="-122"/>
                <a:ea typeface="微软雅黑" panose="020B0503020204020204" pitchFamily="34" charset="-122"/>
              </a:endParaRPr>
            </a:p>
          </p:txBody>
        </p:sp>
      </p:grpSp>
      <p:sp>
        <p:nvSpPr>
          <p:cNvPr id="12" name="文本框 11"/>
          <p:cNvSpPr txBox="1"/>
          <p:nvPr/>
        </p:nvSpPr>
        <p:spPr>
          <a:xfrm>
            <a:off x="746125" y="1188720"/>
            <a:ext cx="5151120" cy="5631180"/>
          </a:xfrm>
          <a:prstGeom prst="rect">
            <a:avLst/>
          </a:prstGeom>
          <a:noFill/>
        </p:spPr>
        <p:txBody>
          <a:bodyPr wrap="square" rtlCol="0" anchor="t">
            <a:spAutoFit/>
          </a:bodyPr>
          <a:lstStyle/>
          <a:p>
            <a:pPr algn="just">
              <a:lnSpc>
                <a:spcPct val="150000"/>
              </a:lnSpc>
            </a:pPr>
            <a:r>
              <a:rPr lang="zh-CN" altLang="en-US" sz="2000" b="1" dirty="0">
                <a:solidFill>
                  <a:srgbClr val="0A077E"/>
                </a:solidFill>
                <a:latin typeface="微软雅黑" panose="020B0503020204020204" pitchFamily="34" charset="-122"/>
                <a:ea typeface="微软雅黑" panose="020B0503020204020204" pitchFamily="34" charset="-122"/>
                <a:sym typeface="+mn-ea"/>
              </a:rPr>
              <a:t>伪造的表现形式：</a:t>
            </a:r>
            <a:endParaRPr lang="zh-CN" altLang="en-US" sz="2000" b="1" dirty="0">
              <a:solidFill>
                <a:srgbClr val="0A077E"/>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编造不以实际调查或实验取得的数据、图片等。</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编造无法通过重复实验而再次取得的样品等。</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编造不符合实际或无法重复验证的研究方法、结论等。</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编造能为论文提供支撑的资料、注释、参考文献。</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编造论文中相关研究的资助来源。</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编造审稿人信息、审稿意见。</a:t>
            </a:r>
            <a:endParaRPr lang="zh-CN" altLang="en-US" sz="2000" b="1" dirty="0">
              <a:solidFill>
                <a:srgbClr val="0A077E"/>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2000"/>
          </a:p>
        </p:txBody>
      </p:sp>
      <p:sp>
        <p:nvSpPr>
          <p:cNvPr id="13" name="文本框 12"/>
          <p:cNvSpPr txBox="1"/>
          <p:nvPr/>
        </p:nvSpPr>
        <p:spPr>
          <a:xfrm>
            <a:off x="6130925" y="1285240"/>
            <a:ext cx="5151120" cy="5169535"/>
          </a:xfrm>
          <a:prstGeom prst="rect">
            <a:avLst/>
          </a:prstGeom>
          <a:noFill/>
        </p:spPr>
        <p:txBody>
          <a:bodyPr wrap="square" rtlCol="0" anchor="t">
            <a:spAutoFit/>
          </a:bodyPr>
          <a:lstStyle/>
          <a:p>
            <a:pPr algn="just">
              <a:lnSpc>
                <a:spcPct val="150000"/>
              </a:lnSpc>
            </a:pPr>
            <a:r>
              <a:rPr lang="zh-CN" altLang="en-US" sz="2000" b="1" dirty="0">
                <a:solidFill>
                  <a:srgbClr val="0A077E"/>
                </a:solidFill>
                <a:latin typeface="微软雅黑" panose="020B0503020204020204" pitchFamily="34" charset="-122"/>
                <a:ea typeface="微软雅黑" panose="020B0503020204020204" pitchFamily="34" charset="-122"/>
                <a:sym typeface="+mn-ea"/>
              </a:rPr>
              <a:t>篡改的表现形式：</a:t>
            </a:r>
            <a:endParaRPr lang="zh-CN" altLang="en-US" sz="2000" b="1" dirty="0">
              <a:solidFill>
                <a:srgbClr val="0A077E"/>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使用经过擅自修改、挑选、删减、增加的原始调查记录、实验数据等，使原始调查记录、实验数据等的本意发生改变。</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拼接不同图片从而构造不真实的图片。</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从图片整体中去除一部分或添加一些虚构的部分，使对图片的解释发生改变。</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增强、模糊、移动图片的特定部分，使对图片的解释发生改变。</a:t>
            </a:r>
            <a:endParaRPr lang="zh-CN" altLang="en-US" sz="2000" dirty="0">
              <a:solidFill>
                <a:schemeClr val="tx1"/>
              </a:solidFill>
              <a:latin typeface="微软雅黑" panose="020B0503020204020204" pitchFamily="34" charset="-122"/>
              <a:ea typeface="微软雅黑" panose="020B0503020204020204" pitchFamily="34" charset="-122"/>
              <a:sym typeface="+mn-ea"/>
            </a:endParaRPr>
          </a:p>
          <a:p>
            <a:pPr marL="342900" indent="-342900" algn="just">
              <a:lnSpc>
                <a:spcPct val="150000"/>
              </a:lnSpc>
              <a:buFont typeface="Wingdings" panose="05000000000000000000" charset="0"/>
              <a:buChar char="Ø"/>
            </a:pPr>
            <a:r>
              <a:rPr lang="zh-CN" altLang="en-US" sz="2000" dirty="0">
                <a:solidFill>
                  <a:schemeClr val="tx1"/>
                </a:solidFill>
                <a:latin typeface="微软雅黑" panose="020B0503020204020204" pitchFamily="34" charset="-122"/>
                <a:ea typeface="微软雅黑" panose="020B0503020204020204" pitchFamily="34" charset="-122"/>
                <a:sym typeface="+mn-ea"/>
              </a:rPr>
              <a:t>改变所引用文献的本意，使其对己有利。</a:t>
            </a:r>
            <a:endParaRPr lang="zh-CN" altLang="en-US" sz="2000" b="1" dirty="0">
              <a:solidFill>
                <a:srgbClr val="0A077E"/>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200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9087" y="-14514"/>
            <a:ext cx="12215601" cy="4516906"/>
          </a:xfrm>
          <a:prstGeom prst="rect">
            <a:avLst/>
          </a:prstGeom>
          <a:blipFill>
            <a:blip r:embed="rId1" cstate="print"/>
            <a:tile tx="0" ty="0" sx="75000" sy="7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6"/>
          <p:cNvSpPr>
            <a:spLocks noChangeArrowheads="1"/>
          </p:cNvSpPr>
          <p:nvPr/>
        </p:nvSpPr>
        <p:spPr bwMode="auto">
          <a:xfrm>
            <a:off x="-9524" y="4318355"/>
            <a:ext cx="3256885" cy="246061"/>
          </a:xfrm>
          <a:prstGeom prst="rect">
            <a:avLst/>
          </a:prstGeom>
          <a:solidFill>
            <a:srgbClr val="3B68A1"/>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8" name="矩形 7"/>
          <p:cNvSpPr>
            <a:spLocks noChangeArrowheads="1"/>
          </p:cNvSpPr>
          <p:nvPr/>
        </p:nvSpPr>
        <p:spPr bwMode="auto">
          <a:xfrm>
            <a:off x="2969885" y="4318355"/>
            <a:ext cx="4590232" cy="246061"/>
          </a:xfrm>
          <a:prstGeom prst="rect">
            <a:avLst/>
          </a:prstGeom>
          <a:solidFill>
            <a:srgbClr val="F79E5A"/>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9" name="矩形 8"/>
          <p:cNvSpPr>
            <a:spLocks noChangeArrowheads="1"/>
          </p:cNvSpPr>
          <p:nvPr/>
        </p:nvSpPr>
        <p:spPr bwMode="auto">
          <a:xfrm>
            <a:off x="6351816" y="4316927"/>
            <a:ext cx="3299888" cy="247490"/>
          </a:xfrm>
          <a:prstGeom prst="rect">
            <a:avLst/>
          </a:prstGeom>
          <a:solidFill>
            <a:srgbClr val="4DCEB8"/>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 name="矩形 9"/>
          <p:cNvSpPr>
            <a:spLocks noChangeArrowheads="1"/>
          </p:cNvSpPr>
          <p:nvPr/>
        </p:nvSpPr>
        <p:spPr bwMode="auto">
          <a:xfrm>
            <a:off x="9582150" y="4316927"/>
            <a:ext cx="2623927" cy="247489"/>
          </a:xfrm>
          <a:prstGeom prst="rect">
            <a:avLst/>
          </a:prstGeom>
          <a:solidFill>
            <a:srgbClr val="B95F95"/>
          </a:solidFill>
          <a:ln>
            <a:noFill/>
          </a:ln>
        </p:spPr>
        <p:txBody>
          <a:bodyPr lIns="91404" tIns="45702" rIns="91404" bIns="45702" anchor="ctr"/>
          <a:lstStyle/>
          <a:p>
            <a:pPr algn="ctr" eaLnBrk="1" hangingPunct="1">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1" name="矩形 30"/>
          <p:cNvSpPr/>
          <p:nvPr/>
        </p:nvSpPr>
        <p:spPr>
          <a:xfrm>
            <a:off x="2725058" y="1634678"/>
            <a:ext cx="6794500" cy="12192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3288096" y="1660378"/>
            <a:ext cx="5721438" cy="1138773"/>
          </a:xfrm>
          <a:prstGeom prst="rect">
            <a:avLst/>
          </a:prstGeom>
          <a:noFill/>
        </p:spPr>
        <p:txBody>
          <a:bodyPr wrap="none" rtlCol="0">
            <a:spAutoFit/>
          </a:bodyPr>
          <a:lstStyle/>
          <a:p>
            <a:r>
              <a:rPr lang="zh-CN" altLang="en-US" sz="6800" b="1" dirty="0">
                <a:solidFill>
                  <a:schemeClr val="bg1"/>
                </a:solidFill>
                <a:latin typeface="微软雅黑" panose="020B0503020204020204" pitchFamily="34" charset="-122"/>
                <a:ea typeface="微软雅黑" panose="020B0503020204020204" pitchFamily="34" charset="-122"/>
              </a:rPr>
              <a:t>谢谢观看指导</a:t>
            </a:r>
            <a:r>
              <a:rPr lang="en-US" altLang="zh-CN" sz="6800" b="1" dirty="0">
                <a:solidFill>
                  <a:schemeClr val="bg1"/>
                </a:solidFill>
                <a:latin typeface="微软雅黑" panose="020B0503020204020204" pitchFamily="34" charset="-122"/>
                <a:ea typeface="微软雅黑" panose="020B0503020204020204" pitchFamily="34" charset="-122"/>
              </a:rPr>
              <a:t>!</a:t>
            </a:r>
            <a:endParaRPr lang="zh-CN" altLang="en-US" sz="6800" b="1" dirty="0">
              <a:solidFill>
                <a:schemeClr val="bg1"/>
              </a:solidFill>
              <a:latin typeface="微软雅黑" panose="020B0503020204020204" pitchFamily="34" charset="-122"/>
              <a:ea typeface="微软雅黑" panose="020B0503020204020204" pitchFamily="34" charset="-122"/>
            </a:endParaRPr>
          </a:p>
        </p:txBody>
      </p:sp>
      <p:sp>
        <p:nvSpPr>
          <p:cNvPr id="33" name="椭圆 32"/>
          <p:cNvSpPr/>
          <p:nvPr/>
        </p:nvSpPr>
        <p:spPr>
          <a:xfrm flipV="1">
            <a:off x="4331883" y="735475"/>
            <a:ext cx="421488" cy="421488"/>
          </a:xfrm>
          <a:prstGeom prst="ellipse">
            <a:avLst/>
          </a:prstGeom>
          <a:solidFill>
            <a:srgbClr val="FFBC54"/>
          </a:solidFill>
          <a:ln w="19050">
            <a:solidFill>
              <a:schemeClr val="bg1"/>
            </a:solidFill>
          </a:ln>
          <a:effectLst>
            <a:outerShdw blurRad="203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34" name="椭圆 33"/>
          <p:cNvSpPr/>
          <p:nvPr/>
        </p:nvSpPr>
        <p:spPr>
          <a:xfrm>
            <a:off x="7318772" y="916964"/>
            <a:ext cx="506024" cy="506018"/>
          </a:xfrm>
          <a:prstGeom prst="ellipse">
            <a:avLst/>
          </a:prstGeom>
          <a:solidFill>
            <a:srgbClr val="00B0F0"/>
          </a:solidFill>
          <a:ln w="19050">
            <a:solidFill>
              <a:schemeClr val="bg1"/>
            </a:solidFill>
          </a:ln>
          <a:effectLst>
            <a:outerShdw blurRad="203200" dist="381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35" name="椭圆 34"/>
          <p:cNvSpPr/>
          <p:nvPr/>
        </p:nvSpPr>
        <p:spPr>
          <a:xfrm flipV="1">
            <a:off x="8474227" y="929582"/>
            <a:ext cx="266046" cy="266046"/>
          </a:xfrm>
          <a:prstGeom prst="ellipse">
            <a:avLst/>
          </a:prstGeom>
          <a:solidFill>
            <a:srgbClr val="F07474"/>
          </a:solidFill>
          <a:ln w="19050">
            <a:solidFill>
              <a:schemeClr val="bg1"/>
            </a:solidFill>
          </a:ln>
          <a:effectLst>
            <a:outerShdw blurRad="203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36" name="椭圆 35"/>
          <p:cNvSpPr/>
          <p:nvPr/>
        </p:nvSpPr>
        <p:spPr>
          <a:xfrm>
            <a:off x="5578021" y="1051987"/>
            <a:ext cx="240802" cy="240800"/>
          </a:xfrm>
          <a:prstGeom prst="ellipse">
            <a:avLst/>
          </a:prstGeom>
          <a:solidFill>
            <a:srgbClr val="F07474"/>
          </a:solidFill>
          <a:ln w="19050">
            <a:solidFill>
              <a:schemeClr val="bg1"/>
            </a:solidFill>
          </a:ln>
          <a:effectLst>
            <a:outerShdw blurRad="203200" dist="381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37" name="椭圆 36"/>
          <p:cNvSpPr/>
          <p:nvPr/>
        </p:nvSpPr>
        <p:spPr>
          <a:xfrm flipV="1">
            <a:off x="6452262" y="851142"/>
            <a:ext cx="156882" cy="156882"/>
          </a:xfrm>
          <a:prstGeom prst="ellipse">
            <a:avLst/>
          </a:prstGeom>
          <a:solidFill>
            <a:srgbClr val="673977"/>
          </a:solidFill>
          <a:ln w="19050">
            <a:solidFill>
              <a:schemeClr val="bg1"/>
            </a:solidFill>
          </a:ln>
          <a:effectLst>
            <a:outerShdw blurRad="203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38" name="椭圆 37"/>
          <p:cNvSpPr/>
          <p:nvPr/>
        </p:nvSpPr>
        <p:spPr>
          <a:xfrm flipV="1">
            <a:off x="3437503" y="1013525"/>
            <a:ext cx="239766" cy="240800"/>
          </a:xfrm>
          <a:prstGeom prst="ellipse">
            <a:avLst/>
          </a:prstGeom>
          <a:solidFill>
            <a:srgbClr val="00B0F0"/>
          </a:solidFill>
          <a:ln w="19050">
            <a:solidFill>
              <a:schemeClr val="bg1"/>
            </a:solidFill>
          </a:ln>
          <a:effectLst>
            <a:outerShdw blurRad="203200" dist="381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43" name="TextBox 5"/>
          <p:cNvSpPr>
            <a:spLocks noChangeArrowheads="1"/>
          </p:cNvSpPr>
          <p:nvPr/>
        </p:nvSpPr>
        <p:spPr bwMode="auto">
          <a:xfrm>
            <a:off x="4935855" y="6089650"/>
            <a:ext cx="2622550" cy="42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200" b="1" dirty="0">
                <a:solidFill>
                  <a:schemeClr val="bg1">
                    <a:lumMod val="50000"/>
                  </a:schemeClr>
                </a:solidFill>
                <a:latin typeface="微软雅黑" panose="020B0503020204020204" pitchFamily="34" charset="-122"/>
                <a:ea typeface="微软雅黑" panose="020B0503020204020204" pitchFamily="34" charset="-122"/>
              </a:rPr>
              <a:t>中国知网社科分社</a:t>
            </a:r>
            <a:endParaRPr lang="zh-CN" altLang="en-US" sz="2200" b="1"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stretch>
            <a:fillRect/>
          </a:stretch>
        </p:blipFill>
        <p:spPr>
          <a:xfrm>
            <a:off x="4819015" y="3236595"/>
            <a:ext cx="2659380" cy="2625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1000">
        <p:fad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par>
                                <p:cTn id="8" presetID="32" presetClass="emph" presetSubtype="0" fill="hold" grpId="0" nodeType="withEffect">
                                  <p:stCondLst>
                                    <p:cond delay="600"/>
                                  </p:stCondLst>
                                  <p:childTnLst>
                                    <p:animRot by="120000">
                                      <p:cBhvr>
                                        <p:cTn id="9" dur="125" fill="hold">
                                          <p:stCondLst>
                                            <p:cond delay="0"/>
                                          </p:stCondLst>
                                        </p:cTn>
                                        <p:tgtEl>
                                          <p:spTgt spid="27"/>
                                        </p:tgtEl>
                                        <p:attrNameLst>
                                          <p:attrName>r</p:attrName>
                                        </p:attrNameLst>
                                      </p:cBhvr>
                                    </p:animRot>
                                    <p:animRot by="-240000">
                                      <p:cBhvr>
                                        <p:cTn id="10" dur="250" fill="hold">
                                          <p:stCondLst>
                                            <p:cond delay="250"/>
                                          </p:stCondLst>
                                        </p:cTn>
                                        <p:tgtEl>
                                          <p:spTgt spid="27"/>
                                        </p:tgtEl>
                                        <p:attrNameLst>
                                          <p:attrName>r</p:attrName>
                                        </p:attrNameLst>
                                      </p:cBhvr>
                                    </p:animRot>
                                    <p:animRot by="240000">
                                      <p:cBhvr>
                                        <p:cTn id="11" dur="250" fill="hold">
                                          <p:stCondLst>
                                            <p:cond delay="500"/>
                                          </p:stCondLst>
                                        </p:cTn>
                                        <p:tgtEl>
                                          <p:spTgt spid="27"/>
                                        </p:tgtEl>
                                        <p:attrNameLst>
                                          <p:attrName>r</p:attrName>
                                        </p:attrNameLst>
                                      </p:cBhvr>
                                    </p:animRot>
                                    <p:animRot by="-240000">
                                      <p:cBhvr>
                                        <p:cTn id="12" dur="250" fill="hold">
                                          <p:stCondLst>
                                            <p:cond delay="750"/>
                                          </p:stCondLst>
                                        </p:cTn>
                                        <p:tgtEl>
                                          <p:spTgt spid="27"/>
                                        </p:tgtEl>
                                        <p:attrNameLst>
                                          <p:attrName>r</p:attrName>
                                        </p:attrNameLst>
                                      </p:cBhvr>
                                    </p:animRot>
                                    <p:animRot by="120000">
                                      <p:cBhvr>
                                        <p:cTn id="13" dur="250" fill="hold">
                                          <p:stCondLst>
                                            <p:cond delay="1000"/>
                                          </p:stCondLst>
                                        </p:cTn>
                                        <p:tgtEl>
                                          <p:spTgt spid="27"/>
                                        </p:tgtEl>
                                        <p:attrNameLst>
                                          <p:attrName>r</p:attrName>
                                        </p:attrNameLst>
                                      </p:cBhvr>
                                    </p:animRot>
                                  </p:childTnLst>
                                </p:cTn>
                              </p:par>
                              <p:par>
                                <p:cTn id="14" presetID="32" presetClass="emph" presetSubtype="0" fill="hold" grpId="0" nodeType="withEffect">
                                  <p:stCondLst>
                                    <p:cond delay="600"/>
                                  </p:stCondLst>
                                  <p:childTnLst>
                                    <p:animRot by="120000">
                                      <p:cBhvr>
                                        <p:cTn id="15" dur="125" fill="hold">
                                          <p:stCondLst>
                                            <p:cond delay="0"/>
                                          </p:stCondLst>
                                        </p:cTn>
                                        <p:tgtEl>
                                          <p:spTgt spid="28"/>
                                        </p:tgtEl>
                                        <p:attrNameLst>
                                          <p:attrName>r</p:attrName>
                                        </p:attrNameLst>
                                      </p:cBhvr>
                                    </p:animRot>
                                    <p:animRot by="-240000">
                                      <p:cBhvr>
                                        <p:cTn id="16" dur="250" fill="hold">
                                          <p:stCondLst>
                                            <p:cond delay="250"/>
                                          </p:stCondLst>
                                        </p:cTn>
                                        <p:tgtEl>
                                          <p:spTgt spid="28"/>
                                        </p:tgtEl>
                                        <p:attrNameLst>
                                          <p:attrName>r</p:attrName>
                                        </p:attrNameLst>
                                      </p:cBhvr>
                                    </p:animRot>
                                    <p:animRot by="240000">
                                      <p:cBhvr>
                                        <p:cTn id="17" dur="250" fill="hold">
                                          <p:stCondLst>
                                            <p:cond delay="500"/>
                                          </p:stCondLst>
                                        </p:cTn>
                                        <p:tgtEl>
                                          <p:spTgt spid="28"/>
                                        </p:tgtEl>
                                        <p:attrNameLst>
                                          <p:attrName>r</p:attrName>
                                        </p:attrNameLst>
                                      </p:cBhvr>
                                    </p:animRot>
                                    <p:animRot by="-240000">
                                      <p:cBhvr>
                                        <p:cTn id="18" dur="250" fill="hold">
                                          <p:stCondLst>
                                            <p:cond delay="750"/>
                                          </p:stCondLst>
                                        </p:cTn>
                                        <p:tgtEl>
                                          <p:spTgt spid="28"/>
                                        </p:tgtEl>
                                        <p:attrNameLst>
                                          <p:attrName>r</p:attrName>
                                        </p:attrNameLst>
                                      </p:cBhvr>
                                    </p:animRot>
                                    <p:animRot by="120000">
                                      <p:cBhvr>
                                        <p:cTn id="19" dur="250" fill="hold">
                                          <p:stCondLst>
                                            <p:cond delay="1000"/>
                                          </p:stCondLst>
                                        </p:cTn>
                                        <p:tgtEl>
                                          <p:spTgt spid="28"/>
                                        </p:tgtEl>
                                        <p:attrNameLst>
                                          <p:attrName>r</p:attrName>
                                        </p:attrNameLst>
                                      </p:cBhvr>
                                    </p:animRot>
                                  </p:childTnLst>
                                </p:cTn>
                              </p:par>
                              <p:par>
                                <p:cTn id="20" presetID="32" presetClass="emph" presetSubtype="0" fill="hold" grpId="0" nodeType="withEffect">
                                  <p:stCondLst>
                                    <p:cond delay="600"/>
                                  </p:stCondLst>
                                  <p:childTnLst>
                                    <p:animRot by="120000">
                                      <p:cBhvr>
                                        <p:cTn id="21" dur="125" fill="hold">
                                          <p:stCondLst>
                                            <p:cond delay="0"/>
                                          </p:stCondLst>
                                        </p:cTn>
                                        <p:tgtEl>
                                          <p:spTgt spid="29"/>
                                        </p:tgtEl>
                                        <p:attrNameLst>
                                          <p:attrName>r</p:attrName>
                                        </p:attrNameLst>
                                      </p:cBhvr>
                                    </p:animRot>
                                    <p:animRot by="-240000">
                                      <p:cBhvr>
                                        <p:cTn id="22" dur="250" fill="hold">
                                          <p:stCondLst>
                                            <p:cond delay="250"/>
                                          </p:stCondLst>
                                        </p:cTn>
                                        <p:tgtEl>
                                          <p:spTgt spid="29"/>
                                        </p:tgtEl>
                                        <p:attrNameLst>
                                          <p:attrName>r</p:attrName>
                                        </p:attrNameLst>
                                      </p:cBhvr>
                                    </p:animRot>
                                    <p:animRot by="240000">
                                      <p:cBhvr>
                                        <p:cTn id="23" dur="250" fill="hold">
                                          <p:stCondLst>
                                            <p:cond delay="500"/>
                                          </p:stCondLst>
                                        </p:cTn>
                                        <p:tgtEl>
                                          <p:spTgt spid="29"/>
                                        </p:tgtEl>
                                        <p:attrNameLst>
                                          <p:attrName>r</p:attrName>
                                        </p:attrNameLst>
                                      </p:cBhvr>
                                    </p:animRot>
                                    <p:animRot by="-240000">
                                      <p:cBhvr>
                                        <p:cTn id="24" dur="250" fill="hold">
                                          <p:stCondLst>
                                            <p:cond delay="750"/>
                                          </p:stCondLst>
                                        </p:cTn>
                                        <p:tgtEl>
                                          <p:spTgt spid="29"/>
                                        </p:tgtEl>
                                        <p:attrNameLst>
                                          <p:attrName>r</p:attrName>
                                        </p:attrNameLst>
                                      </p:cBhvr>
                                    </p:animRot>
                                    <p:animRot by="120000">
                                      <p:cBhvr>
                                        <p:cTn id="25" dur="250" fill="hold">
                                          <p:stCondLst>
                                            <p:cond delay="1000"/>
                                          </p:stCondLst>
                                        </p:cTn>
                                        <p:tgtEl>
                                          <p:spTgt spid="29"/>
                                        </p:tgtEl>
                                        <p:attrNameLst>
                                          <p:attrName>r</p:attrName>
                                        </p:attrNameLst>
                                      </p:cBhvr>
                                    </p:animRot>
                                  </p:childTnLst>
                                </p:cTn>
                              </p:par>
                              <p:par>
                                <p:cTn id="26" presetID="32" presetClass="emph" presetSubtype="0" fill="hold" grpId="0" nodeType="withEffect">
                                  <p:stCondLst>
                                    <p:cond delay="600"/>
                                  </p:stCondLst>
                                  <p:childTnLst>
                                    <p:animRot by="120000">
                                      <p:cBhvr>
                                        <p:cTn id="27" dur="125" fill="hold">
                                          <p:stCondLst>
                                            <p:cond delay="0"/>
                                          </p:stCondLst>
                                        </p:cTn>
                                        <p:tgtEl>
                                          <p:spTgt spid="30"/>
                                        </p:tgtEl>
                                        <p:attrNameLst>
                                          <p:attrName>r</p:attrName>
                                        </p:attrNameLst>
                                      </p:cBhvr>
                                    </p:animRot>
                                    <p:animRot by="-240000">
                                      <p:cBhvr>
                                        <p:cTn id="28" dur="250" fill="hold">
                                          <p:stCondLst>
                                            <p:cond delay="250"/>
                                          </p:stCondLst>
                                        </p:cTn>
                                        <p:tgtEl>
                                          <p:spTgt spid="30"/>
                                        </p:tgtEl>
                                        <p:attrNameLst>
                                          <p:attrName>r</p:attrName>
                                        </p:attrNameLst>
                                      </p:cBhvr>
                                    </p:animRot>
                                    <p:animRot by="240000">
                                      <p:cBhvr>
                                        <p:cTn id="29" dur="250" fill="hold">
                                          <p:stCondLst>
                                            <p:cond delay="500"/>
                                          </p:stCondLst>
                                        </p:cTn>
                                        <p:tgtEl>
                                          <p:spTgt spid="30"/>
                                        </p:tgtEl>
                                        <p:attrNameLst>
                                          <p:attrName>r</p:attrName>
                                        </p:attrNameLst>
                                      </p:cBhvr>
                                    </p:animRot>
                                    <p:animRot by="-240000">
                                      <p:cBhvr>
                                        <p:cTn id="30" dur="250" fill="hold">
                                          <p:stCondLst>
                                            <p:cond delay="750"/>
                                          </p:stCondLst>
                                        </p:cTn>
                                        <p:tgtEl>
                                          <p:spTgt spid="30"/>
                                        </p:tgtEl>
                                        <p:attrNameLst>
                                          <p:attrName>r</p:attrName>
                                        </p:attrNameLst>
                                      </p:cBhvr>
                                    </p:animRot>
                                    <p:animRot by="120000">
                                      <p:cBhvr>
                                        <p:cTn id="31" dur="250" fill="hold">
                                          <p:stCondLst>
                                            <p:cond delay="1000"/>
                                          </p:stCondLst>
                                        </p:cTn>
                                        <p:tgtEl>
                                          <p:spTgt spid="30"/>
                                        </p:tgtEl>
                                        <p:attrNameLst>
                                          <p:attrName>r</p:attrName>
                                        </p:attrNameLst>
                                      </p:cBhvr>
                                    </p:animRot>
                                  </p:childTnLst>
                                </p:cTn>
                              </p:par>
                              <p:par>
                                <p:cTn id="32" presetID="2" presetClass="entr" presetSubtype="4"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ppt_x"/>
                                          </p:val>
                                        </p:tav>
                                        <p:tav tm="100000">
                                          <p:val>
                                            <p:strVal val="#ppt_x"/>
                                          </p:val>
                                        </p:tav>
                                      </p:tavLst>
                                    </p:anim>
                                    <p:anim calcmode="lin" valueType="num">
                                      <p:cBhvr additive="base">
                                        <p:cTn id="35" dur="500" fill="hold"/>
                                        <p:tgtEl>
                                          <p:spTgt spid="33"/>
                                        </p:tgtEl>
                                        <p:attrNameLst>
                                          <p:attrName>ppt_y</p:attrName>
                                        </p:attrNameLst>
                                      </p:cBhvr>
                                      <p:tavLst>
                                        <p:tav tm="0">
                                          <p:val>
                                            <p:strVal val="1+#ppt_h/2"/>
                                          </p:val>
                                        </p:tav>
                                        <p:tav tm="100000">
                                          <p:val>
                                            <p:strVal val="#ppt_y"/>
                                          </p:val>
                                        </p:tav>
                                      </p:tavLst>
                                    </p:anim>
                                  </p:childTnLst>
                                </p:cTn>
                              </p:par>
                              <p:par>
                                <p:cTn id="36" presetID="2" presetClass="entr" presetSubtype="1" fill="hold" grpId="0" nodeType="withEffect">
                                  <p:stCondLst>
                                    <p:cond delay="20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ppt_x"/>
                                          </p:val>
                                        </p:tav>
                                        <p:tav tm="100000">
                                          <p:val>
                                            <p:strVal val="#ppt_x"/>
                                          </p:val>
                                        </p:tav>
                                      </p:tavLst>
                                    </p:anim>
                                    <p:anim calcmode="lin" valueType="num">
                                      <p:cBhvr additive="base">
                                        <p:cTn id="39" dur="500" fill="hold"/>
                                        <p:tgtEl>
                                          <p:spTgt spid="34"/>
                                        </p:tgtEl>
                                        <p:attrNameLst>
                                          <p:attrName>ppt_y</p:attrName>
                                        </p:attrNameLst>
                                      </p:cBhvr>
                                      <p:tavLst>
                                        <p:tav tm="0">
                                          <p:val>
                                            <p:strVal val="0-#ppt_h/2"/>
                                          </p:val>
                                        </p:tav>
                                        <p:tav tm="100000">
                                          <p:val>
                                            <p:strVal val="#ppt_y"/>
                                          </p:val>
                                        </p:tav>
                                      </p:tavLst>
                                    </p:anim>
                                  </p:childTnLst>
                                </p:cTn>
                              </p:par>
                              <p:par>
                                <p:cTn id="40" presetID="2" presetClass="entr" presetSubtype="4" fill="hold" grpId="0" nodeType="withEffect">
                                  <p:stCondLst>
                                    <p:cond delay="10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par>
                                <p:cTn id="44" presetID="2" presetClass="entr" presetSubtype="1"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fill="hold"/>
                                        <p:tgtEl>
                                          <p:spTgt spid="36"/>
                                        </p:tgtEl>
                                        <p:attrNameLst>
                                          <p:attrName>ppt_x</p:attrName>
                                        </p:attrNameLst>
                                      </p:cBhvr>
                                      <p:tavLst>
                                        <p:tav tm="0">
                                          <p:val>
                                            <p:strVal val="#ppt_x"/>
                                          </p:val>
                                        </p:tav>
                                        <p:tav tm="100000">
                                          <p:val>
                                            <p:strVal val="#ppt_x"/>
                                          </p:val>
                                        </p:tav>
                                      </p:tavLst>
                                    </p:anim>
                                    <p:anim calcmode="lin" valueType="num">
                                      <p:cBhvr additive="base">
                                        <p:cTn id="47" dur="500" fill="hold"/>
                                        <p:tgtEl>
                                          <p:spTgt spid="36"/>
                                        </p:tgtEl>
                                        <p:attrNameLst>
                                          <p:attrName>ppt_y</p:attrName>
                                        </p:attrNameLst>
                                      </p:cBhvr>
                                      <p:tavLst>
                                        <p:tav tm="0">
                                          <p:val>
                                            <p:strVal val="0-#ppt_h/2"/>
                                          </p:val>
                                        </p:tav>
                                        <p:tav tm="100000">
                                          <p:val>
                                            <p:strVal val="#ppt_y"/>
                                          </p:val>
                                        </p:tav>
                                      </p:tavLst>
                                    </p:anim>
                                  </p:childTnLst>
                                </p:cTn>
                              </p:par>
                              <p:par>
                                <p:cTn id="48" presetID="2" presetClass="entr" presetSubtype="4" fill="hold" grpId="0" nodeType="withEffect">
                                  <p:stCondLst>
                                    <p:cond delay="200"/>
                                  </p:stCondLst>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500" fill="hold"/>
                                        <p:tgtEl>
                                          <p:spTgt spid="37"/>
                                        </p:tgtEl>
                                        <p:attrNameLst>
                                          <p:attrName>ppt_x</p:attrName>
                                        </p:attrNameLst>
                                      </p:cBhvr>
                                      <p:tavLst>
                                        <p:tav tm="0">
                                          <p:val>
                                            <p:strVal val="#ppt_x"/>
                                          </p:val>
                                        </p:tav>
                                        <p:tav tm="100000">
                                          <p:val>
                                            <p:strVal val="#ppt_x"/>
                                          </p:val>
                                        </p:tav>
                                      </p:tavLst>
                                    </p:anim>
                                    <p:anim calcmode="lin" valueType="num">
                                      <p:cBhvr additive="base">
                                        <p:cTn id="51" dur="500" fill="hold"/>
                                        <p:tgtEl>
                                          <p:spTgt spid="37"/>
                                        </p:tgtEl>
                                        <p:attrNameLst>
                                          <p:attrName>ppt_y</p:attrName>
                                        </p:attrNameLst>
                                      </p:cBhvr>
                                      <p:tavLst>
                                        <p:tav tm="0">
                                          <p:val>
                                            <p:strVal val="1+#ppt_h/2"/>
                                          </p:val>
                                        </p:tav>
                                        <p:tav tm="100000">
                                          <p:val>
                                            <p:strVal val="#ppt_y"/>
                                          </p:val>
                                        </p:tav>
                                      </p:tavLst>
                                    </p:anim>
                                  </p:childTnLst>
                                </p:cTn>
                              </p:par>
                              <p:par>
                                <p:cTn id="52" presetID="2" presetClass="entr" presetSubtype="1"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 calcmode="lin" valueType="num">
                                      <p:cBhvr additive="base">
                                        <p:cTn id="54" dur="500" fill="hold"/>
                                        <p:tgtEl>
                                          <p:spTgt spid="38"/>
                                        </p:tgtEl>
                                        <p:attrNameLst>
                                          <p:attrName>ppt_x</p:attrName>
                                        </p:attrNameLst>
                                      </p:cBhvr>
                                      <p:tavLst>
                                        <p:tav tm="0">
                                          <p:val>
                                            <p:strVal val="#ppt_x"/>
                                          </p:val>
                                        </p:tav>
                                        <p:tav tm="100000">
                                          <p:val>
                                            <p:strVal val="#ppt_x"/>
                                          </p:val>
                                        </p:tav>
                                      </p:tavLst>
                                    </p:anim>
                                    <p:anim calcmode="lin" valueType="num">
                                      <p:cBhvr additive="base">
                                        <p:cTn id="55" dur="500" fill="hold"/>
                                        <p:tgtEl>
                                          <p:spTgt spid="38"/>
                                        </p:tgtEl>
                                        <p:attrNameLst>
                                          <p:attrName>ppt_y</p:attrName>
                                        </p:attrNameLst>
                                      </p:cBhvr>
                                      <p:tavLst>
                                        <p:tav tm="0">
                                          <p:val>
                                            <p:strVal val="0-#ppt_h/2"/>
                                          </p:val>
                                        </p:tav>
                                        <p:tav tm="100000">
                                          <p:val>
                                            <p:strVal val="#ppt_y"/>
                                          </p:val>
                                        </p:tav>
                                      </p:tavLst>
                                    </p:anim>
                                  </p:childTnLst>
                                </p:cTn>
                              </p:par>
                            </p:childTnLst>
                          </p:cTn>
                        </p:par>
                        <p:par>
                          <p:cTn id="56" fill="hold">
                            <p:stCondLst>
                              <p:cond delay="500"/>
                            </p:stCondLst>
                            <p:childTnLst>
                              <p:par>
                                <p:cTn id="57" presetID="42" presetClass="entr" presetSubtype="0"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1000"/>
                                        <p:tgtEl>
                                          <p:spTgt spid="32"/>
                                        </p:tgtEl>
                                      </p:cBhvr>
                                    </p:animEffect>
                                    <p:anim calcmode="lin" valueType="num">
                                      <p:cBhvr>
                                        <p:cTn id="60" dur="1000" fill="hold"/>
                                        <p:tgtEl>
                                          <p:spTgt spid="32"/>
                                        </p:tgtEl>
                                        <p:attrNameLst>
                                          <p:attrName>ppt_x</p:attrName>
                                        </p:attrNameLst>
                                      </p:cBhvr>
                                      <p:tavLst>
                                        <p:tav tm="0">
                                          <p:val>
                                            <p:strVal val="#ppt_x"/>
                                          </p:val>
                                        </p:tav>
                                        <p:tav tm="100000">
                                          <p:val>
                                            <p:strVal val="#ppt_x"/>
                                          </p:val>
                                        </p:tav>
                                      </p:tavLst>
                                    </p:anim>
                                    <p:anim calcmode="lin" valueType="num">
                                      <p:cBhvr>
                                        <p:cTn id="61" dur="1000" fill="hold"/>
                                        <p:tgtEl>
                                          <p:spTgt spid="32"/>
                                        </p:tgtEl>
                                        <p:attrNameLst>
                                          <p:attrName>ppt_y</p:attrName>
                                        </p:attrNameLst>
                                      </p:cBhvr>
                                      <p:tavLst>
                                        <p:tav tm="0">
                                          <p:val>
                                            <p:strVal val="#ppt_y+.1"/>
                                          </p:val>
                                        </p:tav>
                                        <p:tav tm="100000">
                                          <p:val>
                                            <p:strVal val="#ppt_y"/>
                                          </p:val>
                                        </p:tav>
                                      </p:tavLst>
                                    </p:anim>
                                  </p:childTnLst>
                                </p:cTn>
                              </p:par>
                            </p:childTnLst>
                          </p:cTn>
                        </p:par>
                        <p:par>
                          <p:cTn id="62" fill="hold">
                            <p:stCondLst>
                              <p:cond delay="1500"/>
                            </p:stCondLst>
                            <p:childTnLst>
                              <p:par>
                                <p:cTn id="63" presetID="16" presetClass="entr" presetSubtype="21"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barn(inVertical)">
                                      <p:cBhvr>
                                        <p:cTn id="65" dur="500"/>
                                        <p:tgtEl>
                                          <p:spTgt spid="31"/>
                                        </p:tgtEl>
                                      </p:cBhvr>
                                    </p:animEffect>
                                  </p:childTnLst>
                                </p:cTn>
                              </p:par>
                            </p:childTnLst>
                          </p:cTn>
                        </p:par>
                        <p:par>
                          <p:cTn id="66" fill="hold">
                            <p:stCondLst>
                              <p:cond delay="20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43"/>
                                        </p:tgtEl>
                                        <p:attrNameLst>
                                          <p:attrName>style.visibility</p:attrName>
                                        </p:attrNameLst>
                                      </p:cBhvr>
                                      <p:to>
                                        <p:strVal val="visible"/>
                                      </p:to>
                                    </p:set>
                                    <p:anim calcmode="lin" valueType="num">
                                      <p:cBhvr>
                                        <p:cTn id="69"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43"/>
                                        </p:tgtEl>
                                        <p:attrNameLst>
                                          <p:attrName>ppt_y</p:attrName>
                                        </p:attrNameLst>
                                      </p:cBhvr>
                                      <p:tavLst>
                                        <p:tav tm="0">
                                          <p:val>
                                            <p:strVal val="#ppt_y"/>
                                          </p:val>
                                        </p:tav>
                                        <p:tav tm="100000">
                                          <p:val>
                                            <p:strVal val="#ppt_y"/>
                                          </p:val>
                                        </p:tav>
                                      </p:tavLst>
                                    </p:anim>
                                    <p:anim calcmode="lin" valueType="num">
                                      <p:cBhvr>
                                        <p:cTn id="71"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43"/>
                                        </p:tgtEl>
                                        <p:attrNameLst>
                                          <p:attrName>ppt_w</p:attrName>
                                        </p:attrNameLst>
                                      </p:cBhvr>
                                      <p:tavLst>
                                        <p:tav tm="0">
                                          <p:val>
                                            <p:strVal val="#ppt_w/10"/>
                                          </p:val>
                                        </p:tav>
                                        <p:tav tm="50000">
                                          <p:val>
                                            <p:strVal val="#ppt_w+.01"/>
                                          </p:val>
                                        </p:tav>
                                        <p:tav tm="100000">
                                          <p:val>
                                            <p:strVal val="#ppt_w"/>
                                          </p:val>
                                        </p:tav>
                                      </p:tavLst>
                                    </p:anim>
                                    <p:animEffect>
                                      <p:cBhvr>
                                        <p:cTn id="73" dur="500" tmFilter="0,0; .5, 1; 1, 1"/>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28" grpId="0" animBg="1"/>
      <p:bldP spid="29" grpId="0" animBg="1"/>
      <p:bldP spid="30" grpId="0" animBg="1"/>
      <p:bldP spid="31" grpId="0" animBg="1"/>
      <p:bldP spid="32" grpId="0"/>
      <p:bldP spid="33" grpId="0" animBg="1"/>
      <p:bldP spid="34" grpId="0" animBg="1"/>
      <p:bldP spid="35" grpId="0" animBg="1"/>
      <p:bldP spid="36" grpId="0" animBg="1"/>
      <p:bldP spid="37" grpId="0" animBg="1"/>
      <p:bldP spid="38" grpId="0" animBg="1"/>
      <p:bldP spid="43" grpId="0" bldLvl="0" autoUpdateAnimBg="0"/>
    </p:bldLst>
  </p:timing>
</p:sld>
</file>

<file path=ppt/tags/tag1.xml><?xml version="1.0" encoding="utf-8"?>
<p:tagLst xmlns:p="http://schemas.openxmlformats.org/presentationml/2006/main">
  <p:tag name="REFSHAPE" val="364277476"/>
</p:tagLst>
</file>

<file path=ppt/tags/tag10.xml><?xml version="1.0" encoding="utf-8"?>
<p:tagLst xmlns:p="http://schemas.openxmlformats.org/presentationml/2006/main">
  <p:tag name="REFSHAPE" val="364276524"/>
</p:tagLst>
</file>

<file path=ppt/tags/tag100.xml><?xml version="1.0" encoding="utf-8"?>
<p:tagLst xmlns:p="http://schemas.openxmlformats.org/presentationml/2006/main">
  <p:tag name="MH" val="20151222211839"/>
  <p:tag name="MH_LIBRARY" val="GRAPHIC"/>
  <p:tag name="MH_TYPE" val="SubTitle"/>
  <p:tag name="MH_ORDER" val="4"/>
</p:tagLst>
</file>

<file path=ppt/tags/tag101.xml><?xml version="1.0" encoding="utf-8"?>
<p:tagLst xmlns:p="http://schemas.openxmlformats.org/presentationml/2006/main">
  <p:tag name="MH" val="20151222211839"/>
  <p:tag name="MH_LIBRARY" val="GRAPHIC"/>
  <p:tag name="MH_TYPE" val="SubTitle"/>
  <p:tag name="MH_ORDER" val="4"/>
</p:tagLst>
</file>

<file path=ppt/tags/tag102.xml><?xml version="1.0" encoding="utf-8"?>
<p:tagLst xmlns:p="http://schemas.openxmlformats.org/presentationml/2006/main">
  <p:tag name="MH" val="20151222211839"/>
  <p:tag name="MH_LIBRARY" val="GRAPHIC"/>
  <p:tag name="MH_TYPE" val="SubTitle"/>
  <p:tag name="MH_ORDER" val="4"/>
</p:tagLst>
</file>

<file path=ppt/tags/tag103.xml><?xml version="1.0" encoding="utf-8"?>
<p:tagLst xmlns:p="http://schemas.openxmlformats.org/presentationml/2006/main">
  <p:tag name="MH" val="20151222211839"/>
  <p:tag name="MH_LIBRARY" val="GRAPHIC"/>
  <p:tag name="MH_TYPE" val="SubTitle"/>
  <p:tag name="MH_ORDER" val="4"/>
</p:tagLst>
</file>

<file path=ppt/tags/tag104.xml><?xml version="1.0" encoding="utf-8"?>
<p:tagLst xmlns:p="http://schemas.openxmlformats.org/presentationml/2006/main">
  <p:tag name="MH" val="20151222211839"/>
  <p:tag name="MH_LIBRARY" val="GRAPHIC"/>
  <p:tag name="MH_TYPE" val="SubTitle"/>
  <p:tag name="MH_ORDER" val="4"/>
</p:tagLst>
</file>

<file path=ppt/tags/tag105.xml><?xml version="1.0" encoding="utf-8"?>
<p:tagLst xmlns:p="http://schemas.openxmlformats.org/presentationml/2006/main">
  <p:tag name="MH" val="20151209233025"/>
  <p:tag name="MH_LIBRARY" val="GRAPHIC"/>
  <p:tag name="MH_TYPE" val="SubTitle"/>
  <p:tag name="MH_ORDER" val="1"/>
</p:tagLst>
</file>

<file path=ppt/tags/tag106.xml><?xml version="1.0" encoding="utf-8"?>
<p:tagLst xmlns:p="http://schemas.openxmlformats.org/presentationml/2006/main">
  <p:tag name="MH" val="20151222211839"/>
  <p:tag name="MH_LIBRARY" val="GRAPHIC"/>
  <p:tag name="MH_TYPE" val="SubTitle"/>
  <p:tag name="MH_ORDER" val="4"/>
</p:tagLst>
</file>

<file path=ppt/tags/tag107.xml><?xml version="1.0" encoding="utf-8"?>
<p:tagLst xmlns:p="http://schemas.openxmlformats.org/presentationml/2006/main">
  <p:tag name="MH" val="20151222211839"/>
  <p:tag name="MH_LIBRARY" val="GRAPHIC"/>
  <p:tag name="MH_TYPE" val="SubTitle"/>
  <p:tag name="MH_ORDER" val="4"/>
</p:tagLst>
</file>

<file path=ppt/tags/tag108.xml><?xml version="1.0" encoding="utf-8"?>
<p:tagLst xmlns:p="http://schemas.openxmlformats.org/presentationml/2006/main">
  <p:tag name="KSO_WM_BEAUTIFY_FLAG" val="#wm#"/>
  <p:tag name="KSO_WM_TEMPLATE_CATEGORY" val="basetag"/>
  <p:tag name="KSO_WM_TEMPLATE_INDEX" val="20164679"/>
</p:tagLst>
</file>

<file path=ppt/tags/tag11.xml><?xml version="1.0" encoding="utf-8"?>
<p:tagLst xmlns:p="http://schemas.openxmlformats.org/presentationml/2006/main">
  <p:tag name="REFSHAPE" val="364278156"/>
</p:tagLst>
</file>

<file path=ppt/tags/tag12.xml><?xml version="1.0" encoding="utf-8"?>
<p:tagLst xmlns:p="http://schemas.openxmlformats.org/presentationml/2006/main">
  <p:tag name="REFSHAPE" val="364278292"/>
</p:tagLst>
</file>

<file path=ppt/tags/tag13.xml><?xml version="1.0" encoding="utf-8"?>
<p:tagLst xmlns:p="http://schemas.openxmlformats.org/presentationml/2006/main">
  <p:tag name="REFSHAPE" val="364278428"/>
</p:tagLst>
</file>

<file path=ppt/tags/tag14.xml><?xml version="1.0" encoding="utf-8"?>
<p:tagLst xmlns:p="http://schemas.openxmlformats.org/presentationml/2006/main">
  <p:tag name="REFSHAPE" val="364278564"/>
</p:tagLst>
</file>

<file path=ppt/tags/tag15.xml><?xml version="1.0" encoding="utf-8"?>
<p:tagLst xmlns:p="http://schemas.openxmlformats.org/presentationml/2006/main">
  <p:tag name="REFSHAPE" val="364278700"/>
</p:tagLst>
</file>

<file path=ppt/tags/tag16.xml><?xml version="1.0" encoding="utf-8"?>
<p:tagLst xmlns:p="http://schemas.openxmlformats.org/presentationml/2006/main">
  <p:tag name="REFSHAPE" val="364278836"/>
</p:tagLst>
</file>

<file path=ppt/tags/tag17.xml><?xml version="1.0" encoding="utf-8"?>
<p:tagLst xmlns:p="http://schemas.openxmlformats.org/presentationml/2006/main">
  <p:tag name="REFSHAPE" val="364278972"/>
</p:tagLst>
</file>

<file path=ppt/tags/tag18.xml><?xml version="1.0" encoding="utf-8"?>
<p:tagLst xmlns:p="http://schemas.openxmlformats.org/presentationml/2006/main">
  <p:tag name="REFSHAPE" val="364279108"/>
</p:tagLst>
</file>

<file path=ppt/tags/tag19.xml><?xml version="1.0" encoding="utf-8"?>
<p:tagLst xmlns:p="http://schemas.openxmlformats.org/presentationml/2006/main">
  <p:tag name="REFSHAPE" val="364279244"/>
</p:tagLst>
</file>

<file path=ppt/tags/tag2.xml><?xml version="1.0" encoding="utf-8"?>
<p:tagLst xmlns:p="http://schemas.openxmlformats.org/presentationml/2006/main">
  <p:tag name="REFSHAPE" val="364277204"/>
</p:tagLst>
</file>

<file path=ppt/tags/tag20.xml><?xml version="1.0" encoding="utf-8"?>
<p:tagLst xmlns:p="http://schemas.openxmlformats.org/presentationml/2006/main">
  <p:tag name="REFSHAPE" val="364279380"/>
</p:tagLst>
</file>

<file path=ppt/tags/tag21.xml><?xml version="1.0" encoding="utf-8"?>
<p:tagLst xmlns:p="http://schemas.openxmlformats.org/presentationml/2006/main">
  <p:tag name="REFSHAPE" val="364279516"/>
</p:tagLst>
</file>

<file path=ppt/tags/tag22.xml><?xml version="1.0" encoding="utf-8"?>
<p:tagLst xmlns:p="http://schemas.openxmlformats.org/presentationml/2006/main">
  <p:tag name="REFSHAPE" val="364279652"/>
</p:tagLst>
</file>

<file path=ppt/tags/tag23.xml><?xml version="1.0" encoding="utf-8"?>
<p:tagLst xmlns:p="http://schemas.openxmlformats.org/presentationml/2006/main">
  <p:tag name="REFSHAPE" val="364279788"/>
</p:tagLst>
</file>

<file path=ppt/tags/tag24.xml><?xml version="1.0" encoding="utf-8"?>
<p:tagLst xmlns:p="http://schemas.openxmlformats.org/presentationml/2006/main">
  <p:tag name="REFSHAPE" val="364279924"/>
</p:tagLst>
</file>

<file path=ppt/tags/tag25.xml><?xml version="1.0" encoding="utf-8"?>
<p:tagLst xmlns:p="http://schemas.openxmlformats.org/presentationml/2006/main">
  <p:tag name="REFSHAPE" val="364280060"/>
</p:tagLst>
</file>

<file path=ppt/tags/tag26.xml><?xml version="1.0" encoding="utf-8"?>
<p:tagLst xmlns:p="http://schemas.openxmlformats.org/presentationml/2006/main">
  <p:tag name="REFSHAPE" val="364280196"/>
</p:tagLst>
</file>

<file path=ppt/tags/tag27.xml><?xml version="1.0" encoding="utf-8"?>
<p:tagLst xmlns:p="http://schemas.openxmlformats.org/presentationml/2006/main">
  <p:tag name="REFSHAPE" val="364280332"/>
</p:tagLst>
</file>

<file path=ppt/tags/tag28.xml><?xml version="1.0" encoding="utf-8"?>
<p:tagLst xmlns:p="http://schemas.openxmlformats.org/presentationml/2006/main">
  <p:tag name="REFSHAPE" val="364280468"/>
</p:tagLst>
</file>

<file path=ppt/tags/tag29.xml><?xml version="1.0" encoding="utf-8"?>
<p:tagLst xmlns:p="http://schemas.openxmlformats.org/presentationml/2006/main">
  <p:tag name="REFSHAPE" val="364280604"/>
</p:tagLst>
</file>

<file path=ppt/tags/tag3.xml><?xml version="1.0" encoding="utf-8"?>
<p:tagLst xmlns:p="http://schemas.openxmlformats.org/presentationml/2006/main">
  <p:tag name="REFSHAPE" val="364277340"/>
</p:tagLst>
</file>

<file path=ppt/tags/tag30.xml><?xml version="1.0" encoding="utf-8"?>
<p:tagLst xmlns:p="http://schemas.openxmlformats.org/presentationml/2006/main">
  <p:tag name="REFSHAPE" val="364280740"/>
</p:tagLst>
</file>

<file path=ppt/tags/tag31.xml><?xml version="1.0" encoding="utf-8"?>
<p:tagLst xmlns:p="http://schemas.openxmlformats.org/presentationml/2006/main">
  <p:tag name="REFSHAPE" val="364280876"/>
</p:tagLst>
</file>

<file path=ppt/tags/tag32.xml><?xml version="1.0" encoding="utf-8"?>
<p:tagLst xmlns:p="http://schemas.openxmlformats.org/presentationml/2006/main">
  <p:tag name="REFSHAPE" val="364281012"/>
</p:tagLst>
</file>

<file path=ppt/tags/tag33.xml><?xml version="1.0" encoding="utf-8"?>
<p:tagLst xmlns:p="http://schemas.openxmlformats.org/presentationml/2006/main">
  <p:tag name="REFSHAPE" val="364281148"/>
</p:tagLst>
</file>

<file path=ppt/tags/tag34.xml><?xml version="1.0" encoding="utf-8"?>
<p:tagLst xmlns:p="http://schemas.openxmlformats.org/presentationml/2006/main">
  <p:tag name="REFSHAPE" val="364281284"/>
</p:tagLst>
</file>

<file path=ppt/tags/tag35.xml><?xml version="1.0" encoding="utf-8"?>
<p:tagLst xmlns:p="http://schemas.openxmlformats.org/presentationml/2006/main">
  <p:tag name="REFSHAPE" val="364281420"/>
</p:tagLst>
</file>

<file path=ppt/tags/tag36.xml><?xml version="1.0" encoding="utf-8"?>
<p:tagLst xmlns:p="http://schemas.openxmlformats.org/presentationml/2006/main">
  <p:tag name="REFSHAPE" val="364281556"/>
</p:tagLst>
</file>

<file path=ppt/tags/tag37.xml><?xml version="1.0" encoding="utf-8"?>
<p:tagLst xmlns:p="http://schemas.openxmlformats.org/presentationml/2006/main">
  <p:tag name="REFSHAPE" val="364281692"/>
</p:tagLst>
</file>

<file path=ppt/tags/tag38.xml><?xml version="1.0" encoding="utf-8"?>
<p:tagLst xmlns:p="http://schemas.openxmlformats.org/presentationml/2006/main">
  <p:tag name="REFSHAPE" val="364281828"/>
</p:tagLst>
</file>

<file path=ppt/tags/tag39.xml><?xml version="1.0" encoding="utf-8"?>
<p:tagLst xmlns:p="http://schemas.openxmlformats.org/presentationml/2006/main">
  <p:tag name="REFSHAPE" val="364281964"/>
</p:tagLst>
</file>

<file path=ppt/tags/tag4.xml><?xml version="1.0" encoding="utf-8"?>
<p:tagLst xmlns:p="http://schemas.openxmlformats.org/presentationml/2006/main">
  <p:tag name="REFSHAPE" val="364277884"/>
</p:tagLst>
</file>

<file path=ppt/tags/tag40.xml><?xml version="1.0" encoding="utf-8"?>
<p:tagLst xmlns:p="http://schemas.openxmlformats.org/presentationml/2006/main">
  <p:tag name="REFSHAPE" val="364282100"/>
</p:tagLst>
</file>

<file path=ppt/tags/tag41.xml><?xml version="1.0" encoding="utf-8"?>
<p:tagLst xmlns:p="http://schemas.openxmlformats.org/presentationml/2006/main">
  <p:tag name="REFSHAPE" val="364282236"/>
</p:tagLst>
</file>

<file path=ppt/tags/tag42.xml><?xml version="1.0" encoding="utf-8"?>
<p:tagLst xmlns:p="http://schemas.openxmlformats.org/presentationml/2006/main">
  <p:tag name="REFSHAPE" val="364282372"/>
</p:tagLst>
</file>

<file path=ppt/tags/tag43.xml><?xml version="1.0" encoding="utf-8"?>
<p:tagLst xmlns:p="http://schemas.openxmlformats.org/presentationml/2006/main">
  <p:tag name="REFSHAPE" val="364282508"/>
</p:tagLst>
</file>

<file path=ppt/tags/tag44.xml><?xml version="1.0" encoding="utf-8"?>
<p:tagLst xmlns:p="http://schemas.openxmlformats.org/presentationml/2006/main">
  <p:tag name="REFSHAPE" val="364282644"/>
</p:tagLst>
</file>

<file path=ppt/tags/tag45.xml><?xml version="1.0" encoding="utf-8"?>
<p:tagLst xmlns:p="http://schemas.openxmlformats.org/presentationml/2006/main">
  <p:tag name="REFSHAPE" val="364282780"/>
</p:tagLst>
</file>

<file path=ppt/tags/tag46.xml><?xml version="1.0" encoding="utf-8"?>
<p:tagLst xmlns:p="http://schemas.openxmlformats.org/presentationml/2006/main">
  <p:tag name="REFSHAPE" val="364282916"/>
</p:tagLst>
</file>

<file path=ppt/tags/tag47.xml><?xml version="1.0" encoding="utf-8"?>
<p:tagLst xmlns:p="http://schemas.openxmlformats.org/presentationml/2006/main">
  <p:tag name="REFSHAPE" val="364283052"/>
</p:tagLst>
</file>

<file path=ppt/tags/tag48.xml><?xml version="1.0" encoding="utf-8"?>
<p:tagLst xmlns:p="http://schemas.openxmlformats.org/presentationml/2006/main">
  <p:tag name="REFSHAPE" val="364283188"/>
</p:tagLst>
</file>

<file path=ppt/tags/tag49.xml><?xml version="1.0" encoding="utf-8"?>
<p:tagLst xmlns:p="http://schemas.openxmlformats.org/presentationml/2006/main">
  <p:tag name="REFSHAPE" val="364283324"/>
</p:tagLst>
</file>

<file path=ppt/tags/tag5.xml><?xml version="1.0" encoding="utf-8"?>
<p:tagLst xmlns:p="http://schemas.openxmlformats.org/presentationml/2006/main">
  <p:tag name="REFSHAPE" val="364272852"/>
</p:tagLst>
</file>

<file path=ppt/tags/tag50.xml><?xml version="1.0" encoding="utf-8"?>
<p:tagLst xmlns:p="http://schemas.openxmlformats.org/presentationml/2006/main">
  <p:tag name="REFSHAPE" val="364283460"/>
</p:tagLst>
</file>

<file path=ppt/tags/tag51.xml><?xml version="1.0" encoding="utf-8"?>
<p:tagLst xmlns:p="http://schemas.openxmlformats.org/presentationml/2006/main">
  <p:tag name="REFSHAPE" val="364283596"/>
</p:tagLst>
</file>

<file path=ppt/tags/tag52.xml><?xml version="1.0" encoding="utf-8"?>
<p:tagLst xmlns:p="http://schemas.openxmlformats.org/presentationml/2006/main">
  <p:tag name="REFSHAPE" val="364283732"/>
</p:tagLst>
</file>

<file path=ppt/tags/tag53.xml><?xml version="1.0" encoding="utf-8"?>
<p:tagLst xmlns:p="http://schemas.openxmlformats.org/presentationml/2006/main">
  <p:tag name="REFSHAPE" val="364283868"/>
</p:tagLst>
</file>

<file path=ppt/tags/tag54.xml><?xml version="1.0" encoding="utf-8"?>
<p:tagLst xmlns:p="http://schemas.openxmlformats.org/presentationml/2006/main">
  <p:tag name="REFSHAPE" val="364284004"/>
</p:tagLst>
</file>

<file path=ppt/tags/tag55.xml><?xml version="1.0" encoding="utf-8"?>
<p:tagLst xmlns:p="http://schemas.openxmlformats.org/presentationml/2006/main">
  <p:tag name="REFSHAPE" val="364284140"/>
</p:tagLst>
</file>

<file path=ppt/tags/tag56.xml><?xml version="1.0" encoding="utf-8"?>
<p:tagLst xmlns:p="http://schemas.openxmlformats.org/presentationml/2006/main">
  <p:tag name="KSO_WM_BEAUTIFY_FLAG" val="#wm#"/>
  <p:tag name="KSO_WM_TEMPLATE_CATEGORY" val="basetag"/>
  <p:tag name="KSO_WM_TEMPLATE_INDEX" val="20164679"/>
</p:tagLst>
</file>

<file path=ppt/tags/tag57.xml><?xml version="1.0" encoding="utf-8"?>
<p:tagLst xmlns:p="http://schemas.openxmlformats.org/presentationml/2006/main">
  <p:tag name="KSO_WM_BEAUTIFY_FLAG" val="#wm#"/>
  <p:tag name="KSO_WM_TEMPLATE_CATEGORY" val="basetag"/>
  <p:tag name="KSO_WM_TEMPLATE_INDEX" val="20164679"/>
</p:tagLst>
</file>

<file path=ppt/tags/tag58.xml><?xml version="1.0" encoding="utf-8"?>
<p:tagLst xmlns:p="http://schemas.openxmlformats.org/presentationml/2006/main">
  <p:tag name="MH" val="20151208213513"/>
  <p:tag name="MH_LIBRARY" val="GRAPHIC"/>
  <p:tag name="MH_TYPE" val="Other"/>
  <p:tag name="MH_ORDER" val="15"/>
</p:tagLst>
</file>

<file path=ppt/tags/tag59.xml><?xml version="1.0" encoding="utf-8"?>
<p:tagLst xmlns:p="http://schemas.openxmlformats.org/presentationml/2006/main">
  <p:tag name="MH" val="20151208213513"/>
  <p:tag name="MH_LIBRARY" val="GRAPHIC"/>
  <p:tag name="MH_TYPE" val="Other"/>
  <p:tag name="MH_ORDER" val="16"/>
</p:tagLst>
</file>

<file path=ppt/tags/tag6.xml><?xml version="1.0" encoding="utf-8"?>
<p:tagLst xmlns:p="http://schemas.openxmlformats.org/presentationml/2006/main">
  <p:tag name="REFSHAPE" val="364273260"/>
</p:tagLst>
</file>

<file path=ppt/tags/tag60.xml><?xml version="1.0" encoding="utf-8"?>
<p:tagLst xmlns:p="http://schemas.openxmlformats.org/presentationml/2006/main">
  <p:tag name="MH" val="20151208213513"/>
  <p:tag name="MH_LIBRARY" val="GRAPHIC"/>
  <p:tag name="MH_TYPE" val="Other"/>
  <p:tag name="MH_ORDER" val="17"/>
</p:tagLst>
</file>

<file path=ppt/tags/tag61.xml><?xml version="1.0" encoding="utf-8"?>
<p:tagLst xmlns:p="http://schemas.openxmlformats.org/presentationml/2006/main">
  <p:tag name="MH" val="20151208213513"/>
  <p:tag name="MH_LIBRARY" val="GRAPHIC"/>
  <p:tag name="MH_TYPE" val="Other"/>
  <p:tag name="MH_ORDER" val="13"/>
</p:tagLst>
</file>

<file path=ppt/tags/tag62.xml><?xml version="1.0" encoding="utf-8"?>
<p:tagLst xmlns:p="http://schemas.openxmlformats.org/presentationml/2006/main">
  <p:tag name="MH" val="20151208213513"/>
  <p:tag name="MH_LIBRARY" val="GRAPHIC"/>
  <p:tag name="MH_TYPE" val="Other"/>
  <p:tag name="MH_ORDER" val="14"/>
</p:tagLst>
</file>

<file path=ppt/tags/tag63.xml><?xml version="1.0" encoding="utf-8"?>
<p:tagLst xmlns:p="http://schemas.openxmlformats.org/presentationml/2006/main">
  <p:tag name="MH" val="20151208213513"/>
  <p:tag name="MH_LIBRARY" val="GRAPHIC"/>
  <p:tag name="MH_TYPE" val="Other"/>
  <p:tag name="MH_ORDER" val="3"/>
</p:tagLst>
</file>

<file path=ppt/tags/tag64.xml><?xml version="1.0" encoding="utf-8"?>
<p:tagLst xmlns:p="http://schemas.openxmlformats.org/presentationml/2006/main">
  <p:tag name="MH" val="20151208213513"/>
  <p:tag name="MH_LIBRARY" val="GRAPHIC"/>
  <p:tag name="MH_TYPE" val="Other"/>
  <p:tag name="MH_ORDER" val="4"/>
</p:tagLst>
</file>

<file path=ppt/tags/tag65.xml><?xml version="1.0" encoding="utf-8"?>
<p:tagLst xmlns:p="http://schemas.openxmlformats.org/presentationml/2006/main">
  <p:tag name="MH" val="20151208213513"/>
  <p:tag name="MH_LIBRARY" val="GRAPHIC"/>
  <p:tag name="MH_TYPE" val="Other"/>
  <p:tag name="MH_ORDER" val="5"/>
</p:tagLst>
</file>

<file path=ppt/tags/tag66.xml><?xml version="1.0" encoding="utf-8"?>
<p:tagLst xmlns:p="http://schemas.openxmlformats.org/presentationml/2006/main">
  <p:tag name="MH" val="20151208213513"/>
  <p:tag name="MH_LIBRARY" val="GRAPHIC"/>
  <p:tag name="MH_TYPE" val="Other"/>
  <p:tag name="MH_ORDER" val="1"/>
</p:tagLst>
</file>

<file path=ppt/tags/tag67.xml><?xml version="1.0" encoding="utf-8"?>
<p:tagLst xmlns:p="http://schemas.openxmlformats.org/presentationml/2006/main">
  <p:tag name="MH" val="20151208213513"/>
  <p:tag name="MH_LIBRARY" val="GRAPHIC"/>
  <p:tag name="MH_TYPE" val="Other"/>
  <p:tag name="MH_ORDER" val="2"/>
</p:tagLst>
</file>

<file path=ppt/tags/tag68.xml><?xml version="1.0" encoding="utf-8"?>
<p:tagLst xmlns:p="http://schemas.openxmlformats.org/presentationml/2006/main">
  <p:tag name="MH" val="20151208213513"/>
  <p:tag name="MH_LIBRARY" val="GRAPHIC"/>
  <p:tag name="MH_TYPE" val="Other"/>
  <p:tag name="MH_ORDER" val="3"/>
</p:tagLst>
</file>

<file path=ppt/tags/tag69.xml><?xml version="1.0" encoding="utf-8"?>
<p:tagLst xmlns:p="http://schemas.openxmlformats.org/presentationml/2006/main">
  <p:tag name="MH" val="20151208213513"/>
  <p:tag name="MH_LIBRARY" val="GRAPHIC"/>
  <p:tag name="MH_TYPE" val="Other"/>
  <p:tag name="MH_ORDER" val="4"/>
</p:tagLst>
</file>

<file path=ppt/tags/tag7.xml><?xml version="1.0" encoding="utf-8"?>
<p:tagLst xmlns:p="http://schemas.openxmlformats.org/presentationml/2006/main">
  <p:tag name="REFSHAPE" val="364276796"/>
</p:tagLst>
</file>

<file path=ppt/tags/tag70.xml><?xml version="1.0" encoding="utf-8"?>
<p:tagLst xmlns:p="http://schemas.openxmlformats.org/presentationml/2006/main">
  <p:tag name="MH" val="20151208213513"/>
  <p:tag name="MH_LIBRARY" val="GRAPHIC"/>
  <p:tag name="MH_TYPE" val="Other"/>
  <p:tag name="MH_ORDER" val="5"/>
</p:tagLst>
</file>

<file path=ppt/tags/tag71.xml><?xml version="1.0" encoding="utf-8"?>
<p:tagLst xmlns:p="http://schemas.openxmlformats.org/presentationml/2006/main">
  <p:tag name="MH" val="20151208213513"/>
  <p:tag name="MH_LIBRARY" val="GRAPHIC"/>
  <p:tag name="MH_TYPE" val="Other"/>
  <p:tag name="MH_ORDER" val="1"/>
</p:tagLst>
</file>

<file path=ppt/tags/tag72.xml><?xml version="1.0" encoding="utf-8"?>
<p:tagLst xmlns:p="http://schemas.openxmlformats.org/presentationml/2006/main">
  <p:tag name="MH" val="20151208213513"/>
  <p:tag name="MH_LIBRARY" val="GRAPHIC"/>
  <p:tag name="MH_TYPE" val="Other"/>
  <p:tag name="MH_ORDER" val="2"/>
</p:tagLst>
</file>

<file path=ppt/tags/tag73.xml><?xml version="1.0" encoding="utf-8"?>
<p:tagLst xmlns:p="http://schemas.openxmlformats.org/presentationml/2006/main">
  <p:tag name="MH" val="20151208213513"/>
  <p:tag name="MH_LIBRARY" val="GRAPHIC"/>
  <p:tag name="MH_TYPE" val="Other"/>
  <p:tag name="MH_ORDER" val="3"/>
</p:tagLst>
</file>

<file path=ppt/tags/tag74.xml><?xml version="1.0" encoding="utf-8"?>
<p:tagLst xmlns:p="http://schemas.openxmlformats.org/presentationml/2006/main">
  <p:tag name="MH" val="20151208213513"/>
  <p:tag name="MH_LIBRARY" val="GRAPHIC"/>
  <p:tag name="MH_TYPE" val="Other"/>
  <p:tag name="MH_ORDER" val="4"/>
</p:tagLst>
</file>

<file path=ppt/tags/tag75.xml><?xml version="1.0" encoding="utf-8"?>
<p:tagLst xmlns:p="http://schemas.openxmlformats.org/presentationml/2006/main">
  <p:tag name="MH" val="20151208213513"/>
  <p:tag name="MH_LIBRARY" val="GRAPHIC"/>
  <p:tag name="MH_TYPE" val="Other"/>
  <p:tag name="MH_ORDER" val="5"/>
</p:tagLst>
</file>

<file path=ppt/tags/tag76.xml><?xml version="1.0" encoding="utf-8"?>
<p:tagLst xmlns:p="http://schemas.openxmlformats.org/presentationml/2006/main">
  <p:tag name="MH" val="20151208213513"/>
  <p:tag name="MH_LIBRARY" val="GRAPHIC"/>
  <p:tag name="MH_TYPE" val="Other"/>
  <p:tag name="MH_ORDER" val="1"/>
</p:tagLst>
</file>

<file path=ppt/tags/tag77.xml><?xml version="1.0" encoding="utf-8"?>
<p:tagLst xmlns:p="http://schemas.openxmlformats.org/presentationml/2006/main">
  <p:tag name="MH" val="20151208213513"/>
  <p:tag name="MH_LIBRARY" val="GRAPHIC"/>
  <p:tag name="MH_TYPE" val="Other"/>
  <p:tag name="MH_ORDER" val="2"/>
</p:tagLst>
</file>

<file path=ppt/tags/tag78.xml><?xml version="1.0" encoding="utf-8"?>
<p:tagLst xmlns:p="http://schemas.openxmlformats.org/presentationml/2006/main">
  <p:tag name="MH" val="20151208213513"/>
  <p:tag name="MH_LIBRARY" val="GRAPHIC"/>
  <p:tag name="MH_TYPE" val="Other"/>
  <p:tag name="MH_ORDER" val="3"/>
</p:tagLst>
</file>

<file path=ppt/tags/tag79.xml><?xml version="1.0" encoding="utf-8"?>
<p:tagLst xmlns:p="http://schemas.openxmlformats.org/presentationml/2006/main">
  <p:tag name="MH" val="20151208213513"/>
  <p:tag name="MH_LIBRARY" val="GRAPHIC"/>
  <p:tag name="MH_TYPE" val="Other"/>
  <p:tag name="MH_ORDER" val="4"/>
</p:tagLst>
</file>

<file path=ppt/tags/tag8.xml><?xml version="1.0" encoding="utf-8"?>
<p:tagLst xmlns:p="http://schemas.openxmlformats.org/presentationml/2006/main">
  <p:tag name="REFSHAPE" val="364276660"/>
</p:tagLst>
</file>

<file path=ppt/tags/tag80.xml><?xml version="1.0" encoding="utf-8"?>
<p:tagLst xmlns:p="http://schemas.openxmlformats.org/presentationml/2006/main">
  <p:tag name="MH" val="20151208213513"/>
  <p:tag name="MH_LIBRARY" val="GRAPHIC"/>
  <p:tag name="MH_TYPE" val="Other"/>
  <p:tag name="MH_ORDER" val="5"/>
</p:tagLst>
</file>

<file path=ppt/tags/tag81.xml><?xml version="1.0" encoding="utf-8"?>
<p:tagLst xmlns:p="http://schemas.openxmlformats.org/presentationml/2006/main">
  <p:tag name="MH" val="20151208213513"/>
  <p:tag name="MH_LIBRARY" val="GRAPHIC"/>
  <p:tag name="MH_TYPE" val="Other"/>
  <p:tag name="MH_ORDER" val="1"/>
</p:tagLst>
</file>

<file path=ppt/tags/tag82.xml><?xml version="1.0" encoding="utf-8"?>
<p:tagLst xmlns:p="http://schemas.openxmlformats.org/presentationml/2006/main">
  <p:tag name="MH" val="20151208213513"/>
  <p:tag name="MH_LIBRARY" val="GRAPHIC"/>
  <p:tag name="MH_TYPE" val="Other"/>
  <p:tag name="MH_ORDER" val="2"/>
</p:tagLst>
</file>

<file path=ppt/tags/tag83.xml><?xml version="1.0" encoding="utf-8"?>
<p:tagLst xmlns:p="http://schemas.openxmlformats.org/presentationml/2006/main">
  <p:tag name="MH" val="20151208213513"/>
  <p:tag name="MH_LIBRARY" val="GRAPHIC"/>
  <p:tag name="MH_TYPE" val="Other"/>
  <p:tag name="MH_ORDER" val="9"/>
</p:tagLst>
</file>

<file path=ppt/tags/tag84.xml><?xml version="1.0" encoding="utf-8"?>
<p:tagLst xmlns:p="http://schemas.openxmlformats.org/presentationml/2006/main">
  <p:tag name="MH" val="20151208213513"/>
  <p:tag name="MH_LIBRARY" val="GRAPHIC"/>
  <p:tag name="MH_TYPE" val="Other"/>
  <p:tag name="MH_ORDER" val="10"/>
</p:tagLst>
</file>

<file path=ppt/tags/tag85.xml><?xml version="1.0" encoding="utf-8"?>
<p:tagLst xmlns:p="http://schemas.openxmlformats.org/presentationml/2006/main">
  <p:tag name="MH" val="20151208213513"/>
  <p:tag name="MH_LIBRARY" val="GRAPHIC"/>
  <p:tag name="MH_TYPE" val="Other"/>
  <p:tag name="MH_ORDER" val="11"/>
</p:tagLst>
</file>

<file path=ppt/tags/tag86.xml><?xml version="1.0" encoding="utf-8"?>
<p:tagLst xmlns:p="http://schemas.openxmlformats.org/presentationml/2006/main">
  <p:tag name="MH" val="20151208213513"/>
  <p:tag name="MH_LIBRARY" val="GRAPHIC"/>
  <p:tag name="MH_TYPE" val="Other"/>
  <p:tag name="MH_ORDER" val="7"/>
</p:tagLst>
</file>

<file path=ppt/tags/tag87.xml><?xml version="1.0" encoding="utf-8"?>
<p:tagLst xmlns:p="http://schemas.openxmlformats.org/presentationml/2006/main">
  <p:tag name="MH" val="20151208213513"/>
  <p:tag name="MH_LIBRARY" val="GRAPHIC"/>
  <p:tag name="MH_TYPE" val="Other"/>
  <p:tag name="MH_ORDER" val="8"/>
</p:tagLst>
</file>

<file path=ppt/tags/tag88.xml><?xml version="1.0" encoding="utf-8"?>
<p:tagLst xmlns:p="http://schemas.openxmlformats.org/presentationml/2006/main">
  <p:tag name="KSO_WM_TEMPLATE_CATEGORY" val="basetag"/>
  <p:tag name="KSO_WM_TEMPLATE_INDEX" val="20164679"/>
  <p:tag name="KSO_WM_TAG_VERSION" val="1.0"/>
  <p:tag name="KSO_WM_SLIDE_ID" val="basetag20164679_2"/>
  <p:tag name="KSO_WM_SLIDE_INDEX" val="2"/>
  <p:tag name="KSO_WM_SLIDE_ITEM_CNT" val="0"/>
  <p:tag name="KSO_WM_SLIDE_TYPE" val="text"/>
  <p:tag name="KSO_WM_BEAUTIFY_FLAG" val="#wm#"/>
</p:tagLst>
</file>

<file path=ppt/tags/tag89.xml><?xml version="1.0" encoding="utf-8"?>
<p:tagLst xmlns:p="http://schemas.openxmlformats.org/presentationml/2006/main">
  <p:tag name="KSO_WM_BEAUTIFY_FLAG" val="#wm#"/>
  <p:tag name="KSO_WM_TEMPLATE_CATEGORY" val="basetag"/>
  <p:tag name="KSO_WM_TEMPLATE_INDEX" val="20164679"/>
</p:tagLst>
</file>

<file path=ppt/tags/tag9.xml><?xml version="1.0" encoding="utf-8"?>
<p:tagLst xmlns:p="http://schemas.openxmlformats.org/presentationml/2006/main">
  <p:tag name="REFSHAPE" val="364272716"/>
</p:tagLst>
</file>

<file path=ppt/tags/tag90.xml><?xml version="1.0" encoding="utf-8"?>
<p:tagLst xmlns:p="http://schemas.openxmlformats.org/presentationml/2006/main">
  <p:tag name="MH" val="20151222211839"/>
  <p:tag name="MH_LIBRARY" val="GRAPHIC"/>
  <p:tag name="MH_TYPE" val="SubTitle"/>
  <p:tag name="MH_ORDER" val="4"/>
</p:tagLst>
</file>

<file path=ppt/tags/tag91.xml><?xml version="1.0" encoding="utf-8"?>
<p:tagLst xmlns:p="http://schemas.openxmlformats.org/presentationml/2006/main">
  <p:tag name="MH" val="20151222211839"/>
  <p:tag name="MH_LIBRARY" val="GRAPHIC"/>
  <p:tag name="MH_TYPE" val="SubTitle"/>
  <p:tag name="MH_ORDER" val="4"/>
</p:tagLst>
</file>

<file path=ppt/tags/tag92.xml><?xml version="1.0" encoding="utf-8"?>
<p:tagLst xmlns:p="http://schemas.openxmlformats.org/presentationml/2006/main">
  <p:tag name="MH" val="20151222211839"/>
  <p:tag name="MH_LIBRARY" val="GRAPHIC"/>
  <p:tag name="MH_TYPE" val="SubTitle"/>
  <p:tag name="MH_ORDER" val="4"/>
</p:tagLst>
</file>

<file path=ppt/tags/tag93.xml><?xml version="1.0" encoding="utf-8"?>
<p:tagLst xmlns:p="http://schemas.openxmlformats.org/presentationml/2006/main">
  <p:tag name="MH" val="20151222211839"/>
  <p:tag name="MH_LIBRARY" val="GRAPHIC"/>
  <p:tag name="MH_TYPE" val="SubTitle"/>
  <p:tag name="MH_ORDER" val="4"/>
</p:tagLst>
</file>

<file path=ppt/tags/tag94.xml><?xml version="1.0" encoding="utf-8"?>
<p:tagLst xmlns:p="http://schemas.openxmlformats.org/presentationml/2006/main">
  <p:tag name="MH" val="20151222211839"/>
  <p:tag name="MH_LIBRARY" val="GRAPHIC"/>
  <p:tag name="MH_TYPE" val="SubTitle"/>
  <p:tag name="MH_ORDER" val="4"/>
</p:tagLst>
</file>

<file path=ppt/tags/tag95.xml><?xml version="1.0" encoding="utf-8"?>
<p:tagLst xmlns:p="http://schemas.openxmlformats.org/presentationml/2006/main">
  <p:tag name="MH" val="20151209233025"/>
  <p:tag name="MH_LIBRARY" val="GRAPHIC"/>
  <p:tag name="MH_TYPE" val="SubTitle"/>
  <p:tag name="MH_ORDER" val="1"/>
</p:tagLst>
</file>

<file path=ppt/tags/tag96.xml><?xml version="1.0" encoding="utf-8"?>
<p:tagLst xmlns:p="http://schemas.openxmlformats.org/presentationml/2006/main">
  <p:tag name="MH" val="20151209233025"/>
  <p:tag name="MH_LIBRARY" val="GRAPHIC"/>
  <p:tag name="MH_TYPE" val="SubTitle"/>
  <p:tag name="MH_ORDER" val="1"/>
</p:tagLst>
</file>

<file path=ppt/tags/tag97.xml><?xml version="1.0" encoding="utf-8"?>
<p:tagLst xmlns:p="http://schemas.openxmlformats.org/presentationml/2006/main">
  <p:tag name="MH" val="20151209233025"/>
  <p:tag name="MH_LIBRARY" val="GRAPHIC"/>
  <p:tag name="MH_TYPE" val="SubTitle"/>
  <p:tag name="MH_ORDER" val="1"/>
</p:tagLst>
</file>

<file path=ppt/tags/tag98.xml><?xml version="1.0" encoding="utf-8"?>
<p:tagLst xmlns:p="http://schemas.openxmlformats.org/presentationml/2006/main">
  <p:tag name="MH" val="20151209233025"/>
  <p:tag name="MH_LIBRARY" val="GRAPHIC"/>
  <p:tag name="MH_TYPE" val="SubTitle"/>
  <p:tag name="MH_ORDER" val="1"/>
</p:tagLst>
</file>

<file path=ppt/tags/tag99.xml><?xml version="1.0" encoding="utf-8"?>
<p:tagLst xmlns:p="http://schemas.openxmlformats.org/presentationml/2006/main">
  <p:tag name="MH" val="20151209233025"/>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12051</Words>
  <Application>WPS 演示</Application>
  <PresentationFormat>自定义</PresentationFormat>
  <Paragraphs>1365</Paragraphs>
  <Slides>90</Slides>
  <Notes>55</Notes>
  <HiddenSlides>0</HiddenSlides>
  <MMClips>0</MMClips>
  <ScaleCrop>false</ScaleCrop>
  <HeadingPairs>
    <vt:vector size="6" baseType="variant">
      <vt:variant>
        <vt:lpstr>已用的字体</vt:lpstr>
      </vt:variant>
      <vt:variant>
        <vt:i4>32</vt:i4>
      </vt:variant>
      <vt:variant>
        <vt:lpstr>主题</vt:lpstr>
      </vt:variant>
      <vt:variant>
        <vt:i4>10</vt:i4>
      </vt:variant>
      <vt:variant>
        <vt:lpstr>幻灯片标题</vt:lpstr>
      </vt:variant>
      <vt:variant>
        <vt:i4>90</vt:i4>
      </vt:variant>
    </vt:vector>
  </HeadingPairs>
  <TitlesOfParts>
    <vt:vector size="132" baseType="lpstr">
      <vt:lpstr>Arial</vt:lpstr>
      <vt:lpstr>宋体</vt:lpstr>
      <vt:lpstr>Wingdings</vt:lpstr>
      <vt:lpstr>Calibri</vt:lpstr>
      <vt:lpstr>Impact</vt:lpstr>
      <vt:lpstr>Signika</vt:lpstr>
      <vt:lpstr>Open Sans Extrabold</vt:lpstr>
      <vt:lpstr>LiHei Pro</vt:lpstr>
      <vt:lpstr>迷你简汉真广标</vt:lpstr>
      <vt:lpstr>ITC Avant Garde Std Bk</vt:lpstr>
      <vt:lpstr>微软雅黑</vt:lpstr>
      <vt:lpstr>楷体</vt:lpstr>
      <vt:lpstr>Times New Roman</vt:lpstr>
      <vt:lpstr>Wingdings</vt:lpstr>
      <vt:lpstr>黑体</vt:lpstr>
      <vt:lpstr>Calibri</vt:lpstr>
      <vt:lpstr>Arial Unicode MS</vt:lpstr>
      <vt:lpstr>等线</vt:lpstr>
      <vt:lpstr>Gill Sans</vt:lpstr>
      <vt:lpstr>Gill Sans MT</vt:lpstr>
      <vt:lpstr>Webdings</vt:lpstr>
      <vt:lpstr>Open Sans</vt:lpstr>
      <vt:lpstr>Segoe Print</vt:lpstr>
      <vt:lpstr>Microsoft JhengHei UI</vt:lpstr>
      <vt:lpstr>Iskoola Pota</vt:lpstr>
      <vt:lpstr>造字工房悦黑体验版细体</vt:lpstr>
      <vt:lpstr>时尚中黑简体</vt:lpstr>
      <vt:lpstr>Source Sans Pro Light</vt:lpstr>
      <vt:lpstr>Arial</vt:lpstr>
      <vt:lpstr>Arial Black</vt:lpstr>
      <vt:lpstr>幼圆</vt:lpstr>
      <vt:lpstr>Century Gothic</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书签式三项并列关系图表</dc:title>
  <dc:creator>杜鹏亮</dc:creator>
  <cp:lastModifiedBy>开心</cp:lastModifiedBy>
  <cp:revision>513</cp:revision>
  <dcterms:created xsi:type="dcterms:W3CDTF">2015-12-01T09:06:00Z</dcterms:created>
  <dcterms:modified xsi:type="dcterms:W3CDTF">2019-10-18T00:54:39Z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