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550" r:id="rId3"/>
    <p:sldId id="551" r:id="rId5"/>
    <p:sldId id="263" r:id="rId6"/>
    <p:sldId id="747" r:id="rId7"/>
    <p:sldId id="369" r:id="rId8"/>
    <p:sldId id="753" r:id="rId9"/>
    <p:sldId id="750" r:id="rId10"/>
    <p:sldId id="785" r:id="rId11"/>
    <p:sldId id="786" r:id="rId12"/>
    <p:sldId id="787" r:id="rId13"/>
    <p:sldId id="578" r:id="rId14"/>
    <p:sldId id="724" r:id="rId15"/>
    <p:sldId id="689" r:id="rId16"/>
    <p:sldId id="788" r:id="rId17"/>
    <p:sldId id="790" r:id="rId18"/>
    <p:sldId id="748" r:id="rId19"/>
    <p:sldId id="751" r:id="rId20"/>
    <p:sldId id="600" r:id="rId21"/>
    <p:sldId id="722" r:id="rId22"/>
    <p:sldId id="757" r:id="rId23"/>
    <p:sldId id="756" r:id="rId24"/>
    <p:sldId id="371" r:id="rId25"/>
    <p:sldId id="428" r:id="rId26"/>
    <p:sldId id="625" r:id="rId27"/>
    <p:sldId id="754" r:id="rId28"/>
    <p:sldId id="755" r:id="rId29"/>
    <p:sldId id="601" r:id="rId30"/>
    <p:sldId id="605" r:id="rId31"/>
    <p:sldId id="602" r:id="rId32"/>
    <p:sldId id="752" r:id="rId33"/>
    <p:sldId id="813" r:id="rId34"/>
    <p:sldId id="782" r:id="rId35"/>
    <p:sldId id="791" r:id="rId36"/>
    <p:sldId id="792" r:id="rId37"/>
    <p:sldId id="793" r:id="rId38"/>
    <p:sldId id="794" r:id="rId39"/>
    <p:sldId id="795" r:id="rId40"/>
    <p:sldId id="796" r:id="rId41"/>
    <p:sldId id="797" r:id="rId42"/>
    <p:sldId id="798" r:id="rId43"/>
    <p:sldId id="799" r:id="rId44"/>
    <p:sldId id="801" r:id="rId45"/>
    <p:sldId id="802" r:id="rId46"/>
    <p:sldId id="803" r:id="rId47"/>
    <p:sldId id="804" r:id="rId48"/>
    <p:sldId id="806" r:id="rId49"/>
    <p:sldId id="808" r:id="rId50"/>
    <p:sldId id="810" r:id="rId51"/>
    <p:sldId id="811" r:id="rId52"/>
    <p:sldId id="812" r:id="rId53"/>
    <p:sldId id="838" r:id="rId54"/>
    <p:sldId id="839" r:id="rId55"/>
    <p:sldId id="539" r:id="rId56"/>
  </p:sldIdLst>
  <p:sldSz cx="12192000" cy="6858000"/>
  <p:notesSz cx="6858000" cy="9144000"/>
  <p:embeddedFontLst>
    <p:embeddedFont>
      <p:font typeface="微软雅黑" panose="020B0503020204020204" pitchFamily="34" charset="-122"/>
      <p:regular r:id="rId61"/>
    </p:embeddedFont>
    <p:embeddedFont>
      <p:font typeface="华文行楷" panose="02010800040101010101" charset="-122"/>
      <p:regular r:id="rId62"/>
    </p:embeddedFont>
    <p:embeddedFont>
      <p:font typeface="方正兰亭准黑_GBK" panose="02000000000000000000" pitchFamily="2" charset="-122"/>
      <p:regular r:id="rId63"/>
    </p:embeddedFont>
    <p:embeddedFont>
      <p:font typeface="方正兰亭中粗黑_GBK" panose="02000000000000000000" pitchFamily="2" charset="-122"/>
      <p:regular r:id="rId64"/>
    </p:embeddedFont>
    <p:embeddedFont>
      <p:font typeface="Calibri" panose="020F0502020204030204" charset="0"/>
      <p:regular r:id="rId65"/>
      <p:bold r:id="rId66"/>
      <p:italic r:id="rId67"/>
      <p:boldItalic r:id="rId68"/>
    </p:embeddedFont>
    <p:embeddedFont>
      <p:font typeface="Impact" panose="020B0806030902050204" pitchFamily="34" charset="0"/>
      <p:regular r:id="rId69"/>
    </p:embeddedFont>
    <p:embeddedFont>
      <p:font typeface="仿宋" panose="02010609060101010101" charset="-122"/>
      <p:regular r:id="rId70"/>
    </p:embeddedFont>
    <p:embeddedFont>
      <p:font typeface="黑体" panose="02010609060101010101" charset="-122"/>
      <p:regular r:id="rId71"/>
    </p:embeddedFont>
    <p:embeddedFont>
      <p:font typeface="幼圆" panose="02010509060101010101" pitchFamily="49" charset="-122"/>
      <p:regular r:id="rId72"/>
    </p:embeddedFont>
    <p:embeddedFont>
      <p:font typeface="Franklin Gothic Medium" panose="020B0603020102020204" pitchFamily="34" charset="0"/>
      <p:regular r:id="rId73"/>
      <p:italic r:id="rId74"/>
    </p:embeddedFont>
    <p:embeddedFont>
      <p:font typeface="时尚中黑简体" panose="01010104010101010101" pitchFamily="2" charset="-122"/>
      <p:regular r:id="rId75"/>
    </p:embeddedFont>
    <p:embeddedFont>
      <p:font typeface="楷体" panose="02010609060101010101" pitchFamily="49" charset="-122"/>
      <p:regular r:id="rId76"/>
    </p:embeddedFont>
    <p:embeddedFont>
      <p:font typeface="Microsoft YaHei UI" panose="020B0503020204020204" pitchFamily="34" charset="-122"/>
      <p:regular r:id="rId7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未知用户1" initials="未" lastIdx="10" clrIdx="0"/>
  <p:cmAuthor id="2" name="作者" initials="A" lastIdx="0" clrIdx="1"/>
  <p:cmAuthor id="3" name="green" initials="g"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2683C6"/>
    <a:srgbClr val="FFFFFF"/>
    <a:srgbClr val="F15B0B"/>
    <a:srgbClr val="808080"/>
    <a:srgbClr val="FF5050"/>
    <a:srgbClr val="F67A6A"/>
    <a:srgbClr val="1179D0"/>
    <a:srgbClr val="F8F8F8"/>
    <a:srgbClr val="009999"/>
    <a:srgbClr val="021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198" autoAdjust="0"/>
  </p:normalViewPr>
  <p:slideViewPr>
    <p:cSldViewPr snapToGrid="0">
      <p:cViewPr>
        <p:scale>
          <a:sx n="73" d="100"/>
          <a:sy n="73" d="100"/>
        </p:scale>
        <p:origin x="-72" y="-1206"/>
      </p:cViewPr>
      <p:guideLst>
        <p:guide orient="horz" pos="2263"/>
        <p:guide orient="horz" pos="1006"/>
        <p:guide orient="horz" pos="3154"/>
        <p:guide orient="horz" pos="3531"/>
        <p:guide orient="horz" pos="439"/>
        <p:guide pos="4001"/>
        <p:guide pos="5041"/>
        <p:guide pos="2601"/>
        <p:guide pos="22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46" y="-90"/>
      </p:cViewPr>
      <p:guideLst>
        <p:guide orient="horz" pos="2880"/>
        <p:guide pos="213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font" Target="fonts/font17.fntdata"/><Relationship Id="rId76" Type="http://schemas.openxmlformats.org/officeDocument/2006/relationships/font" Target="fonts/font16.fntdata"/><Relationship Id="rId75" Type="http://schemas.openxmlformats.org/officeDocument/2006/relationships/font" Target="fonts/font15.fntdata"/><Relationship Id="rId74" Type="http://schemas.openxmlformats.org/officeDocument/2006/relationships/font" Target="fonts/font14.fntdata"/><Relationship Id="rId73" Type="http://schemas.openxmlformats.org/officeDocument/2006/relationships/font" Target="fonts/font13.fntdata"/><Relationship Id="rId72" Type="http://schemas.openxmlformats.org/officeDocument/2006/relationships/font" Target="fonts/font12.fntdata"/><Relationship Id="rId71" Type="http://schemas.openxmlformats.org/officeDocument/2006/relationships/font" Target="fonts/font11.fntdata"/><Relationship Id="rId70" Type="http://schemas.openxmlformats.org/officeDocument/2006/relationships/font" Target="fonts/font10.fntdata"/><Relationship Id="rId7" Type="http://schemas.openxmlformats.org/officeDocument/2006/relationships/slide" Target="slides/slide4.xml"/><Relationship Id="rId69" Type="http://schemas.openxmlformats.org/officeDocument/2006/relationships/font" Target="fonts/font9.fntdata"/><Relationship Id="rId68" Type="http://schemas.openxmlformats.org/officeDocument/2006/relationships/font" Target="fonts/font8.fntdata"/><Relationship Id="rId67" Type="http://schemas.openxmlformats.org/officeDocument/2006/relationships/font" Target="fonts/font7.fntdata"/><Relationship Id="rId66" Type="http://schemas.openxmlformats.org/officeDocument/2006/relationships/font" Target="fonts/font6.fntdata"/><Relationship Id="rId65" Type="http://schemas.openxmlformats.org/officeDocument/2006/relationships/font" Target="fonts/font5.fntdata"/><Relationship Id="rId64" Type="http://schemas.openxmlformats.org/officeDocument/2006/relationships/font" Target="fonts/font4.fntdata"/><Relationship Id="rId63" Type="http://schemas.openxmlformats.org/officeDocument/2006/relationships/font" Target="fonts/font3.fntdata"/><Relationship Id="rId62" Type="http://schemas.openxmlformats.org/officeDocument/2006/relationships/font" Target="fonts/font2.fntdata"/><Relationship Id="rId61" Type="http://schemas.openxmlformats.org/officeDocument/2006/relationships/font" Target="fonts/font1.fntdata"/><Relationship Id="rId60" Type="http://schemas.openxmlformats.org/officeDocument/2006/relationships/commentAuthors" Target="commentAuthors.xml"/><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C3468-528F-419E-97D4-38981A65104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06B33-BD50-4973-A02E-54C7B31D9E5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506B33-BD50-4973-A02E-54C7B31D9E5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4506B33-BD50-4973-A02E-54C7B31D9E5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A56CAD-6EE7-44C3-9BDA-506B74854F6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4506B33-BD50-4973-A02E-54C7B31D9E5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 </a:t>
            </a:r>
            <a:r>
              <a:rPr lang="zh-CN" dirty="0">
                <a:latin typeface="微软雅黑" panose="020B0503020204020204" pitchFamily="34" charset="-122"/>
                <a:ea typeface="微软雅黑" panose="020B0503020204020204" pitchFamily="34" charset="-122"/>
                <a:sym typeface="Gill Sans" charset="0"/>
              </a:rPr>
              <a:t>导师与学生的关系：</a:t>
            </a:r>
            <a:endParaRPr lang="zh-CN" dirty="0">
              <a:latin typeface="微软雅黑" panose="020B0503020204020204" pitchFamily="34" charset="-122"/>
              <a:ea typeface="微软雅黑" panose="020B0503020204020204" pitchFamily="34" charset="-122"/>
              <a:sym typeface="Gill Sans" charset="0"/>
            </a:endParaRPr>
          </a:p>
          <a:p>
            <a:r>
              <a:rPr lang="zh-CN" altLang="en-US">
                <a:sym typeface="+mn-ea"/>
              </a:rPr>
              <a:t>         我们一定有这样的体会，如果导师手头上没有研究生了，那么这个导师进步是非常慢的。如果导师手头上有些非常好的研究生，那么这个导师也进步很大。</a:t>
            </a:r>
            <a:endParaRPr lang="zh-CN" altLang="en-US"/>
          </a:p>
          <a:p>
            <a:endParaRPr lang="zh-CN">
              <a:sym typeface="+mn-ea"/>
            </a:endParaRPr>
          </a:p>
          <a:p>
            <a:r>
              <a:rPr lang="zh-CN">
                <a:sym typeface="+mn-ea"/>
              </a:rPr>
              <a:t>     “老师的优势，在于引领方向，学生的作为，在于挖掘细节。</a:t>
            </a:r>
            <a:endParaRPr lang="zh-CN"/>
          </a:p>
          <a:p>
            <a:endParaRPr lang="zh-CN" altLang="en-US">
              <a:sym typeface="+mn-ea"/>
            </a:endParaRPr>
          </a:p>
          <a:p>
            <a:r>
              <a:rPr lang="zh-CN" altLang="en-US">
                <a:sym typeface="+mn-ea"/>
              </a:rPr>
              <a:t>         导师会将研究生们的文献、实验结果与进展再经过自己的整理、思考、研究、组合及查文献，结合当前的最新进展，并以此提出新的研究问题，申请新的项目，做新的课题，提升自己课题组的研究平台水平，提高课题组的社会影响力，</a:t>
            </a:r>
            <a:endParaRPr lang="zh-CN" altLang="en-US"/>
          </a:p>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4506B33-BD50-4973-A02E-54C7B31D9E5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6A56CAD-6EE7-44C3-9BDA-506B74854F6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幻灯片图像占位符 1"/>
          <p:cNvSpPr>
            <a:spLocks noGrp="1" noRot="1" noChangeAspect="1" noTextEdit="1"/>
          </p:cNvSpPr>
          <p:nvPr>
            <p:ph type="sldImg"/>
          </p:nvPr>
        </p:nvSpPr>
        <p:spPr>
          <a:xfrm>
            <a:off x="685800" y="1143000"/>
            <a:ext cx="5486400" cy="3086100"/>
          </a:xfrm>
          <a:ln>
            <a:miter/>
          </a:ln>
        </p:spPr>
      </p:sp>
      <p:sp>
        <p:nvSpPr>
          <p:cNvPr id="96258"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96259" name="灯片编号占位符 3"/>
          <p:cNvSpPr txBox="1">
            <a:spLocks noGrp="1"/>
          </p:cNvSpPr>
          <p:nvPr>
            <p:ph type="sldNum" sz="quarter"/>
          </p:nvPr>
        </p:nvSpPr>
        <p:spPr>
          <a:xfrm>
            <a:off x="4024313" y="9720263"/>
            <a:ext cx="3078162" cy="514350"/>
          </a:xfrm>
          <a:prstGeom prst="rect">
            <a:avLst/>
          </a:prstGeom>
          <a:noFill/>
          <a:ln w="9525">
            <a:noFill/>
          </a:ln>
        </p:spPr>
        <p:txBody>
          <a:bodyPr lIns="91440" tIns="45720" rIns="91440" bIns="45720" anchor="b"/>
          <a:p>
            <a:pPr lvl="0" indent="0" algn="r" fontAlgn="base"/>
            <a:fld id="{9A0DB2DC-4C9A-4742-B13C-FB6460FD3503}" type="slidenum">
              <a:rPr lang="en-US" altLang="en-US" sz="1200" dirty="0">
                <a:solidFill>
                  <a:srgbClr val="000000"/>
                </a:solidFill>
                <a:latin typeface="Calibri" panose="020F0502020204030204" charset="0"/>
                <a:ea typeface="微软雅黑" panose="020B0503020204020204" pitchFamily="34" charset="-122"/>
                <a:sym typeface="+mn-ea"/>
              </a:rPr>
            </a:fld>
            <a:endParaRPr lang="en-US" altLang="en-US" sz="1200" dirty="0">
              <a:solidFill>
                <a:srgbClr val="000000"/>
              </a:solidFill>
              <a:latin typeface="Calibri" panose="020F0502020204030204" charset="0"/>
              <a:ea typeface="微软雅黑" panose="020B0503020204020204" pitchFamily="34" charset="-122"/>
              <a:sym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506B33-BD50-4973-A02E-54C7B31D9E5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4506B33-BD50-4973-A02E-54C7B31D9E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Grp="1" noRot="1" noChangeAspect="1"/>
          </p:cNvSpPr>
          <p:nvPr>
            <p:ph type="sldImg"/>
          </p:nvPr>
        </p:nvSpPr>
        <p:spPr/>
      </p:sp>
      <p:sp>
        <p:nvSpPr>
          <p:cNvPr id="36866" name="备注占位符 2"/>
          <p:cNvSpPr>
            <a:spLocks noGrp="1"/>
          </p:cNvSpPr>
          <p:nvPr>
            <p:ph type="body"/>
          </p:nvPr>
        </p:nvSpPr>
        <p:spPr/>
        <p:txBody>
          <a:bodyPr lIns="91440" tIns="45720" rIns="91440" bIns="45720" anchor="t"/>
          <a:p>
            <a:pPr lvl="0"/>
            <a:endParaRPr lang="zh-CN" altLang="en-US"/>
          </a:p>
        </p:txBody>
      </p:sp>
      <p:sp>
        <p:nvSpPr>
          <p:cNvPr id="36867" name="灯片编号占位符 3"/>
          <p:cNvSpPr>
            <a:spLocks noGrp="1"/>
          </p:cNvSpPr>
          <p:nvPr>
            <p:ph type="sldNum" sz="quarter"/>
          </p:nvPr>
        </p:nvSpPr>
        <p:spPr>
          <a:xfrm>
            <a:off x="3884613" y="8685213"/>
            <a:ext cx="2971800" cy="458787"/>
          </a:xfrm>
          <a:prstGeom prst="rect">
            <a:avLst/>
          </a:prstGeom>
          <a:noFill/>
          <a:ln w="9525">
            <a:noFill/>
          </a:ln>
        </p:spPr>
        <p:txBody>
          <a:bodyPr lIns="91440" tIns="45720" rIns="91440" bIns="45720" anchor="b"/>
          <a:p>
            <a:pPr lvl="0" indent="0" algn="r"/>
            <a:fld id="{9A0DB2DC-4C9A-4742-B13C-FB6460FD3503}" type="slidenum">
              <a:rPr lang="zh-CN" altLang="en-US" sz="1200"/>
            </a:fld>
            <a:endParaRPr lang="zh-CN"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4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srcRect/>
          <a:stretch>
            <a:fillRect/>
          </a:stretch>
        </p:blipFill>
        <p:spPr bwMode="auto">
          <a:xfrm>
            <a:off x="-50800" y="0"/>
            <a:ext cx="122428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1000">
    <p:pull/>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838200" y="1825625"/>
            <a:ext cx="51816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172200" y="1825625"/>
            <a:ext cx="51816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838200" y="4076700"/>
            <a:ext cx="51816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6172200" y="4076700"/>
            <a:ext cx="51816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hangingPunct="1"/>
            <a:endParaRPr lang="en-US" altLang="x-none" dirty="0">
              <a:latin typeface="Arial" panose="020B0604020202020204" charset="-116"/>
            </a:endParaRPr>
          </a:p>
        </p:txBody>
      </p:sp>
      <p:sp>
        <p:nvSpPr>
          <p:cNvPr id="8" name="页脚占位符 7"/>
          <p:cNvSpPr>
            <a:spLocks noGrp="1"/>
          </p:cNvSpPr>
          <p:nvPr>
            <p:ph type="ftr" sz="quarter" idx="11"/>
          </p:nvPr>
        </p:nvSpPr>
        <p:spPr/>
        <p:txBody>
          <a:bodyPr/>
          <a:lstStyle/>
          <a:p>
            <a:pPr lvl="0" eaLnBrk="1" hangingPunct="1"/>
            <a:endParaRPr lang="en-US" altLang="x-none" dirty="0">
              <a:latin typeface="Arial" panose="020B0604020202020204" charset="-116"/>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en-US" altLang="x-none" dirty="0">
                <a:latin typeface="Arial" panose="020B0604020202020204" charset="-116"/>
              </a:rPr>
            </a:fld>
            <a:endParaRPr lang="en-US" altLang="x-none" dirty="0">
              <a:latin typeface="Arial" panose="020B0604020202020204" charset="-116"/>
            </a:endParaRPr>
          </a:p>
        </p:txBody>
      </p:sp>
    </p:spTree>
  </p:cSld>
  <p:clrMapOvr>
    <a:masterClrMapping/>
  </p:clrMapOvr>
  <p:transition spd="slow" advClick="0" advTm="0">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0">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16985D-ACD7-4DAB-8EAC-926A93D37270}" type="slidenum">
              <a:rPr lang="zh-CN" altLang="en-US" smtClean="0"/>
            </a:fld>
            <a:endParaRPr lang="zh-CN" altLang="en-US"/>
          </a:p>
        </p:txBody>
      </p:sp>
    </p:spTree>
  </p:cSld>
  <p:clrMapOvr>
    <a:masterClrMapping/>
  </p:clrMapOvr>
  <p:transition spd="slow" advClick="0" advTm="0">
    <p:push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EEC6C49-B95F-4EF2-A28C-2B0EE7EF841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7DC80-7304-42FF-B73E-E917F4A02325}" type="slidenum">
              <a:rPr lang="zh-CN" altLang="en-US" smtClean="0"/>
            </a:fld>
            <a:endParaRPr lang="zh-CN" altLang="en-US"/>
          </a:p>
        </p:txBody>
      </p:sp>
    </p:spTree>
  </p:cSld>
  <p:clrMapOvr>
    <a:masterClrMapping/>
  </p:clrMapOvr>
  <p:transition spd="slow" advClick="0" advTm="0">
    <p:push dir="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C6C49-B95F-4EF2-A28C-2B0EE7EF8415}" type="datetimeFigureOut">
              <a:rPr lang="zh-CN" altLang="en-US" smtClean="0"/>
            </a:fld>
            <a:endParaRPr lang="zh-CN" altLang="en-US"/>
          </a:p>
        </p:txBody>
      </p:sp>
      <p:sp>
        <p:nvSpPr>
          <p:cNvPr id="5" name="页脚占位符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7DC80-7304-42FF-B73E-E917F4A0232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advClick="0" advTm="0">
    <p:push dir="r"/>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4.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GIF"/></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hemeOverride" Target="../theme/themeOverride1.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tags" Target="../tags/tag9.xml"/><Relationship Id="rId19" Type="http://schemas.openxmlformats.org/officeDocument/2006/relationships/notesSlide" Target="../notesSlides/notesSlide14.xml"/><Relationship Id="rId18" Type="http://schemas.openxmlformats.org/officeDocument/2006/relationships/slideLayout" Target="../slideLayouts/slideLayout7.xml"/><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52.png"/><Relationship Id="rId14" Type="http://schemas.openxmlformats.org/officeDocument/2006/relationships/image" Target="../media/image51.png"/><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hyperlink" Target="&#36229;&#38142;&#25509;/&#24341;&#29992;&#35268;&#33539;&#20030;&#20363;/&#26684;&#24335;&#19981;&#35268;&#33539;&#23548;&#33268;&#30340;&#22797;&#21046;&#27604;.png" TargetMode="External"/><Relationship Id="rId7" Type="http://schemas.openxmlformats.org/officeDocument/2006/relationships/image" Target="../media/image57.png"/><Relationship Id="rId6" Type="http://schemas.openxmlformats.org/officeDocument/2006/relationships/hyperlink" Target="&#36229;&#38142;&#25509;/&#24341;&#29992;&#35268;&#33539;&#20030;&#20363;/&#26631;&#24341;&#19981;&#27491;&#30830;.png" TargetMode="Externa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hyperlink" Target="&#36229;&#38142;&#25509;/&#24341;&#29992;&#35268;&#33539;&#20030;&#20363;/&#22823;&#27573;&#22797;&#21046;&#32780;&#26410;&#26631;&#24341;&#23548;&#33268;&#26631;&#32418;.png" TargetMode="External"/><Relationship Id="rId22" Type="http://schemas.openxmlformats.org/officeDocument/2006/relationships/notesSlide" Target="../notesSlides/notesSlide15.xml"/><Relationship Id="rId21" Type="http://schemas.openxmlformats.org/officeDocument/2006/relationships/slideLayout" Target="../slideLayouts/slideLayout7.xml"/><Relationship Id="rId20" Type="http://schemas.openxmlformats.org/officeDocument/2006/relationships/image" Target="../media/image68.png"/><Relationship Id="rId2" Type="http://schemas.openxmlformats.org/officeDocument/2006/relationships/tags" Target="../tags/tag11.xml"/><Relationship Id="rId19" Type="http://schemas.openxmlformats.org/officeDocument/2006/relationships/image" Target="../media/image67.png"/><Relationship Id="rId18" Type="http://schemas.openxmlformats.org/officeDocument/2006/relationships/image" Target="../media/image66.png"/><Relationship Id="rId17" Type="http://schemas.openxmlformats.org/officeDocument/2006/relationships/image" Target="../media/image65.png"/><Relationship Id="rId16" Type="http://schemas.openxmlformats.org/officeDocument/2006/relationships/image" Target="../media/image64.png"/><Relationship Id="rId15" Type="http://schemas.openxmlformats.org/officeDocument/2006/relationships/image" Target="../media/image63.png"/><Relationship Id="rId14" Type="http://schemas.openxmlformats.org/officeDocument/2006/relationships/image" Target="../media/image62.png"/><Relationship Id="rId13" Type="http://schemas.openxmlformats.org/officeDocument/2006/relationships/image" Target="../media/image61.png"/><Relationship Id="rId12" Type="http://schemas.openxmlformats.org/officeDocument/2006/relationships/image" Target="../media/image60.png"/><Relationship Id="rId11" Type="http://schemas.openxmlformats.org/officeDocument/2006/relationships/image" Target="../media/image59.png"/><Relationship Id="rId10" Type="http://schemas.openxmlformats.org/officeDocument/2006/relationships/hyperlink" Target="&#36229;&#38142;&#25509;/&#24341;&#29992;&#35268;&#33539;&#20030;&#20363;/&#32467;&#35770;&#37096;&#20998;&#26631;&#32418;&#25110;&#26631;&#40644;.png" TargetMode="External"/><Relationship Id="rId1" Type="http://schemas.openxmlformats.org/officeDocument/2006/relationships/tags" Target="../tags/tag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image" Target="../media/image74.png"/><Relationship Id="rId7" Type="http://schemas.openxmlformats.org/officeDocument/2006/relationships/image" Target="../media/image73.png"/><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tags" Target="../tags/tag13.xml"/><Relationship Id="rId13" Type="http://schemas.openxmlformats.org/officeDocument/2006/relationships/notesSlide" Target="../notesSlides/notesSlide17.xml"/><Relationship Id="rId12" Type="http://schemas.openxmlformats.org/officeDocument/2006/relationships/slideLayout" Target="../slideLayouts/slideLayout7.xml"/><Relationship Id="rId11" Type="http://schemas.openxmlformats.org/officeDocument/2006/relationships/image" Target="../media/image77.png"/><Relationship Id="rId10" Type="http://schemas.openxmlformats.org/officeDocument/2006/relationships/image" Target="../media/image76.png"/><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78.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8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xml"/><Relationship Id="rId2" Type="http://schemas.openxmlformats.org/officeDocument/2006/relationships/image" Target="../media/image84.png"/><Relationship Id="rId1" Type="http://schemas.openxmlformats.org/officeDocument/2006/relationships/image" Target="../media/image83.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xml"/><Relationship Id="rId2" Type="http://schemas.microsoft.com/office/2007/relationships/hdphoto" Target="../media/image86.wdp"/><Relationship Id="rId1"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6.png"/><Relationship Id="rId1" Type="http://schemas.openxmlformats.org/officeDocument/2006/relationships/image" Target="../media/image10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49.xml.rels><?xml version="1.0" encoding="UTF-8" standalone="yes"?>
<Relationships xmlns="http://schemas.openxmlformats.org/package/2006/relationships"><Relationship Id="rId9" Type="http://schemas.openxmlformats.org/officeDocument/2006/relationships/image" Target="../media/image116.png"/><Relationship Id="rId8" Type="http://schemas.openxmlformats.org/officeDocument/2006/relationships/image" Target="../media/image115.png"/><Relationship Id="rId7" Type="http://schemas.openxmlformats.org/officeDocument/2006/relationships/image" Target="../media/image114.png"/><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3" Type="http://schemas.openxmlformats.org/officeDocument/2006/relationships/image" Target="../media/image110.png"/><Relationship Id="rId20" Type="http://schemas.openxmlformats.org/officeDocument/2006/relationships/slideLayout" Target="../slideLayouts/slideLayout2.xml"/><Relationship Id="rId2" Type="http://schemas.openxmlformats.org/officeDocument/2006/relationships/image" Target="../media/image109.png"/><Relationship Id="rId19" Type="http://schemas.openxmlformats.org/officeDocument/2006/relationships/image" Target="../media/image126.png"/><Relationship Id="rId18" Type="http://schemas.openxmlformats.org/officeDocument/2006/relationships/image" Target="../media/image125.png"/><Relationship Id="rId17" Type="http://schemas.openxmlformats.org/officeDocument/2006/relationships/image" Target="../media/image124.png"/><Relationship Id="rId16" Type="http://schemas.openxmlformats.org/officeDocument/2006/relationships/image" Target="../media/image123.png"/><Relationship Id="rId15" Type="http://schemas.openxmlformats.org/officeDocument/2006/relationships/image" Target="../media/image122.png"/><Relationship Id="rId14" Type="http://schemas.openxmlformats.org/officeDocument/2006/relationships/image" Target="../media/image121.png"/><Relationship Id="rId13" Type="http://schemas.openxmlformats.org/officeDocument/2006/relationships/image" Target="../media/image120.png"/><Relationship Id="rId12" Type="http://schemas.openxmlformats.org/officeDocument/2006/relationships/image" Target="../media/image119.png"/><Relationship Id="rId11" Type="http://schemas.openxmlformats.org/officeDocument/2006/relationships/image" Target="../media/image118.png"/><Relationship Id="rId10" Type="http://schemas.openxmlformats.org/officeDocument/2006/relationships/image" Target="../media/image117.png"/><Relationship Id="rId1"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hyperlink" Target="&#36229;&#38142;&#25509;/&#23398;&#26415;&#19981;&#31471;&#26696;&#20363;/&#21271;&#22823;&#8220;&#20108;&#23457;&#8221;&#20915;&#23450;&#25764;&#38144;&#20110;&#33395;&#33593;&#21338;&#22763;&#23398;&#20301;&#65292;&#23548;&#24072;&#65306;&#38169;&#35823;&#19981;&#23452;&#34987;&#22840;&#22823;_&#32593;&#26131;&#26032;&#38395;&#20013;&#24515;.png" TargetMode="External"/><Relationship Id="rId1" Type="http://schemas.openxmlformats.org/officeDocument/2006/relationships/hyperlink" Target="&#36229;&#38142;&#25509;/&#23398;&#26415;&#19981;&#31471;&#26696;&#20363;/&#19996;&#21271;&#24072;&#22823;&#20004;&#30805;&#22763;&#35770;&#25991;&#39640;&#24230;&#38647;&#21516;_&#32593;&#26131;&#31185;&#25216;.png" TargetMode="Externa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pn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5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141.png"/><Relationship Id="rId7" Type="http://schemas.openxmlformats.org/officeDocument/2006/relationships/image" Target="../media/image140.png"/><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3" Type="http://schemas.openxmlformats.org/officeDocument/2006/relationships/image" Target="../media/image136.png"/><Relationship Id="rId2" Type="http://schemas.openxmlformats.org/officeDocument/2006/relationships/image" Target="../media/image135.png"/><Relationship Id="rId11" Type="http://schemas.openxmlformats.org/officeDocument/2006/relationships/notesSlide" Target="../notesSlides/notesSlide22.xml"/><Relationship Id="rId10" Type="http://schemas.openxmlformats.org/officeDocument/2006/relationships/slideLayout" Target="../slideLayouts/slideLayout2.xml"/><Relationship Id="rId1" Type="http://schemas.openxmlformats.org/officeDocument/2006/relationships/image" Target="../media/image134.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142.png"/><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4.xml"/><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4.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4.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等腰三角形 56"/>
          <p:cNvSpPr/>
          <p:nvPr/>
        </p:nvSpPr>
        <p:spPr>
          <a:xfrm>
            <a:off x="0" y="6366040"/>
            <a:ext cx="594484" cy="491961"/>
          </a:xfrm>
          <a:prstGeom prst="triangle">
            <a:avLst>
              <a:gd name="adj" fmla="val 0"/>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rot="16200000">
            <a:off x="11648777" y="6314778"/>
            <a:ext cx="594485" cy="491961"/>
          </a:xfrm>
          <a:prstGeom prst="triangle">
            <a:avLst>
              <a:gd name="adj" fmla="val 0"/>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2670810"/>
            <a:ext cx="12228830" cy="1828165"/>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lIns="91413" tIns="45705" rIns="91413" bIns="45705" rtlCol="0" anchor="ctr"/>
          <a:p>
            <a:pPr algn="l"/>
            <a:r>
              <a:rPr lang="en-US" sz="2800">
                <a:solidFill>
                  <a:schemeClr val="accent4"/>
                </a:solidFill>
                <a:effectLst/>
                <a:latin typeface="微软雅黑" panose="020B0503020204020204" pitchFamily="34" charset="-122"/>
                <a:ea typeface="微软雅黑" panose="020B0503020204020204" pitchFamily="34" charset="-122"/>
                <a:sym typeface="+mn-ea"/>
              </a:rPr>
              <a:t>    </a:t>
            </a:r>
            <a:endParaRPr lang="zh-CN" altLang="en-US" sz="2800">
              <a:solidFill>
                <a:schemeClr val="accent4">
                  <a:lumMod val="75000"/>
                </a:schemeClr>
              </a:solidFill>
              <a:latin typeface="华文行楷" panose="02010800040101010101" charset="-122"/>
              <a:ea typeface="华文行楷" panose="02010800040101010101" charset="-122"/>
              <a:sym typeface="+mn-ea"/>
            </a:endParaRPr>
          </a:p>
        </p:txBody>
      </p:sp>
      <p:sp>
        <p:nvSpPr>
          <p:cNvPr id="2" name="文本框 1"/>
          <p:cNvSpPr txBox="1"/>
          <p:nvPr/>
        </p:nvSpPr>
        <p:spPr>
          <a:xfrm>
            <a:off x="377825" y="3169920"/>
            <a:ext cx="11099800" cy="829945"/>
          </a:xfrm>
          <a:prstGeom prst="rect">
            <a:avLst/>
          </a:prstGeom>
          <a:noFill/>
        </p:spPr>
        <p:txBody>
          <a:bodyPr wrap="square" rtlCol="0">
            <a:spAutoFit/>
          </a:bodyPr>
          <a:p>
            <a:pPr algn="l"/>
            <a:r>
              <a:rPr lang="en-US" sz="3200">
                <a:solidFill>
                  <a:schemeClr val="accent4">
                    <a:lumMod val="75000"/>
                  </a:schemeClr>
                </a:solidFill>
                <a:latin typeface="华文行楷" panose="02010800040101010101" charset="-122"/>
                <a:ea typeface="华文行楷" panose="02010800040101010101" charset="-122"/>
                <a:sym typeface="+mn-ea"/>
              </a:rPr>
              <a:t>   </a:t>
            </a:r>
            <a:r>
              <a:rPr lang="en-US" sz="3600">
                <a:solidFill>
                  <a:schemeClr val="accent4">
                    <a:lumMod val="75000"/>
                  </a:schemeClr>
                </a:solidFill>
                <a:latin typeface="华文行楷" panose="02010800040101010101" charset="-122"/>
                <a:ea typeface="华文行楷" panose="02010800040101010101" charset="-122"/>
                <a:sym typeface="+mn-ea"/>
              </a:rPr>
              <a:t> </a:t>
            </a:r>
            <a:r>
              <a:rPr lang="zh-CN" altLang="en-US" sz="4800" b="1">
                <a:solidFill>
                  <a:schemeClr val="bg1"/>
                </a:solidFill>
                <a:latin typeface="华文行楷" panose="02010800040101010101" charset="-122"/>
                <a:ea typeface="华文行楷" panose="02010800040101010101" charset="-122"/>
                <a:sym typeface="+mn-ea"/>
              </a:rPr>
              <a:t>树立学术规范理念    助力科研指导创新</a:t>
            </a:r>
            <a:endParaRPr lang="zh-CN" altLang="en-US" sz="4800" b="1">
              <a:solidFill>
                <a:schemeClr val="bg1"/>
              </a:solidFill>
              <a:latin typeface="华文行楷" panose="02010800040101010101" charset="-122"/>
              <a:ea typeface="华文行楷" panose="02010800040101010101" charset="-122"/>
              <a:sym typeface="+mn-ea"/>
            </a:endParaRPr>
          </a:p>
        </p:txBody>
      </p:sp>
      <p:pic>
        <p:nvPicPr>
          <p:cNvPr id="3" name="图片 2"/>
          <p:cNvPicPr>
            <a:picLocks noChangeAspect="1"/>
          </p:cNvPicPr>
          <p:nvPr/>
        </p:nvPicPr>
        <p:blipFill>
          <a:blip r:embed="rId1"/>
          <a:stretch>
            <a:fillRect/>
          </a:stretch>
        </p:blipFill>
        <p:spPr>
          <a:xfrm>
            <a:off x="0" y="1905"/>
            <a:ext cx="1971675" cy="514350"/>
          </a:xfrm>
          <a:prstGeom prst="rect">
            <a:avLst/>
          </a:prstGeom>
        </p:spPr>
      </p:pic>
      <p:sp>
        <p:nvSpPr>
          <p:cNvPr id="5" name="副标题 4"/>
          <p:cNvSpPr>
            <a:spLocks noGrp="1"/>
          </p:cNvSpPr>
          <p:nvPr>
            <p:ph type="subTitle" idx="4294967295"/>
            <p:custDataLst>
              <p:tags r:id="rId2"/>
            </p:custDataLst>
          </p:nvPr>
        </p:nvSpPr>
        <p:spPr>
          <a:xfrm>
            <a:off x="3048000" y="5071110"/>
            <a:ext cx="9144000" cy="1564005"/>
          </a:xfrm>
        </p:spPr>
        <p:txBody>
          <a:bodyPr/>
          <a:p>
            <a:pPr algn="r"/>
            <a:r>
              <a:rPr lang="zh-CN" altLang="en-US" sz="2000" dirty="0">
                <a:solidFill>
                  <a:schemeClr val="tx1">
                    <a:lumMod val="50000"/>
                  </a:schemeClr>
                </a:solidFill>
                <a:latin typeface="微软雅黑" panose="020B0503020204020204" pitchFamily="34" charset="-122"/>
                <a:ea typeface="微软雅黑" panose="020B0503020204020204" pitchFamily="34" charset="-122"/>
                <a:sym typeface="+mn-ea"/>
              </a:rPr>
              <a:t>《中国学术期刊（光盘版）》电子杂志社有限公司</a:t>
            </a:r>
            <a:endParaRPr lang="zh-CN" altLang="en-US" sz="2000" dirty="0">
              <a:solidFill>
                <a:schemeClr val="tx1">
                  <a:lumMod val="50000"/>
                </a:schemeClr>
              </a:solidFill>
              <a:latin typeface="微软雅黑" panose="020B0503020204020204" pitchFamily="34" charset="-122"/>
              <a:ea typeface="微软雅黑" panose="020B0503020204020204" pitchFamily="34" charset="-122"/>
              <a:sym typeface="+mn-ea"/>
            </a:endParaRPr>
          </a:p>
          <a:p>
            <a:pPr algn="r"/>
            <a:endParaRPr lang="zh-CN" altLang="en-US" sz="1800" dirty="0">
              <a:solidFill>
                <a:schemeClr val="tx1">
                  <a:lumMod val="50000"/>
                </a:schemeClr>
              </a:solidFill>
              <a:latin typeface="微软雅黑" panose="020B0503020204020204" pitchFamily="34" charset="-122"/>
              <a:ea typeface="微软雅黑" panose="020B0503020204020204" pitchFamily="34" charset="-122"/>
              <a:sym typeface="+mn-ea"/>
            </a:endParaRPr>
          </a:p>
          <a:p>
            <a:pPr algn="r"/>
            <a:r>
              <a:rPr lang="en-US" altLang="zh-CN" sz="2000" dirty="0">
                <a:solidFill>
                  <a:schemeClr val="tx1">
                    <a:lumMod val="50000"/>
                  </a:schemeClr>
                </a:solidFill>
                <a:latin typeface="微软雅黑" panose="020B0503020204020204" pitchFamily="34" charset="-122"/>
                <a:ea typeface="微软雅黑" panose="020B0503020204020204" pitchFamily="34" charset="-122"/>
                <a:sym typeface="+mn-ea"/>
              </a:rPr>
              <a:t>2019</a:t>
            </a:r>
            <a:r>
              <a:rPr lang="zh-CN" altLang="zh-CN" sz="2000" dirty="0">
                <a:solidFill>
                  <a:schemeClr val="tx1">
                    <a:lumMod val="50000"/>
                  </a:schemeClr>
                </a:solidFill>
                <a:latin typeface="微软雅黑" panose="020B0503020204020204" pitchFamily="34" charset="-122"/>
                <a:ea typeface="微软雅黑" panose="020B0503020204020204" pitchFamily="34" charset="-122"/>
                <a:sym typeface="+mn-ea"/>
              </a:rPr>
              <a:t>年</a:t>
            </a:r>
            <a:r>
              <a:rPr lang="en-US" altLang="zh-CN" sz="2000" dirty="0">
                <a:solidFill>
                  <a:schemeClr val="tx1">
                    <a:lumMod val="50000"/>
                  </a:schemeClr>
                </a:solidFill>
                <a:latin typeface="微软雅黑" panose="020B0503020204020204" pitchFamily="34" charset="-122"/>
                <a:ea typeface="微软雅黑" panose="020B0503020204020204" pitchFamily="34" charset="-122"/>
                <a:sym typeface="+mn-ea"/>
              </a:rPr>
              <a:t>3</a:t>
            </a:r>
            <a:r>
              <a:rPr lang="zh-CN" altLang="en-US" sz="2000" dirty="0">
                <a:solidFill>
                  <a:schemeClr val="tx1">
                    <a:lumMod val="50000"/>
                  </a:schemeClr>
                </a:solidFill>
                <a:latin typeface="微软雅黑" panose="020B0503020204020204" pitchFamily="34" charset="-122"/>
                <a:ea typeface="微软雅黑" panose="020B0503020204020204" pitchFamily="34" charset="-122"/>
                <a:sym typeface="+mn-ea"/>
              </a:rPr>
              <a:t>月</a:t>
            </a:r>
            <a:endParaRPr lang="zh-CN" altLang="en-US" sz="2000" dirty="0">
              <a:solidFill>
                <a:schemeClr val="tx1">
                  <a:lumMod val="50000"/>
                </a:schemeClr>
              </a:solidFill>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3000" advClick="0" advTm="0">
        <p14:vortex dir="r"/>
      </p:transition>
    </mc:Choice>
    <mc:Fallback>
      <p:transition spd="slow" advClick="0"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 name="图片 2"/>
          <p:cNvPicPr>
            <a:picLocks noChangeAspect="1"/>
          </p:cNvPicPr>
          <p:nvPr/>
        </p:nvPicPr>
        <p:blipFill>
          <a:blip r:embed="rId1"/>
          <a:stretch>
            <a:fillRect/>
          </a:stretch>
        </p:blipFill>
        <p:spPr>
          <a:xfrm>
            <a:off x="1916430" y="1882775"/>
            <a:ext cx="8660130" cy="4788535"/>
          </a:xfrm>
          <a:prstGeom prst="rect">
            <a:avLst/>
          </a:prstGeom>
          <a:noFill/>
          <a:ln w="9525">
            <a:noFill/>
          </a:ln>
        </p:spPr>
      </p:pic>
      <p:sp>
        <p:nvSpPr>
          <p:cNvPr id="26"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7"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8"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9"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30"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31" name="组合 30"/>
          <p:cNvGrpSpPr/>
          <p:nvPr/>
        </p:nvGrpSpPr>
        <p:grpSpPr>
          <a:xfrm>
            <a:off x="895445" y="142664"/>
            <a:ext cx="3840912" cy="808757"/>
            <a:chOff x="903371" y="249943"/>
            <a:chExt cx="2831223" cy="679699"/>
          </a:xfrm>
        </p:grpSpPr>
        <p:sp>
          <p:nvSpPr>
            <p:cNvPr id="32" name="任意多边形 31"/>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3" name="任意多边形 32"/>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4" name="标题 1"/>
          <p:cNvSpPr txBox="1"/>
          <p:nvPr/>
        </p:nvSpPr>
        <p:spPr>
          <a:xfrm>
            <a:off x="1269034" y="296849"/>
            <a:ext cx="7095588" cy="795095"/>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常见学术不端行为</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advTm="21000">
        <p:cover/>
      </p:transition>
    </mc:Choice>
    <mc:Fallback>
      <p:transition advTm="21000">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6179344" y="2124075"/>
            <a:ext cx="333375" cy="8274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355" strike="noStrike" noProof="1"/>
          </a:p>
        </p:txBody>
      </p:sp>
      <p:sp>
        <p:nvSpPr>
          <p:cNvPr id="5" name="文本框 4"/>
          <p:cNvSpPr txBox="1"/>
          <p:nvPr/>
        </p:nvSpPr>
        <p:spPr>
          <a:xfrm>
            <a:off x="3357245" y="161925"/>
            <a:ext cx="4049395" cy="521970"/>
          </a:xfrm>
          <a:prstGeom prst="rect">
            <a:avLst/>
          </a:prstGeom>
          <a:noFill/>
        </p:spPr>
        <p:txBody>
          <a:bodyPr wrap="square" rtlCol="0">
            <a:spAutoFit/>
          </a:bodyPr>
          <a:p>
            <a:r>
              <a:rPr lang="zh-CN" altLang="en-US" sz="2800">
                <a:solidFill>
                  <a:schemeClr val="bg1"/>
                </a:solidFill>
                <a:latin typeface="黑体" panose="02010609060101010101" charset="-122"/>
                <a:ea typeface="黑体" panose="02010609060101010101" charset="-122"/>
              </a:rPr>
              <a:t>背景</a:t>
            </a:r>
            <a:r>
              <a:rPr lang="en-US" altLang="zh-CN" sz="2800">
                <a:solidFill>
                  <a:schemeClr val="bg1"/>
                </a:solidFill>
                <a:latin typeface="黑体" panose="02010609060101010101" charset="-122"/>
                <a:ea typeface="黑体" panose="02010609060101010101" charset="-122"/>
              </a:rPr>
              <a:t>-</a:t>
            </a:r>
            <a:r>
              <a:rPr lang="zh-CN" altLang="en-US" sz="2800">
                <a:solidFill>
                  <a:schemeClr val="bg1"/>
                </a:solidFill>
                <a:latin typeface="黑体" panose="02010609060101010101" charset="-122"/>
                <a:ea typeface="黑体" panose="02010609060101010101" charset="-122"/>
              </a:rPr>
              <a:t>学术诚信</a:t>
            </a:r>
            <a:endParaRPr lang="zh-CN" altLang="en-US" sz="2800">
              <a:solidFill>
                <a:schemeClr val="bg1"/>
              </a:solidFill>
              <a:latin typeface="黑体" panose="02010609060101010101" charset="-122"/>
              <a:ea typeface="黑体" panose="02010609060101010101" charset="-122"/>
            </a:endParaRPr>
          </a:p>
        </p:txBody>
      </p:sp>
      <p:pic>
        <p:nvPicPr>
          <p:cNvPr id="2" name="图片 1" descr="图片1"/>
          <p:cNvPicPr>
            <a:picLocks noChangeAspect="1"/>
          </p:cNvPicPr>
          <p:nvPr/>
        </p:nvPicPr>
        <p:blipFill>
          <a:blip r:embed="rId1"/>
          <a:stretch>
            <a:fillRect/>
          </a:stretch>
        </p:blipFill>
        <p:spPr>
          <a:xfrm>
            <a:off x="376555" y="-3175"/>
            <a:ext cx="10115550" cy="682434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400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96290" y="659130"/>
            <a:ext cx="5318760" cy="5015865"/>
          </a:xfrm>
          <a:prstGeom prst="rect">
            <a:avLst/>
          </a:prstGeom>
          <a:noFill/>
          <a:ln w="9525">
            <a:noFill/>
          </a:ln>
        </p:spPr>
        <p:txBody>
          <a:bodyPr wrap="square">
            <a:spAutoFit/>
          </a:bodyPr>
          <a:p>
            <a:pPr indent="355600">
              <a:lnSpc>
                <a:spcPct val="200000"/>
              </a:lnSpc>
            </a:pPr>
            <a:r>
              <a:rPr lang="en-US" altLang="zh-CN" sz="2000" b="0">
                <a:latin typeface="微软雅黑" panose="020B0503020204020204" pitchFamily="34" charset="-122"/>
                <a:ea typeface="微软雅黑" panose="020B0503020204020204" pitchFamily="34" charset="-122"/>
                <a:cs typeface="微软雅黑" panose="020B0503020204020204" pitchFamily="34" charset="-122"/>
              </a:rPr>
              <a:t>  </a:t>
            </a:r>
            <a:r>
              <a:rPr lang="zh-CN" sz="2000" b="0">
                <a:latin typeface="微软雅黑" panose="020B0503020204020204" pitchFamily="34" charset="-122"/>
                <a:ea typeface="微软雅黑" panose="020B0503020204020204" pitchFamily="34" charset="-122"/>
                <a:cs typeface="微软雅黑" panose="020B0503020204020204" pitchFamily="34" charset="-122"/>
              </a:rPr>
              <a:t>朱邦芬院士用两个“史无前例”描述了当前我国科研诚信的现状，一是随着社会整体大环境的急功近利倾向与道德水准滑坡，拥有各种学术头衔带来的利益与学术不端行为低风险之间的反差，导致我国科研不端行为的涉及面之广及严重程度史无前例；二是由于国家科技投入大幅增加、互联网自媒体传播广、速度快等特点，人们对科研诚信的关注史无前例。</a:t>
            </a:r>
            <a:endParaRPr lang="zh-CN" altLang="en-US" sz="2000" b="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641465" y="1504950"/>
            <a:ext cx="4986020" cy="3324225"/>
          </a:xfrm>
          <a:prstGeom prst="rect">
            <a:avLst/>
          </a:prstGeom>
        </p:spPr>
      </p:pic>
    </p:spTree>
  </p:cSld>
  <p:clrMapOvr>
    <a:masterClrMapping/>
  </p:clrMapOvr>
  <p:transition spd="med" advClick="0" advTm="1000">
    <p:pull/>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任意多边形 23"/>
          <p:cNvSpPr/>
          <p:nvPr>
            <p:custDataLst>
              <p:tags r:id="rId1"/>
            </p:custDataLst>
          </p:nvPr>
        </p:nvSpPr>
        <p:spPr>
          <a:xfrm>
            <a:off x="1" y="133623"/>
            <a:ext cx="547287" cy="508996"/>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439420" y="812800"/>
            <a:ext cx="11777345" cy="5455285"/>
            <a:chOff x="692" y="880"/>
            <a:chExt cx="18547" cy="8591"/>
          </a:xfrm>
        </p:grpSpPr>
        <p:pic>
          <p:nvPicPr>
            <p:cNvPr id="53260" name="image.png"/>
            <p:cNvPicPr/>
            <p:nvPr/>
          </p:nvPicPr>
          <p:blipFill>
            <a:blip r:embed="rId2"/>
            <a:stretch>
              <a:fillRect/>
            </a:stretch>
          </p:blipFill>
          <p:spPr>
            <a:xfrm>
              <a:off x="692" y="5603"/>
              <a:ext cx="4490" cy="3270"/>
            </a:xfrm>
            <a:prstGeom prst="roundRect">
              <a:avLst/>
            </a:prstGeom>
            <a:noFill/>
            <a:ln w="9525">
              <a:noFill/>
            </a:ln>
            <a:effectLst>
              <a:outerShdw blurRad="63500" sx="102000" sy="102000" algn="ctr" rotWithShape="0">
                <a:prstClr val="black">
                  <a:alpha val="40000"/>
                </a:prstClr>
              </a:outerShdw>
            </a:effectLst>
          </p:spPr>
        </p:pic>
        <p:pic>
          <p:nvPicPr>
            <p:cNvPr id="52239" name="image.png"/>
            <p:cNvPicPr/>
            <p:nvPr/>
          </p:nvPicPr>
          <p:blipFill>
            <a:blip r:embed="rId3"/>
            <a:stretch>
              <a:fillRect/>
            </a:stretch>
          </p:blipFill>
          <p:spPr>
            <a:xfrm>
              <a:off x="787" y="1473"/>
              <a:ext cx="4406" cy="3380"/>
            </a:xfrm>
            <a:prstGeom prst="roundRect">
              <a:avLst/>
            </a:prstGeom>
            <a:noFill/>
            <a:ln w="9525">
              <a:solidFill>
                <a:schemeClr val="accent1"/>
              </a:solidFill>
            </a:ln>
            <a:effectLst>
              <a:outerShdw blurRad="50800" dist="38100" dir="13500000" algn="br" rotWithShape="0">
                <a:prstClr val="black">
                  <a:alpha val="40000"/>
                </a:prstClr>
              </a:outerShdw>
            </a:effectLst>
          </p:spPr>
        </p:pic>
        <p:sp>
          <p:nvSpPr>
            <p:cNvPr id="53259" name="Shape 144"/>
            <p:cNvSpPr/>
            <p:nvPr/>
          </p:nvSpPr>
          <p:spPr>
            <a:xfrm>
              <a:off x="5762" y="880"/>
              <a:ext cx="13477" cy="8591"/>
            </a:xfrm>
            <a:prstGeom prst="rect">
              <a:avLst/>
            </a:prstGeom>
            <a:noFill/>
            <a:ln w="9525">
              <a:noFill/>
            </a:ln>
          </p:spPr>
          <p:txBody>
            <a:bodyPr wrap="square" lIns="35242" tIns="35242" rIns="35242" bIns="35242" anchor="t">
              <a:spAutoFit/>
            </a:bodyPr>
            <a:lstStyle/>
            <a:p>
              <a:pPr marL="171450" lvl="0" indent="-171450">
                <a:lnSpc>
                  <a:spcPct val="170000"/>
                </a:lnSpc>
                <a:buFont typeface="Wingdings" panose="05000000000000000000" charset="0"/>
                <a:buChar char=""/>
              </a:pP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2002年，教育部发布《关于加强高等学校学术道德建设的意见》</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nSpc>
                  <a:spcPct val="170000"/>
                </a:lnSpc>
                <a:buFont typeface="Wingdings" panose="05000000000000000000" pitchFamily="2" charset="2"/>
                <a:buChar char="ü"/>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2005年，国家自然科学基金委监督委员会发布《对科学基金资助工作中不端行为的处理办法（试行）》</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nSpc>
                  <a:spcPct val="170000"/>
                </a:lnSpc>
                <a:buFont typeface="Wingdings" panose="05000000000000000000" pitchFamily="2" charset="2"/>
                <a:buChar char="ü"/>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2006年，科技部发布《国家科技计划实施中科研不端行为处理办法（试行）》</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nSpc>
                  <a:spcPct val="170000"/>
                </a:lnSpc>
                <a:buFont typeface="Wingdings" panose="05000000000000000000" pitchFamily="2" charset="2"/>
                <a:buChar char="ü"/>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2007年，科技部联合教育部、中国科学院、中国工程院、国家自然基金委员会、中国科学技术协会等部门，成立了科研诚信建设联席会议及科研诚信咨询委员会</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nSpc>
                  <a:spcPct val="170000"/>
                </a:lnSpc>
                <a:buFont typeface="Wingdings" panose="05000000000000000000" pitchFamily="2" charset="2"/>
                <a:buChar char="ü"/>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2009年，教育部下发严肃处理高等学校科研不端行为的通知，成立学风建设协调小组以遏制学术不端</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nSpc>
                  <a:spcPct val="170000"/>
                </a:lnSpc>
                <a:buFont typeface="Wingdings" panose="05000000000000000000" pitchFamily="2" charset="2"/>
                <a:buChar char="ü"/>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2009年，联合发布《关于加强我国科研诚信建设的意见》</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nSpc>
                  <a:spcPct val="170000"/>
                </a:lnSpc>
                <a:buFont typeface="Wingdings" panose="05000000000000000000" pitchFamily="2" charset="2"/>
                <a:buChar char="ü"/>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2010年，中共中央政治局委员、国务委员刘延东主持召开科研诚信与学风建设座谈会，并发表重要讲话</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nSpc>
                  <a:spcPct val="170000"/>
                </a:lnSpc>
                <a:buFont typeface="Wingdings" panose="05000000000000000000" pitchFamily="2" charset="2"/>
                <a:buChar char="ü"/>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2010年，教育部推出学术规范指南，并举行高校学风建设视频会，重申对学术不端行为“零容忍”</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gn="l">
                <a:lnSpc>
                  <a:spcPct val="170000"/>
                </a:lnSpc>
                <a:buFont typeface="Wingdings" panose="05000000000000000000" charset="0"/>
                <a:buChar char="ü"/>
              </a:pPr>
              <a:r>
                <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2012年，《学位论文作假行为处理办法》</a:t>
              </a:r>
              <a:endPar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gn="l">
                <a:lnSpc>
                  <a:spcPct val="170000"/>
                </a:lnSpc>
                <a:buFont typeface="Wingdings" panose="05000000000000000000" charset="0"/>
                <a:buChar char="ü"/>
              </a:pPr>
              <a:r>
                <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2014年，《博士硕士学位论文抽检办法》</a:t>
              </a:r>
              <a:endPar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gn="l">
                <a:lnSpc>
                  <a:spcPct val="170000"/>
                </a:lnSpc>
                <a:buFont typeface="Wingdings" panose="05000000000000000000" charset="0"/>
                <a:buChar char="ü"/>
              </a:pPr>
              <a:r>
                <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201</a:t>
              </a:r>
              <a:r>
                <a:rPr lang="en-US" altLang="zh-CN"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年，教育部办公厅发布《关于做好〈学位论文作假行为处理办法〉实施工作的通知》</a:t>
              </a:r>
              <a:endPar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gn="l">
                <a:lnSpc>
                  <a:spcPct val="170000"/>
                </a:lnSpc>
                <a:buFont typeface="Wingdings" panose="05000000000000000000" charset="0"/>
                <a:buChar char="ü"/>
              </a:pPr>
              <a:r>
                <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2016年，《高等学校预防与处理学术不端行为办法》</a:t>
              </a:r>
              <a:endPar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lvl="0" indent="-285750" algn="l">
                <a:lnSpc>
                  <a:spcPct val="170000"/>
                </a:lnSpc>
                <a:buFont typeface="Wingdings" panose="05000000000000000000" charset="0"/>
                <a:buChar char="ü"/>
              </a:pPr>
              <a:r>
                <a:rPr lang="en-US" altLang="zh-CN"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rPr>
                <a:t>年，中共中央办公厅 国务院办公厅印发《关于进一步加强科研诚信建设的若干意见》</a:t>
              </a:r>
              <a:endParaRPr lang="zh-CN" altLang="en-US" sz="1600" b="1" dirty="0">
                <a:solidFill>
                  <a:srgbClr val="FFC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文本框 26"/>
          <p:cNvSpPr txBox="1"/>
          <p:nvPr/>
        </p:nvSpPr>
        <p:spPr>
          <a:xfrm>
            <a:off x="547370" y="158115"/>
            <a:ext cx="4297680" cy="521970"/>
          </a:xfrm>
          <a:prstGeom prst="rect">
            <a:avLst/>
          </a:prstGeom>
          <a:noFill/>
        </p:spPr>
        <p:txBody>
          <a:bodyPr wrap="square" rtlCol="0">
            <a:spAutoFit/>
          </a:bodyPr>
          <a:p>
            <a:r>
              <a:rPr lang="zh-CN" altLang="en-US" sz="2800">
                <a:latin typeface="微软雅黑" panose="020B0503020204020204" pitchFamily="34" charset="-122"/>
                <a:ea typeface="微软雅黑" panose="020B0503020204020204" pitchFamily="34" charset="-122"/>
              </a:rPr>
              <a:t>政策的演变</a:t>
            </a:r>
            <a:endParaRPr lang="zh-CN" altLang="en-US" sz="2800">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5"/>
          <p:cNvSpPr txBox="1"/>
          <p:nvPr/>
        </p:nvSpPr>
        <p:spPr>
          <a:xfrm>
            <a:off x="165100" y="3658235"/>
            <a:ext cx="12040870" cy="3071495"/>
          </a:xfrm>
          <a:prstGeom prst="rect">
            <a:avLst/>
          </a:prstGeom>
          <a:noFill/>
          <a:ln w="9525">
            <a:noFill/>
            <a:miter/>
          </a:ln>
        </p:spPr>
        <p:txBody>
          <a:bodyPr vert="horz" wrap="square" anchor="b"/>
          <a:lstStyle/>
          <a:p>
            <a:pPr algn="ctr">
              <a:lnSpc>
                <a:spcPct val="170000"/>
              </a:lnSpc>
              <a:buFont typeface="Wingdings" panose="05000000000000000000" charset="0"/>
              <a:buNone/>
            </a:pPr>
            <a:endParaRPr lang="zh-CN" altLang="en-US" sz="1400" noProof="1">
              <a:latin typeface="微软雅黑" panose="020B0503020204020204" pitchFamily="34" charset="-122"/>
              <a:ea typeface="微软雅黑" panose="020B0503020204020204" pitchFamily="34" charset="-122"/>
            </a:endParaRPr>
          </a:p>
          <a:p>
            <a:pPr fontAlgn="auto">
              <a:lnSpc>
                <a:spcPct val="100000"/>
              </a:lnSpc>
              <a:spcBef>
                <a:spcPts val="600"/>
              </a:spcBef>
              <a:spcAft>
                <a:spcPts val="600"/>
              </a:spcAft>
              <a:buFont typeface="Wingdings" panose="05000000000000000000" charset="0"/>
              <a:buNone/>
            </a:pPr>
            <a:r>
              <a:rPr lang="zh-CN" altLang="en-US" noProof="1">
                <a:latin typeface="微软雅黑" panose="020B0503020204020204" pitchFamily="34" charset="-122"/>
                <a:ea typeface="微软雅黑" panose="020B0503020204020204" pitchFamily="34" charset="-122"/>
                <a:cs typeface="+mn-cs"/>
              </a:rPr>
              <a:t>          </a:t>
            </a:r>
            <a:r>
              <a:rPr lang="zh-CN" altLang="en-US" sz="2000" b="1" noProof="1">
                <a:latin typeface="仿宋" panose="02010609060101010101" charset="-122"/>
                <a:ea typeface="仿宋" panose="02010609060101010101" charset="-122"/>
                <a:cs typeface="仿宋" panose="02010609060101010101" charset="-122"/>
              </a:rPr>
              <a:t>第二十七条　经调查，确认被举报人在科学研究及相关活动中有下列行为之一的，</a:t>
            </a:r>
            <a:r>
              <a:rPr lang="zh-CN" altLang="en-US" sz="2000" b="1" noProof="1">
                <a:solidFill>
                  <a:srgbClr val="C00000"/>
                </a:solidFill>
                <a:latin typeface="仿宋" panose="02010609060101010101" charset="-122"/>
                <a:ea typeface="仿宋" panose="02010609060101010101" charset="-122"/>
                <a:cs typeface="仿宋" panose="02010609060101010101" charset="-122"/>
              </a:rPr>
              <a:t>应当认定为构成学术不端行为：</a:t>
            </a:r>
            <a:endParaRPr lang="zh-CN" altLang="en-US" sz="2000" b="1" noProof="1">
              <a:latin typeface="仿宋" panose="02010609060101010101" charset="-122"/>
              <a:ea typeface="仿宋" panose="02010609060101010101" charset="-122"/>
              <a:cs typeface="仿宋" panose="02010609060101010101" charset="-122"/>
            </a:endParaRPr>
          </a:p>
          <a:p>
            <a:pPr fontAlgn="auto">
              <a:lnSpc>
                <a:spcPct val="150000"/>
              </a:lnSpc>
              <a:buNone/>
            </a:pPr>
            <a:r>
              <a:rPr lang="zh-CN" altLang="en-US" sz="2000" b="1" noProof="1">
                <a:latin typeface="仿宋" panose="02010609060101010101" charset="-122"/>
                <a:ea typeface="仿宋" panose="02010609060101010101" charset="-122"/>
                <a:cs typeface="仿宋" panose="02010609060101010101" charset="-122"/>
              </a:rPr>
              <a:t>    （一）剽窃、抄袭、侵占他人学术成果；</a:t>
            </a:r>
            <a:endParaRPr lang="en-US" altLang="zh-CN" sz="2000" b="1" noProof="1">
              <a:latin typeface="仿宋" panose="02010609060101010101" charset="-122"/>
              <a:ea typeface="仿宋" panose="02010609060101010101" charset="-122"/>
              <a:cs typeface="仿宋" panose="02010609060101010101" charset="-122"/>
            </a:endParaRPr>
          </a:p>
          <a:p>
            <a:pPr fontAlgn="auto">
              <a:lnSpc>
                <a:spcPct val="150000"/>
              </a:lnSpc>
              <a:buNone/>
            </a:pPr>
            <a:r>
              <a:rPr lang="en-US" altLang="zh-CN" sz="2000" b="1" noProof="1">
                <a:latin typeface="仿宋" panose="02010609060101010101" charset="-122"/>
                <a:ea typeface="仿宋" panose="02010609060101010101" charset="-122"/>
                <a:cs typeface="仿宋" panose="02010609060101010101" charset="-122"/>
              </a:rPr>
              <a:t>    </a:t>
            </a:r>
            <a:r>
              <a:rPr lang="zh-CN" altLang="en-US" sz="2000" b="1" noProof="1">
                <a:latin typeface="仿宋" panose="02010609060101010101" charset="-122"/>
                <a:ea typeface="仿宋" panose="02010609060101010101" charset="-122"/>
                <a:cs typeface="仿宋" panose="02010609060101010101" charset="-122"/>
              </a:rPr>
              <a:t>（二）篡改他人研究成果；</a:t>
            </a:r>
            <a:endParaRPr lang="zh-CN" altLang="en-US" sz="2000" b="1" noProof="1">
              <a:latin typeface="仿宋" panose="02010609060101010101" charset="-122"/>
              <a:ea typeface="仿宋" panose="02010609060101010101" charset="-122"/>
              <a:cs typeface="仿宋" panose="02010609060101010101" charset="-122"/>
            </a:endParaRPr>
          </a:p>
          <a:p>
            <a:pPr fontAlgn="auto">
              <a:lnSpc>
                <a:spcPct val="150000"/>
              </a:lnSpc>
              <a:buNone/>
            </a:pPr>
            <a:r>
              <a:rPr lang="zh-CN" altLang="en-US" sz="2000" b="1" noProof="1">
                <a:latin typeface="仿宋" panose="02010609060101010101" charset="-122"/>
                <a:ea typeface="仿宋" panose="02010609060101010101" charset="-122"/>
                <a:cs typeface="仿宋" panose="02010609060101010101" charset="-122"/>
              </a:rPr>
              <a:t>    （三）伪造科研数据、资料、文献、注释，捏造事实、编造虚假研究成果；</a:t>
            </a:r>
            <a:endParaRPr lang="zh-CN" altLang="en-US" sz="2000" b="1" noProof="1">
              <a:latin typeface="仿宋" panose="02010609060101010101" charset="-122"/>
              <a:ea typeface="仿宋" panose="02010609060101010101" charset="-122"/>
              <a:cs typeface="仿宋" panose="02010609060101010101" charset="-122"/>
            </a:endParaRPr>
          </a:p>
          <a:p>
            <a:pPr fontAlgn="auto">
              <a:lnSpc>
                <a:spcPct val="150000"/>
              </a:lnSpc>
              <a:buNone/>
            </a:pPr>
            <a:r>
              <a:rPr lang="zh-CN" altLang="en-US" sz="2000" b="1" noProof="1">
                <a:latin typeface="仿宋" panose="02010609060101010101" charset="-122"/>
                <a:ea typeface="仿宋" panose="02010609060101010101" charset="-122"/>
                <a:cs typeface="仿宋" panose="02010609060101010101" charset="-122"/>
              </a:rPr>
              <a:t>    （四）未参加研究而在成果中署名，未经许可不当使用他人署名，虚构合作者或未参加研究而署名。</a:t>
            </a:r>
            <a:endParaRPr lang="zh-CN" altLang="en-US" sz="2000" b="1" noProof="1">
              <a:latin typeface="仿宋" panose="02010609060101010101" charset="-122"/>
              <a:ea typeface="仿宋" panose="02010609060101010101" charset="-122"/>
              <a:cs typeface="仿宋" panose="02010609060101010101" charset="-122"/>
            </a:endParaRPr>
          </a:p>
          <a:p>
            <a:pPr fontAlgn="auto">
              <a:lnSpc>
                <a:spcPct val="150000"/>
              </a:lnSpc>
              <a:buNone/>
            </a:pPr>
            <a:r>
              <a:rPr lang="zh-CN" altLang="en-US" sz="2000" b="1" noProof="1">
                <a:latin typeface="仿宋" panose="02010609060101010101" charset="-122"/>
                <a:ea typeface="仿宋" panose="02010609060101010101" charset="-122"/>
                <a:cs typeface="仿宋" panose="02010609060101010101" charset="-122"/>
              </a:rPr>
              <a:t>    （五）在申报课题、申请学位等过程中提供虚假学术信息；</a:t>
            </a:r>
            <a:endParaRPr lang="zh-CN" altLang="en-US" sz="2000" b="1" noProof="1">
              <a:latin typeface="仿宋" panose="02010609060101010101" charset="-122"/>
              <a:ea typeface="仿宋" panose="02010609060101010101" charset="-122"/>
              <a:cs typeface="仿宋" panose="02010609060101010101" charset="-122"/>
            </a:endParaRPr>
          </a:p>
          <a:p>
            <a:pPr fontAlgn="auto">
              <a:lnSpc>
                <a:spcPct val="150000"/>
              </a:lnSpc>
              <a:buNone/>
            </a:pPr>
            <a:r>
              <a:rPr lang="zh-CN" altLang="en-US" sz="2000" b="1" noProof="1">
                <a:latin typeface="仿宋" panose="02010609060101010101" charset="-122"/>
                <a:ea typeface="仿宋" panose="02010609060101010101" charset="-122"/>
                <a:cs typeface="仿宋" panose="02010609060101010101" charset="-122"/>
              </a:rPr>
              <a:t>    （六）买卖论文、由他人代写或者为他人代写论文；</a:t>
            </a:r>
            <a:endParaRPr lang="zh-CN" altLang="en-US" sz="2000" b="1" noProof="1">
              <a:latin typeface="仿宋" panose="02010609060101010101" charset="-122"/>
              <a:ea typeface="仿宋" panose="02010609060101010101" charset="-122"/>
              <a:cs typeface="仿宋" panose="02010609060101010101" charset="-122"/>
            </a:endParaRPr>
          </a:p>
          <a:p>
            <a:pPr fontAlgn="auto">
              <a:lnSpc>
                <a:spcPct val="150000"/>
              </a:lnSpc>
              <a:buNone/>
            </a:pPr>
            <a:r>
              <a:rPr lang="zh-CN" altLang="en-US" sz="2000" b="1" noProof="1">
                <a:latin typeface="仿宋" panose="02010609060101010101" charset="-122"/>
                <a:ea typeface="仿宋" panose="02010609060101010101" charset="-122"/>
                <a:cs typeface="仿宋" panose="02010609060101010101" charset="-122"/>
              </a:rPr>
              <a:t>    （七）其他根据相关机构规定属于学术不端的行为。</a:t>
            </a:r>
            <a:endParaRPr lang="zh-CN" altLang="en-US" sz="2000" b="1" noProof="1">
              <a:solidFill>
                <a:schemeClr val="accent5">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Gill Sans" charset="0"/>
            </a:endParaRPr>
          </a:p>
        </p:txBody>
      </p:sp>
      <p:sp>
        <p:nvSpPr>
          <p:cNvPr id="26"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7"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8"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9"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30"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4" name="组合 3"/>
          <p:cNvGrpSpPr/>
          <p:nvPr/>
        </p:nvGrpSpPr>
        <p:grpSpPr>
          <a:xfrm>
            <a:off x="895445" y="142664"/>
            <a:ext cx="3840912" cy="808757"/>
            <a:chOff x="903371" y="249943"/>
            <a:chExt cx="2831223" cy="679699"/>
          </a:xfrm>
        </p:grpSpPr>
        <p:sp>
          <p:nvSpPr>
            <p:cNvPr id="32" name="任意多边形 31"/>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3" name="任意多边形 32"/>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4" name="标题 1"/>
          <p:cNvSpPr txBox="1"/>
          <p:nvPr/>
        </p:nvSpPr>
        <p:spPr>
          <a:xfrm>
            <a:off x="1192199" y="296849"/>
            <a:ext cx="7095588" cy="795095"/>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学术不端行为界定</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b="52153"/>
          <a:stretch>
            <a:fillRect/>
          </a:stretch>
        </p:blipFill>
        <p:spPr>
          <a:xfrm>
            <a:off x="288925" y="1091565"/>
            <a:ext cx="10787380" cy="16230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21000">
        <p:cover/>
      </p:transition>
    </mc:Choice>
    <mc:Fallback>
      <p:transition advTm="21000">
        <p:cov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7"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8"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9"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30"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31" name="组合 30"/>
          <p:cNvGrpSpPr/>
          <p:nvPr/>
        </p:nvGrpSpPr>
        <p:grpSpPr>
          <a:xfrm>
            <a:off x="895350" y="142875"/>
            <a:ext cx="4299585" cy="808990"/>
            <a:chOff x="903371" y="249943"/>
            <a:chExt cx="2831223" cy="679699"/>
          </a:xfrm>
        </p:grpSpPr>
        <p:sp>
          <p:nvSpPr>
            <p:cNvPr id="32" name="任意多边形 31"/>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3" name="任意多边形 32"/>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4" name="标题 1"/>
          <p:cNvSpPr txBox="1"/>
          <p:nvPr/>
        </p:nvSpPr>
        <p:spPr>
          <a:xfrm>
            <a:off x="1136954" y="272719"/>
            <a:ext cx="7095588" cy="795095"/>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学术不端行为处理办法</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88925" y="2817495"/>
            <a:ext cx="10694670" cy="3476625"/>
          </a:xfrm>
          <a:prstGeom prst="rect">
            <a:avLst/>
          </a:prstGeom>
          <a:noFill/>
        </p:spPr>
        <p:txBody>
          <a:bodyPr wrap="square" rtlCol="0">
            <a:spAutoFit/>
          </a:bodyPr>
          <a:p>
            <a:pPr>
              <a:lnSpc>
                <a:spcPct val="150000"/>
              </a:lnSpc>
            </a:pPr>
            <a:r>
              <a:rPr lang="zh-CN" altLang="en-US" sz="2000" b="1">
                <a:solidFill>
                  <a:schemeClr val="tx1"/>
                </a:solidFill>
                <a:latin typeface="仿宋" panose="02010609060101010101" charset="-122"/>
                <a:ea typeface="仿宋" panose="02010609060101010101" charset="-122"/>
              </a:rPr>
              <a:t>　　第二十九条　高等学校应当根据学术委员会的认定结论和处理建议，结合行为性质和情节轻重，</a:t>
            </a:r>
            <a:r>
              <a:rPr lang="zh-CN" altLang="en-US" sz="2000" b="1">
                <a:solidFill>
                  <a:srgbClr val="C00000"/>
                </a:solidFill>
                <a:latin typeface="仿宋" panose="02010609060101010101" charset="-122"/>
                <a:ea typeface="仿宋" panose="02010609060101010101" charset="-122"/>
              </a:rPr>
              <a:t>依职权和规定程序对学术不端行为责任人作出如下处理：</a:t>
            </a:r>
            <a:endParaRPr lang="zh-CN" altLang="en-US" sz="2000" b="1">
              <a:solidFill>
                <a:schemeClr val="tx1"/>
              </a:solidFill>
              <a:latin typeface="仿宋" panose="02010609060101010101" charset="-122"/>
              <a:ea typeface="仿宋" panose="02010609060101010101" charset="-122"/>
            </a:endParaRPr>
          </a:p>
          <a:p>
            <a:pPr>
              <a:lnSpc>
                <a:spcPct val="100000"/>
              </a:lnSpc>
            </a:pPr>
            <a:r>
              <a:rPr lang="zh-CN" altLang="en-US" sz="2000" b="1">
                <a:solidFill>
                  <a:schemeClr val="tx1"/>
                </a:solidFill>
                <a:latin typeface="仿宋" panose="02010609060101010101" charset="-122"/>
                <a:ea typeface="仿宋" panose="02010609060101010101" charset="-122"/>
              </a:rPr>
              <a:t>    （一）通报批评；</a:t>
            </a:r>
            <a:endParaRPr lang="zh-CN" altLang="en-US" sz="2000" b="1">
              <a:solidFill>
                <a:schemeClr val="tx1"/>
              </a:solidFill>
              <a:latin typeface="仿宋" panose="02010609060101010101" charset="-122"/>
              <a:ea typeface="仿宋" panose="02010609060101010101" charset="-122"/>
            </a:endParaRPr>
          </a:p>
          <a:p>
            <a:pPr>
              <a:lnSpc>
                <a:spcPct val="100000"/>
              </a:lnSpc>
            </a:pPr>
            <a:r>
              <a:rPr lang="zh-CN" altLang="en-US" sz="2000" b="1">
                <a:solidFill>
                  <a:schemeClr val="tx1"/>
                </a:solidFill>
                <a:latin typeface="仿宋" panose="02010609060101010101" charset="-122"/>
                <a:ea typeface="仿宋" panose="02010609060101010101" charset="-122"/>
              </a:rPr>
              <a:t>　　（二）终止或者撤销相关的科研项目，并在一定期限内取消申请资格；</a:t>
            </a:r>
            <a:endParaRPr lang="zh-CN" altLang="en-US" sz="2000" b="1">
              <a:solidFill>
                <a:schemeClr val="tx1"/>
              </a:solidFill>
              <a:latin typeface="仿宋" panose="02010609060101010101" charset="-122"/>
              <a:ea typeface="仿宋" panose="02010609060101010101" charset="-122"/>
            </a:endParaRPr>
          </a:p>
          <a:p>
            <a:pPr>
              <a:lnSpc>
                <a:spcPct val="100000"/>
              </a:lnSpc>
            </a:pPr>
            <a:r>
              <a:rPr lang="zh-CN" altLang="en-US" sz="2000" b="1">
                <a:solidFill>
                  <a:schemeClr val="tx1"/>
                </a:solidFill>
                <a:latin typeface="仿宋" panose="02010609060101010101" charset="-122"/>
                <a:ea typeface="仿宋" panose="02010609060101010101" charset="-122"/>
              </a:rPr>
              <a:t>　　（三）撤销学术奖励或者荣誉称号；</a:t>
            </a:r>
            <a:endParaRPr lang="zh-CN" altLang="en-US" sz="2000" b="1">
              <a:solidFill>
                <a:schemeClr val="tx1"/>
              </a:solidFill>
              <a:latin typeface="仿宋" panose="02010609060101010101" charset="-122"/>
              <a:ea typeface="仿宋" panose="02010609060101010101" charset="-122"/>
            </a:endParaRPr>
          </a:p>
          <a:p>
            <a:pPr>
              <a:lnSpc>
                <a:spcPct val="100000"/>
              </a:lnSpc>
            </a:pPr>
            <a:r>
              <a:rPr lang="zh-CN" altLang="en-US" sz="2000" b="1">
                <a:solidFill>
                  <a:schemeClr val="tx1"/>
                </a:solidFill>
                <a:latin typeface="仿宋" panose="02010609060101010101" charset="-122"/>
                <a:ea typeface="仿宋" panose="02010609060101010101" charset="-122"/>
              </a:rPr>
              <a:t>　　（四）辞退或解聘；</a:t>
            </a:r>
            <a:endParaRPr lang="zh-CN" altLang="en-US" sz="2000" b="1">
              <a:solidFill>
                <a:schemeClr val="tx1"/>
              </a:solidFill>
              <a:latin typeface="仿宋" panose="02010609060101010101" charset="-122"/>
              <a:ea typeface="仿宋" panose="02010609060101010101" charset="-122"/>
            </a:endParaRPr>
          </a:p>
          <a:p>
            <a:pPr>
              <a:lnSpc>
                <a:spcPct val="100000"/>
              </a:lnSpc>
            </a:pPr>
            <a:r>
              <a:rPr lang="zh-CN" altLang="en-US" sz="2000" b="1">
                <a:solidFill>
                  <a:schemeClr val="tx1"/>
                </a:solidFill>
                <a:latin typeface="仿宋" panose="02010609060101010101" charset="-122"/>
                <a:ea typeface="仿宋" panose="02010609060101010101" charset="-122"/>
              </a:rPr>
              <a:t>　　（五）法律、法规及规章规定的其他处理措施。</a:t>
            </a:r>
            <a:endParaRPr lang="zh-CN" altLang="en-US" sz="2000" b="1">
              <a:solidFill>
                <a:schemeClr val="tx1"/>
              </a:solidFill>
              <a:latin typeface="仿宋" panose="02010609060101010101" charset="-122"/>
              <a:ea typeface="仿宋" panose="02010609060101010101" charset="-122"/>
            </a:endParaRPr>
          </a:p>
          <a:p>
            <a:pPr algn="l">
              <a:lnSpc>
                <a:spcPct val="100000"/>
              </a:lnSpc>
            </a:pPr>
            <a:r>
              <a:rPr lang="zh-CN" altLang="en-US" sz="2000" b="1">
                <a:solidFill>
                  <a:schemeClr val="tx1"/>
                </a:solidFill>
                <a:latin typeface="仿宋" panose="02010609060101010101" charset="-122"/>
                <a:ea typeface="仿宋" panose="02010609060101010101" charset="-122"/>
              </a:rPr>
              <a:t>     同时，可以依照有关规定，给予警告、记过、降低岗位等级或者撤职、开除等处分。</a:t>
            </a:r>
            <a:endParaRPr lang="zh-CN" altLang="en-US" sz="2000" b="1">
              <a:solidFill>
                <a:schemeClr val="tx1"/>
              </a:solidFill>
              <a:latin typeface="仿宋" panose="02010609060101010101" charset="-122"/>
              <a:ea typeface="仿宋" panose="02010609060101010101" charset="-122"/>
            </a:endParaRPr>
          </a:p>
          <a:p>
            <a:pPr algn="l">
              <a:lnSpc>
                <a:spcPct val="100000"/>
              </a:lnSpc>
            </a:pPr>
            <a:r>
              <a:rPr lang="zh-CN" altLang="en-US" sz="2000" b="1">
                <a:solidFill>
                  <a:schemeClr val="tx1"/>
                </a:solidFill>
                <a:latin typeface="仿宋" panose="02010609060101010101" charset="-122"/>
                <a:ea typeface="仿宋" panose="02010609060101010101" charset="-122"/>
              </a:rPr>
              <a:t>     学术不端行为责任人获得有关部门、机构设立的科研项目、学术奖励或者荣誉称号等  利益的，学校应当同时向有关主管部门提出处理建议。</a:t>
            </a:r>
            <a:endParaRPr lang="zh-CN" altLang="en-US" sz="2000" b="1">
              <a:solidFill>
                <a:schemeClr val="tx1"/>
              </a:solidFill>
              <a:latin typeface="仿宋" panose="02010609060101010101" charset="-122"/>
              <a:ea typeface="仿宋" panose="02010609060101010101" charset="-122"/>
            </a:endParaRPr>
          </a:p>
        </p:txBody>
      </p:sp>
      <p:pic>
        <p:nvPicPr>
          <p:cNvPr id="8" name="图片 7"/>
          <p:cNvPicPr>
            <a:picLocks noChangeAspect="1"/>
          </p:cNvPicPr>
          <p:nvPr/>
        </p:nvPicPr>
        <p:blipFill>
          <a:blip r:embed="rId1"/>
          <a:srcRect b="52153"/>
          <a:stretch>
            <a:fillRect/>
          </a:stretch>
        </p:blipFill>
        <p:spPr>
          <a:xfrm>
            <a:off x="288925" y="1194435"/>
            <a:ext cx="10787380" cy="1623060"/>
          </a:xfrm>
          <a:prstGeom prst="rect">
            <a:avLst/>
          </a:prstGeom>
        </p:spPr>
      </p:pic>
      <p:grpSp>
        <p:nvGrpSpPr>
          <p:cNvPr id="7" name="组合 6"/>
          <p:cNvGrpSpPr/>
          <p:nvPr/>
        </p:nvGrpSpPr>
        <p:grpSpPr>
          <a:xfrm>
            <a:off x="1232535" y="-45720"/>
            <a:ext cx="10147300" cy="7382510"/>
            <a:chOff x="1253" y="-45"/>
            <a:chExt cx="15980" cy="11626"/>
          </a:xfrm>
        </p:grpSpPr>
        <p:grpSp>
          <p:nvGrpSpPr>
            <p:cNvPr id="9" name="组合 8"/>
            <p:cNvGrpSpPr/>
            <p:nvPr/>
          </p:nvGrpSpPr>
          <p:grpSpPr>
            <a:xfrm>
              <a:off x="1253" y="-45"/>
              <a:ext cx="15981" cy="11626"/>
              <a:chOff x="1517" y="1623"/>
              <a:chExt cx="15981" cy="11626"/>
            </a:xfrm>
          </p:grpSpPr>
          <p:pic>
            <p:nvPicPr>
              <p:cNvPr id="11" name="图片 10"/>
              <p:cNvPicPr>
                <a:picLocks noChangeAspect="1"/>
              </p:cNvPicPr>
              <p:nvPr/>
            </p:nvPicPr>
            <p:blipFill>
              <a:blip r:embed="rId2"/>
              <a:srcRect l="2643" b="66715"/>
              <a:stretch>
                <a:fillRect/>
              </a:stretch>
            </p:blipFill>
            <p:spPr>
              <a:xfrm>
                <a:off x="1563" y="1623"/>
                <a:ext cx="15726" cy="1847"/>
              </a:xfrm>
              <a:prstGeom prst="rect">
                <a:avLst/>
              </a:prstGeom>
            </p:spPr>
          </p:pic>
          <p:pic>
            <p:nvPicPr>
              <p:cNvPr id="14" name="图片 13"/>
              <p:cNvPicPr>
                <a:picLocks noChangeAspect="1"/>
              </p:cNvPicPr>
              <p:nvPr/>
            </p:nvPicPr>
            <p:blipFill>
              <a:blip r:embed="rId3"/>
              <a:srcRect t="33333"/>
              <a:stretch>
                <a:fillRect/>
              </a:stretch>
            </p:blipFill>
            <p:spPr>
              <a:xfrm>
                <a:off x="1517" y="5092"/>
                <a:ext cx="15943" cy="610"/>
              </a:xfrm>
              <a:prstGeom prst="rect">
                <a:avLst/>
              </a:prstGeom>
            </p:spPr>
          </p:pic>
          <p:pic>
            <p:nvPicPr>
              <p:cNvPr id="18" name="图片 17"/>
              <p:cNvPicPr>
                <a:picLocks noChangeAspect="1"/>
              </p:cNvPicPr>
              <p:nvPr/>
            </p:nvPicPr>
            <p:blipFill>
              <a:blip r:embed="rId4"/>
              <a:stretch>
                <a:fillRect/>
              </a:stretch>
            </p:blipFill>
            <p:spPr>
              <a:xfrm>
                <a:off x="1646" y="5601"/>
                <a:ext cx="15853" cy="7649"/>
              </a:xfrm>
              <a:prstGeom prst="rect">
                <a:avLst/>
              </a:prstGeom>
            </p:spPr>
          </p:pic>
          <p:pic>
            <p:nvPicPr>
              <p:cNvPr id="19" name="图片 18"/>
              <p:cNvPicPr>
                <a:picLocks noChangeAspect="1"/>
              </p:cNvPicPr>
              <p:nvPr/>
            </p:nvPicPr>
            <p:blipFill>
              <a:blip r:embed="rId2"/>
              <a:srcRect l="2643" t="52424" b="15030"/>
              <a:stretch>
                <a:fillRect/>
              </a:stretch>
            </p:blipFill>
            <p:spPr>
              <a:xfrm>
                <a:off x="1589" y="3368"/>
                <a:ext cx="15726" cy="1806"/>
              </a:xfrm>
              <a:prstGeom prst="rect">
                <a:avLst/>
              </a:prstGeom>
            </p:spPr>
          </p:pic>
        </p:grpSp>
        <p:cxnSp>
          <p:nvCxnSpPr>
            <p:cNvPr id="20" name="直接连接符 19"/>
            <p:cNvCxnSpPr/>
            <p:nvPr/>
          </p:nvCxnSpPr>
          <p:spPr>
            <a:xfrm>
              <a:off x="13210" y="6056"/>
              <a:ext cx="27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488" y="6520"/>
              <a:ext cx="13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488" y="6980"/>
              <a:ext cx="13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488" y="7444"/>
              <a:ext cx="13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2488" y="7869"/>
              <a:ext cx="13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2472" y="8313"/>
              <a:ext cx="55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500" advTm="21000">
        <p:cover/>
      </p:transition>
    </mc:Choice>
    <mc:Fallback>
      <p:transition advTm="210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学术不端"/>
          <p:cNvPicPr>
            <a:picLocks noChangeAspect="1"/>
          </p:cNvPicPr>
          <p:nvPr/>
        </p:nvPicPr>
        <p:blipFill>
          <a:blip r:embed="rId1"/>
          <a:stretch>
            <a:fillRect/>
          </a:stretch>
        </p:blipFill>
        <p:spPr>
          <a:xfrm>
            <a:off x="-8890" y="2064385"/>
            <a:ext cx="6290945" cy="3669665"/>
          </a:xfrm>
          <a:prstGeom prst="rect">
            <a:avLst/>
          </a:prstGeom>
        </p:spPr>
      </p:pic>
      <p:sp>
        <p:nvSpPr>
          <p:cNvPr id="5" name="文本框 4"/>
          <p:cNvSpPr txBox="1"/>
          <p:nvPr/>
        </p:nvSpPr>
        <p:spPr>
          <a:xfrm>
            <a:off x="6332220" y="4174490"/>
            <a:ext cx="5753735" cy="2306955"/>
          </a:xfrm>
          <a:prstGeom prst="rect">
            <a:avLst/>
          </a:prstGeom>
          <a:noFill/>
        </p:spPr>
        <p:txBody>
          <a:bodyPr wrap="square" rtlCol="0" anchor="t">
            <a:spAutoFit/>
          </a:bodyPr>
          <a:p>
            <a:pPr>
              <a:lnSpc>
                <a:spcPct val="20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指导教师未履行学术道德和学术规范教育、论文指导和审查把关等职责，其指导的学位论文存在作假情形的，学位授予单位可以给予警告、记过处分;情节严重的，可以降低岗位等级直至给予开除处分或者解除聘任合同。</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6521450" y="1899920"/>
            <a:ext cx="5564505" cy="1938020"/>
          </a:xfrm>
          <a:prstGeom prst="rect">
            <a:avLst/>
          </a:prstGeom>
          <a:noFill/>
        </p:spPr>
        <p:txBody>
          <a:bodyPr wrap="square" rtlCol="0" anchor="t">
            <a:spAutoFit/>
          </a:bodyPr>
          <a:p>
            <a:pPr>
              <a:lnSpc>
                <a:spcPct val="200000"/>
              </a:lnSpc>
            </a:pPr>
            <a:r>
              <a:rPr lang="en-US" altLang="zh-CN" sz="2000">
                <a:latin typeface="微软雅黑" panose="020B0503020204020204" pitchFamily="34" charset="-122"/>
                <a:ea typeface="微软雅黑" panose="020B0503020204020204" pitchFamily="34" charset="-122"/>
              </a:rPr>
              <a:t>    </a:t>
            </a:r>
            <a:r>
              <a:rPr lang="zh-CN" altLang="en-US" sz="2000">
                <a:latin typeface="微软雅黑" panose="020B0503020204020204" pitchFamily="34" charset="-122"/>
                <a:ea typeface="微软雅黑" panose="020B0503020204020204" pitchFamily="34" charset="-122"/>
              </a:rPr>
              <a:t>指导教师应当对学位申请人员进行学术道德、学术规范教育，对其学位论文研究和撰写过程予以指导，对学位论文是否由其独立完成进行审查。</a:t>
            </a:r>
            <a:endParaRPr lang="zh-CN" altLang="en-US" sz="2000">
              <a:latin typeface="微软雅黑" panose="020B0503020204020204" pitchFamily="34" charset="-122"/>
              <a:ea typeface="微软雅黑" panose="020B0503020204020204" pitchFamily="34" charset="-122"/>
            </a:endParaRPr>
          </a:p>
        </p:txBody>
      </p:sp>
      <p:sp>
        <p:nvSpPr>
          <p:cNvPr id="7" name="文本框 6"/>
          <p:cNvSpPr txBox="1"/>
          <p:nvPr/>
        </p:nvSpPr>
        <p:spPr>
          <a:xfrm>
            <a:off x="297180" y="948055"/>
            <a:ext cx="7365365" cy="645160"/>
          </a:xfrm>
          <a:prstGeom prst="rect">
            <a:avLst/>
          </a:prstGeom>
          <a:noFill/>
        </p:spPr>
        <p:txBody>
          <a:bodyPr wrap="square" rtlCol="0">
            <a:spAutoFit/>
          </a:bodyPr>
          <a:p>
            <a:r>
              <a:rPr lang="zh-CN" altLang="en-US" sz="3600">
                <a:latin typeface="微软雅黑" panose="020B0503020204020204" pitchFamily="34" charset="-122"/>
                <a:ea typeface="微软雅黑" panose="020B0503020204020204" pitchFamily="34" charset="-122"/>
              </a:rPr>
              <a:t>《学位论文作假行为处理办法》</a:t>
            </a:r>
            <a:endParaRPr lang="zh-CN" altLang="en-US" sz="3600">
              <a:latin typeface="微软雅黑" panose="020B0503020204020204" pitchFamily="34" charset="-122"/>
              <a:ea typeface="微软雅黑" panose="020B0503020204020204" pitchFamily="34" charset="-122"/>
            </a:endParaRPr>
          </a:p>
        </p:txBody>
      </p:sp>
    </p:spTree>
  </p:cSld>
  <p:clrMapOvr>
    <a:masterClrMapping/>
  </p:clrMapOvr>
  <p:transition spd="med" advClick="0" advTm="1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timg"/>
          <p:cNvPicPr>
            <a:picLocks noChangeAspect="1"/>
          </p:cNvPicPr>
          <p:nvPr/>
        </p:nvPicPr>
        <p:blipFill>
          <a:blip r:embed="rId1"/>
          <a:stretch>
            <a:fillRect/>
          </a:stretch>
        </p:blipFill>
        <p:spPr>
          <a:xfrm>
            <a:off x="1834515" y="1016635"/>
            <a:ext cx="8011795" cy="5713095"/>
          </a:xfrm>
          <a:prstGeom prst="rect">
            <a:avLst/>
          </a:prstGeom>
        </p:spPr>
      </p:pic>
      <p:sp>
        <p:nvSpPr>
          <p:cNvPr id="4" name="文本框 3"/>
          <p:cNvSpPr txBox="1"/>
          <p:nvPr/>
        </p:nvSpPr>
        <p:spPr>
          <a:xfrm>
            <a:off x="3288665" y="372110"/>
            <a:ext cx="6299200" cy="645160"/>
          </a:xfrm>
          <a:prstGeom prst="rect">
            <a:avLst/>
          </a:prstGeom>
          <a:noFill/>
        </p:spPr>
        <p:txBody>
          <a:bodyPr wrap="square" rtlCol="0">
            <a:spAutoFit/>
          </a:bodyPr>
          <a:p>
            <a:r>
              <a:rPr lang="zh-CN" altLang="en-US" sz="3600">
                <a:latin typeface="微软雅黑" panose="020B0503020204020204" pitchFamily="34" charset="-122"/>
                <a:ea typeface="微软雅黑" panose="020B0503020204020204" pitchFamily="34" charset="-122"/>
                <a:cs typeface="微软雅黑" panose="020B0503020204020204" pitchFamily="34" charset="-122"/>
              </a:rPr>
              <a:t>科研能力</a:t>
            </a:r>
            <a:r>
              <a:rPr lang="en-US" altLang="zh-CN" sz="3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600">
                <a:latin typeface="微软雅黑" panose="020B0503020204020204" pitchFamily="34" charset="-122"/>
                <a:ea typeface="微软雅黑" panose="020B0503020204020204" pitchFamily="34" charset="-122"/>
                <a:cs typeface="微软雅黑" panose="020B0503020204020204" pitchFamily="34" charset="-122"/>
              </a:rPr>
              <a:t>发表论文量？？</a:t>
            </a:r>
            <a:endParaRPr lang="zh-CN" altLang="en-US" sz="36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med" advClick="0" advTm="100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9784080" y="-17780"/>
            <a:ext cx="2436495" cy="6875145"/>
          </a:xfrm>
          <a:prstGeom prst="rect">
            <a:avLst/>
          </a:prstGeom>
          <a:gradFill>
            <a:gsLst>
              <a:gs pos="64000">
                <a:srgbClr val="F5F5F7"/>
              </a:gs>
              <a:gs pos="0">
                <a:srgbClr val="DFDFE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7" name="图片 76"/>
          <p:cNvPicPr>
            <a:picLocks noChangeAspect="1"/>
          </p:cNvPicPr>
          <p:nvPr/>
        </p:nvPicPr>
        <p:blipFill>
          <a:blip r:embed="rId1"/>
          <a:stretch>
            <a:fillRect/>
          </a:stretch>
        </p:blipFill>
        <p:spPr>
          <a:xfrm>
            <a:off x="4445" y="-17780"/>
            <a:ext cx="9781540" cy="6864985"/>
          </a:xfrm>
          <a:prstGeom prst="rect">
            <a:avLst/>
          </a:prstGeom>
        </p:spPr>
      </p:pic>
      <p:sp>
        <p:nvSpPr>
          <p:cNvPr id="79" name="矩形 78"/>
          <p:cNvSpPr/>
          <p:nvPr/>
        </p:nvSpPr>
        <p:spPr>
          <a:xfrm>
            <a:off x="3810" y="-48260"/>
            <a:ext cx="12217400" cy="687514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 name="组合 7"/>
          <p:cNvGrpSpPr/>
          <p:nvPr/>
        </p:nvGrpSpPr>
        <p:grpSpPr>
          <a:xfrm rot="0">
            <a:off x="6462395" y="1722755"/>
            <a:ext cx="4958715" cy="520065"/>
            <a:chOff x="1363763" y="1652059"/>
            <a:chExt cx="5156200" cy="520065"/>
          </a:xfrm>
        </p:grpSpPr>
        <p:grpSp>
          <p:nvGrpSpPr>
            <p:cNvPr id="21" name="组合 20"/>
            <p:cNvGrpSpPr/>
            <p:nvPr/>
          </p:nvGrpSpPr>
          <p:grpSpPr>
            <a:xfrm>
              <a:off x="1363763" y="1653267"/>
              <a:ext cx="489858" cy="489858"/>
              <a:chOff x="1363763" y="1653267"/>
              <a:chExt cx="489858" cy="489858"/>
            </a:xfrm>
          </p:grpSpPr>
          <p:sp>
            <p:nvSpPr>
              <p:cNvPr id="24" name="椭圆 23"/>
              <p:cNvSpPr/>
              <p:nvPr/>
            </p:nvSpPr>
            <p:spPr>
              <a:xfrm>
                <a:off x="1363763" y="1653267"/>
                <a:ext cx="489858" cy="48985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2000" b="1">
                  <a:latin typeface="微软雅黑" panose="020B0503020204020204" pitchFamily="34" charset="-122"/>
                  <a:ea typeface="微软雅黑" panose="020B0503020204020204" pitchFamily="34" charset="-122"/>
                </a:endParaRPr>
              </a:p>
            </p:txBody>
          </p:sp>
          <p:sp>
            <p:nvSpPr>
              <p:cNvPr id="25" name="任意多边形 24"/>
              <p:cNvSpPr/>
              <p:nvPr/>
            </p:nvSpPr>
            <p:spPr bwMode="auto">
              <a:xfrm>
                <a:off x="1518705" y="1804342"/>
                <a:ext cx="179973" cy="179973"/>
              </a:xfrm>
              <a:custGeom>
                <a:avLst/>
                <a:gdLst>
                  <a:gd name="connsiteX0" fmla="*/ 221853 w 338138"/>
                  <a:gd name="connsiteY0" fmla="*/ 169862 h 338138"/>
                  <a:gd name="connsiteX1" fmla="*/ 243284 w 338138"/>
                  <a:gd name="connsiteY1" fmla="*/ 169862 h 338138"/>
                  <a:gd name="connsiteX2" fmla="*/ 254000 w 338138"/>
                  <a:gd name="connsiteY2" fmla="*/ 180379 h 338138"/>
                  <a:gd name="connsiteX3" fmla="*/ 254000 w 338138"/>
                  <a:gd name="connsiteY3" fmla="*/ 243483 h 338138"/>
                  <a:gd name="connsiteX4" fmla="*/ 243284 w 338138"/>
                  <a:gd name="connsiteY4" fmla="*/ 254000 h 338138"/>
                  <a:gd name="connsiteX5" fmla="*/ 221853 w 338138"/>
                  <a:gd name="connsiteY5" fmla="*/ 254000 h 338138"/>
                  <a:gd name="connsiteX6" fmla="*/ 211137 w 338138"/>
                  <a:gd name="connsiteY6" fmla="*/ 243483 h 338138"/>
                  <a:gd name="connsiteX7" fmla="*/ 211137 w 338138"/>
                  <a:gd name="connsiteY7" fmla="*/ 180379 h 338138"/>
                  <a:gd name="connsiteX8" fmla="*/ 221853 w 338138"/>
                  <a:gd name="connsiteY8" fmla="*/ 169862 h 338138"/>
                  <a:gd name="connsiteX9" fmla="*/ 94853 w 338138"/>
                  <a:gd name="connsiteY9" fmla="*/ 127000 h 338138"/>
                  <a:gd name="connsiteX10" fmla="*/ 116284 w 338138"/>
                  <a:gd name="connsiteY10" fmla="*/ 127000 h 338138"/>
                  <a:gd name="connsiteX11" fmla="*/ 127000 w 338138"/>
                  <a:gd name="connsiteY11" fmla="*/ 137583 h 338138"/>
                  <a:gd name="connsiteX12" fmla="*/ 127000 w 338138"/>
                  <a:gd name="connsiteY12" fmla="*/ 243417 h 338138"/>
                  <a:gd name="connsiteX13" fmla="*/ 116284 w 338138"/>
                  <a:gd name="connsiteY13" fmla="*/ 254000 h 338138"/>
                  <a:gd name="connsiteX14" fmla="*/ 94853 w 338138"/>
                  <a:gd name="connsiteY14" fmla="*/ 254000 h 338138"/>
                  <a:gd name="connsiteX15" fmla="*/ 84137 w 338138"/>
                  <a:gd name="connsiteY15" fmla="*/ 243417 h 338138"/>
                  <a:gd name="connsiteX16" fmla="*/ 84137 w 338138"/>
                  <a:gd name="connsiteY16" fmla="*/ 137583 h 338138"/>
                  <a:gd name="connsiteX17" fmla="*/ 94853 w 338138"/>
                  <a:gd name="connsiteY17" fmla="*/ 127000 h 338138"/>
                  <a:gd name="connsiteX18" fmla="*/ 285353 w 338138"/>
                  <a:gd name="connsiteY18" fmla="*/ 85725 h 338138"/>
                  <a:gd name="connsiteX19" fmla="*/ 306784 w 338138"/>
                  <a:gd name="connsiteY19" fmla="*/ 85725 h 338138"/>
                  <a:gd name="connsiteX20" fmla="*/ 317500 w 338138"/>
                  <a:gd name="connsiteY20" fmla="*/ 96242 h 338138"/>
                  <a:gd name="connsiteX21" fmla="*/ 317500 w 338138"/>
                  <a:gd name="connsiteY21" fmla="*/ 243483 h 338138"/>
                  <a:gd name="connsiteX22" fmla="*/ 306784 w 338138"/>
                  <a:gd name="connsiteY22" fmla="*/ 254000 h 338138"/>
                  <a:gd name="connsiteX23" fmla="*/ 285353 w 338138"/>
                  <a:gd name="connsiteY23" fmla="*/ 254000 h 338138"/>
                  <a:gd name="connsiteX24" fmla="*/ 274637 w 338138"/>
                  <a:gd name="connsiteY24" fmla="*/ 243483 h 338138"/>
                  <a:gd name="connsiteX25" fmla="*/ 274637 w 338138"/>
                  <a:gd name="connsiteY25" fmla="*/ 96242 h 338138"/>
                  <a:gd name="connsiteX26" fmla="*/ 285353 w 338138"/>
                  <a:gd name="connsiteY26" fmla="*/ 85725 h 338138"/>
                  <a:gd name="connsiteX27" fmla="*/ 158353 w 338138"/>
                  <a:gd name="connsiteY27" fmla="*/ 42862 h 338138"/>
                  <a:gd name="connsiteX28" fmla="*/ 179784 w 338138"/>
                  <a:gd name="connsiteY28" fmla="*/ 42862 h 338138"/>
                  <a:gd name="connsiteX29" fmla="*/ 190500 w 338138"/>
                  <a:gd name="connsiteY29" fmla="*/ 53419 h 338138"/>
                  <a:gd name="connsiteX30" fmla="*/ 190500 w 338138"/>
                  <a:gd name="connsiteY30" fmla="*/ 243443 h 338138"/>
                  <a:gd name="connsiteX31" fmla="*/ 179784 w 338138"/>
                  <a:gd name="connsiteY31" fmla="*/ 254000 h 338138"/>
                  <a:gd name="connsiteX32" fmla="*/ 158353 w 338138"/>
                  <a:gd name="connsiteY32" fmla="*/ 254000 h 338138"/>
                  <a:gd name="connsiteX33" fmla="*/ 147637 w 338138"/>
                  <a:gd name="connsiteY33" fmla="*/ 243443 h 338138"/>
                  <a:gd name="connsiteX34" fmla="*/ 147637 w 338138"/>
                  <a:gd name="connsiteY34" fmla="*/ 53419 h 338138"/>
                  <a:gd name="connsiteX35" fmla="*/ 158353 w 338138"/>
                  <a:gd name="connsiteY35" fmla="*/ 42862 h 338138"/>
                  <a:gd name="connsiteX36" fmla="*/ 0 w 338138"/>
                  <a:gd name="connsiteY36" fmla="*/ 0 h 338138"/>
                  <a:gd name="connsiteX37" fmla="*/ 42267 w 338138"/>
                  <a:gd name="connsiteY37" fmla="*/ 0 h 338138"/>
                  <a:gd name="connsiteX38" fmla="*/ 42267 w 338138"/>
                  <a:gd name="connsiteY38" fmla="*/ 295871 h 338138"/>
                  <a:gd name="connsiteX39" fmla="*/ 338138 w 338138"/>
                  <a:gd name="connsiteY39" fmla="*/ 295871 h 338138"/>
                  <a:gd name="connsiteX40" fmla="*/ 338138 w 338138"/>
                  <a:gd name="connsiteY40" fmla="*/ 338138 h 338138"/>
                  <a:gd name="connsiteX41" fmla="*/ 21133 w 338138"/>
                  <a:gd name="connsiteY41" fmla="*/ 338138 h 338138"/>
                  <a:gd name="connsiteX42" fmla="*/ 0 w 338138"/>
                  <a:gd name="connsiteY42" fmla="*/ 317005 h 338138"/>
                  <a:gd name="connsiteX43" fmla="*/ 0 w 33813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138" h="338138">
                    <a:moveTo>
                      <a:pt x="221853" y="169862"/>
                    </a:moveTo>
                    <a:cubicBezTo>
                      <a:pt x="221853" y="169862"/>
                      <a:pt x="221853" y="169862"/>
                      <a:pt x="243284" y="169862"/>
                    </a:cubicBezTo>
                    <a:cubicBezTo>
                      <a:pt x="248642" y="169862"/>
                      <a:pt x="254000" y="175121"/>
                      <a:pt x="254000" y="180379"/>
                    </a:cubicBezTo>
                    <a:cubicBezTo>
                      <a:pt x="254000" y="180379"/>
                      <a:pt x="254000" y="180379"/>
                      <a:pt x="254000" y="243483"/>
                    </a:cubicBezTo>
                    <a:cubicBezTo>
                      <a:pt x="254000" y="248742"/>
                      <a:pt x="248642" y="254000"/>
                      <a:pt x="243284" y="254000"/>
                    </a:cubicBezTo>
                    <a:cubicBezTo>
                      <a:pt x="243284" y="254000"/>
                      <a:pt x="243284" y="254000"/>
                      <a:pt x="221853" y="254000"/>
                    </a:cubicBezTo>
                    <a:cubicBezTo>
                      <a:pt x="216495" y="254000"/>
                      <a:pt x="211137" y="248742"/>
                      <a:pt x="211137" y="243483"/>
                    </a:cubicBezTo>
                    <a:cubicBezTo>
                      <a:pt x="211137" y="243483"/>
                      <a:pt x="211137" y="243483"/>
                      <a:pt x="211137" y="180379"/>
                    </a:cubicBezTo>
                    <a:cubicBezTo>
                      <a:pt x="211137" y="175121"/>
                      <a:pt x="216495" y="169862"/>
                      <a:pt x="221853" y="169862"/>
                    </a:cubicBezTo>
                    <a:close/>
                    <a:moveTo>
                      <a:pt x="94853" y="127000"/>
                    </a:moveTo>
                    <a:cubicBezTo>
                      <a:pt x="94853" y="127000"/>
                      <a:pt x="94853" y="127000"/>
                      <a:pt x="116284" y="127000"/>
                    </a:cubicBezTo>
                    <a:cubicBezTo>
                      <a:pt x="121642" y="127000"/>
                      <a:pt x="127000" y="132292"/>
                      <a:pt x="127000" y="137583"/>
                    </a:cubicBezTo>
                    <a:cubicBezTo>
                      <a:pt x="127000" y="137583"/>
                      <a:pt x="127000" y="137583"/>
                      <a:pt x="127000" y="243417"/>
                    </a:cubicBezTo>
                    <a:cubicBezTo>
                      <a:pt x="127000" y="248708"/>
                      <a:pt x="121642" y="254000"/>
                      <a:pt x="116284" y="254000"/>
                    </a:cubicBezTo>
                    <a:cubicBezTo>
                      <a:pt x="116284" y="254000"/>
                      <a:pt x="116284" y="254000"/>
                      <a:pt x="94853" y="254000"/>
                    </a:cubicBezTo>
                    <a:cubicBezTo>
                      <a:pt x="89495" y="254000"/>
                      <a:pt x="84137" y="248708"/>
                      <a:pt x="84137" y="243417"/>
                    </a:cubicBezTo>
                    <a:cubicBezTo>
                      <a:pt x="84137" y="243417"/>
                      <a:pt x="84137" y="243417"/>
                      <a:pt x="84137" y="137583"/>
                    </a:cubicBezTo>
                    <a:cubicBezTo>
                      <a:pt x="84137" y="132292"/>
                      <a:pt x="89495" y="127000"/>
                      <a:pt x="94853" y="127000"/>
                    </a:cubicBezTo>
                    <a:close/>
                    <a:moveTo>
                      <a:pt x="285353" y="85725"/>
                    </a:moveTo>
                    <a:cubicBezTo>
                      <a:pt x="285353" y="85725"/>
                      <a:pt x="285353" y="85725"/>
                      <a:pt x="306784" y="85725"/>
                    </a:cubicBezTo>
                    <a:cubicBezTo>
                      <a:pt x="312142" y="85725"/>
                      <a:pt x="317500" y="90984"/>
                      <a:pt x="317500" y="96242"/>
                    </a:cubicBezTo>
                    <a:cubicBezTo>
                      <a:pt x="317500" y="96242"/>
                      <a:pt x="317500" y="96242"/>
                      <a:pt x="317500" y="243483"/>
                    </a:cubicBezTo>
                    <a:cubicBezTo>
                      <a:pt x="317500" y="248742"/>
                      <a:pt x="312142" y="254000"/>
                      <a:pt x="306784" y="254000"/>
                    </a:cubicBezTo>
                    <a:cubicBezTo>
                      <a:pt x="306784" y="254000"/>
                      <a:pt x="306784" y="254000"/>
                      <a:pt x="285353" y="254000"/>
                    </a:cubicBezTo>
                    <a:cubicBezTo>
                      <a:pt x="279995" y="254000"/>
                      <a:pt x="274637" y="248742"/>
                      <a:pt x="274637" y="243483"/>
                    </a:cubicBezTo>
                    <a:cubicBezTo>
                      <a:pt x="274637" y="243483"/>
                      <a:pt x="274637" y="243483"/>
                      <a:pt x="274637" y="96242"/>
                    </a:cubicBezTo>
                    <a:cubicBezTo>
                      <a:pt x="274637" y="90984"/>
                      <a:pt x="279995" y="85725"/>
                      <a:pt x="285353" y="85725"/>
                    </a:cubicBezTo>
                    <a:close/>
                    <a:moveTo>
                      <a:pt x="158353" y="42862"/>
                    </a:moveTo>
                    <a:cubicBezTo>
                      <a:pt x="158353" y="42862"/>
                      <a:pt x="158353" y="42862"/>
                      <a:pt x="179784" y="42862"/>
                    </a:cubicBezTo>
                    <a:cubicBezTo>
                      <a:pt x="185142" y="42862"/>
                      <a:pt x="190500" y="48140"/>
                      <a:pt x="190500" y="53419"/>
                    </a:cubicBezTo>
                    <a:cubicBezTo>
                      <a:pt x="190500" y="53419"/>
                      <a:pt x="190500" y="53419"/>
                      <a:pt x="190500" y="243443"/>
                    </a:cubicBezTo>
                    <a:cubicBezTo>
                      <a:pt x="190500" y="248722"/>
                      <a:pt x="185142" y="254000"/>
                      <a:pt x="179784" y="254000"/>
                    </a:cubicBezTo>
                    <a:cubicBezTo>
                      <a:pt x="179784" y="254000"/>
                      <a:pt x="179784" y="254000"/>
                      <a:pt x="158353" y="254000"/>
                    </a:cubicBezTo>
                    <a:cubicBezTo>
                      <a:pt x="152995" y="254000"/>
                      <a:pt x="147637" y="248722"/>
                      <a:pt x="147637" y="243443"/>
                    </a:cubicBezTo>
                    <a:cubicBezTo>
                      <a:pt x="147637" y="243443"/>
                      <a:pt x="147637" y="243443"/>
                      <a:pt x="147637" y="53419"/>
                    </a:cubicBezTo>
                    <a:cubicBezTo>
                      <a:pt x="147637" y="48140"/>
                      <a:pt x="152995" y="42862"/>
                      <a:pt x="158353" y="42862"/>
                    </a:cubicBezTo>
                    <a:close/>
                    <a:moveTo>
                      <a:pt x="0" y="0"/>
                    </a:moveTo>
                    <a:cubicBezTo>
                      <a:pt x="0" y="0"/>
                      <a:pt x="0" y="0"/>
                      <a:pt x="42267" y="0"/>
                    </a:cubicBezTo>
                    <a:cubicBezTo>
                      <a:pt x="42267" y="0"/>
                      <a:pt x="42267" y="0"/>
                      <a:pt x="42267" y="295871"/>
                    </a:cubicBezTo>
                    <a:lnTo>
                      <a:pt x="338138" y="295871"/>
                    </a:lnTo>
                    <a:cubicBezTo>
                      <a:pt x="338138" y="295871"/>
                      <a:pt x="338138" y="295871"/>
                      <a:pt x="338138" y="338138"/>
                    </a:cubicBezTo>
                    <a:cubicBezTo>
                      <a:pt x="338138" y="338138"/>
                      <a:pt x="338138" y="338138"/>
                      <a:pt x="21133" y="338138"/>
                    </a:cubicBezTo>
                    <a:cubicBezTo>
                      <a:pt x="9246" y="338138"/>
                      <a:pt x="0" y="328892"/>
                      <a:pt x="0" y="317005"/>
                    </a:cubicBezTo>
                    <a:cubicBezTo>
                      <a:pt x="0" y="317005"/>
                      <a:pt x="0" y="317005"/>
                      <a:pt x="0" y="0"/>
                    </a:cubicBezTo>
                    <a:close/>
                  </a:path>
                </a:pathLst>
              </a:custGeom>
              <a:solidFill>
                <a:srgbClr val="FFFFFF"/>
              </a:solidFill>
              <a:ln>
                <a:noFill/>
              </a:ln>
            </p:spPr>
            <p:txBody>
              <a:bodyPr anchor="ctr"/>
              <a:lstStyle/>
              <a:p>
                <a:pPr algn="ctr"/>
                <a:endParaRPr sz="2000" b="1">
                  <a:latin typeface="微软雅黑" panose="020B0503020204020204" pitchFamily="34" charset="-122"/>
                  <a:ea typeface="微软雅黑" panose="020B0503020204020204" pitchFamily="34" charset="-122"/>
                </a:endParaRPr>
              </a:p>
            </p:txBody>
          </p:sp>
        </p:grpSp>
        <p:sp>
          <p:nvSpPr>
            <p:cNvPr id="22" name="矩形 21"/>
            <p:cNvSpPr/>
            <p:nvPr/>
          </p:nvSpPr>
          <p:spPr>
            <a:xfrm>
              <a:off x="1906688" y="1652059"/>
              <a:ext cx="4613275" cy="520065"/>
            </a:xfrm>
            <a:prstGeom prst="rect">
              <a:avLst/>
            </a:prstGeom>
          </p:spPr>
          <p:txBody>
            <a:bodyPr wrap="none" lIns="192000" tIns="0" rIns="192000" bIns="0" anchor="ctr" anchorCtr="0">
              <a:noAutofit/>
            </a:bodyPr>
            <a:lstStyle/>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不准 </a:t>
              </a:r>
              <a:r>
                <a:rPr lang="zh-CN" altLang="en-US" sz="2000" b="1" dirty="0">
                  <a:solidFill>
                    <a:schemeClr val="tx1"/>
                  </a:solidFill>
                  <a:latin typeface="微软雅黑" panose="020B0503020204020204" pitchFamily="34" charset="-122"/>
                  <a:ea typeface="微软雅黑" panose="020B0503020204020204" pitchFamily="34" charset="-122"/>
                  <a:sym typeface="+mn-ea"/>
                </a:rPr>
                <a:t>由</a:t>
              </a:r>
              <a:r>
                <a:rPr lang="zh-CN" altLang="en-US" sz="2000" b="1" dirty="0">
                  <a:latin typeface="微软雅黑" panose="020B0503020204020204" pitchFamily="34" charset="-122"/>
                  <a:ea typeface="微软雅黑" panose="020B0503020204020204" pitchFamily="34" charset="-122"/>
                  <a:sym typeface="+mn-ea"/>
                </a:rPr>
                <a:t>“第三方”代写论文</a:t>
              </a:r>
              <a:endParaRPr lang="zh-CN" altLang="en-US" sz="2000" b="1" dirty="0">
                <a:latin typeface="微软雅黑" panose="020B0503020204020204" pitchFamily="34" charset="-122"/>
                <a:ea typeface="微软雅黑" panose="020B0503020204020204" pitchFamily="34" charset="-122"/>
                <a:sym typeface="+mn-ea"/>
              </a:endParaRPr>
            </a:p>
          </p:txBody>
        </p:sp>
      </p:grpSp>
      <p:grpSp>
        <p:nvGrpSpPr>
          <p:cNvPr id="9" name="组合 8"/>
          <p:cNvGrpSpPr/>
          <p:nvPr/>
        </p:nvGrpSpPr>
        <p:grpSpPr>
          <a:xfrm rot="0">
            <a:off x="6468745" y="2412365"/>
            <a:ext cx="4958715" cy="490220"/>
            <a:chOff x="1363763" y="3392284"/>
            <a:chExt cx="5156200" cy="490220"/>
          </a:xfrm>
        </p:grpSpPr>
        <p:grpSp>
          <p:nvGrpSpPr>
            <p:cNvPr id="16" name="组合 15"/>
            <p:cNvGrpSpPr/>
            <p:nvPr/>
          </p:nvGrpSpPr>
          <p:grpSpPr>
            <a:xfrm>
              <a:off x="1363763" y="3392284"/>
              <a:ext cx="489858" cy="489858"/>
              <a:chOff x="1363763" y="3392284"/>
              <a:chExt cx="489858" cy="489858"/>
            </a:xfrm>
          </p:grpSpPr>
          <p:sp>
            <p:nvSpPr>
              <p:cNvPr id="19" name="椭圆 18"/>
              <p:cNvSpPr/>
              <p:nvPr/>
            </p:nvSpPr>
            <p:spPr>
              <a:xfrm>
                <a:off x="1363763" y="3392284"/>
                <a:ext cx="489858" cy="48985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2000" b="1">
                  <a:latin typeface="微软雅黑" panose="020B0503020204020204" pitchFamily="34" charset="-122"/>
                  <a:ea typeface="微软雅黑" panose="020B0503020204020204" pitchFamily="34" charset="-122"/>
                </a:endParaRPr>
              </a:p>
            </p:txBody>
          </p:sp>
          <p:sp>
            <p:nvSpPr>
              <p:cNvPr id="20" name="任意多边形 30"/>
              <p:cNvSpPr/>
              <p:nvPr/>
            </p:nvSpPr>
            <p:spPr bwMode="auto">
              <a:xfrm>
                <a:off x="1470535" y="3528650"/>
                <a:ext cx="259868" cy="224200"/>
              </a:xfrm>
              <a:custGeom>
                <a:avLst/>
                <a:gdLst>
                  <a:gd name="connsiteX0" fmla="*/ 19050 w 331788"/>
                  <a:gd name="connsiteY0" fmla="*/ 213226 h 286251"/>
                  <a:gd name="connsiteX1" fmla="*/ 151105 w 331788"/>
                  <a:gd name="connsiteY1" fmla="*/ 213226 h 286251"/>
                  <a:gd name="connsiteX2" fmla="*/ 151105 w 331788"/>
                  <a:gd name="connsiteY2" fmla="*/ 278564 h 286251"/>
                  <a:gd name="connsiteX3" fmla="*/ 152400 w 331788"/>
                  <a:gd name="connsiteY3" fmla="*/ 286251 h 286251"/>
                  <a:gd name="connsiteX4" fmla="*/ 25523 w 331788"/>
                  <a:gd name="connsiteY4" fmla="*/ 286251 h 286251"/>
                  <a:gd name="connsiteX5" fmla="*/ 19050 w 331788"/>
                  <a:gd name="connsiteY5" fmla="*/ 278564 h 286251"/>
                  <a:gd name="connsiteX6" fmla="*/ 19050 w 331788"/>
                  <a:gd name="connsiteY6" fmla="*/ 213226 h 286251"/>
                  <a:gd name="connsiteX7" fmla="*/ 185265 w 331788"/>
                  <a:gd name="connsiteY7" fmla="*/ 165601 h 286251"/>
                  <a:gd name="connsiteX8" fmla="*/ 308448 w 331788"/>
                  <a:gd name="connsiteY8" fmla="*/ 165601 h 286251"/>
                  <a:gd name="connsiteX9" fmla="*/ 313635 w 331788"/>
                  <a:gd name="connsiteY9" fmla="*/ 165601 h 286251"/>
                  <a:gd name="connsiteX10" fmla="*/ 331788 w 331788"/>
                  <a:gd name="connsiteY10" fmla="*/ 187421 h 286251"/>
                  <a:gd name="connsiteX11" fmla="*/ 331788 w 331788"/>
                  <a:gd name="connsiteY11" fmla="*/ 278550 h 286251"/>
                  <a:gd name="connsiteX12" fmla="*/ 324008 w 331788"/>
                  <a:gd name="connsiteY12" fmla="*/ 286251 h 286251"/>
                  <a:gd name="connsiteX13" fmla="*/ 169705 w 331788"/>
                  <a:gd name="connsiteY13" fmla="*/ 286251 h 286251"/>
                  <a:gd name="connsiteX14" fmla="*/ 161925 w 331788"/>
                  <a:gd name="connsiteY14" fmla="*/ 278550 h 286251"/>
                  <a:gd name="connsiteX15" fmla="*/ 161925 w 331788"/>
                  <a:gd name="connsiteY15" fmla="*/ 187421 h 286251"/>
                  <a:gd name="connsiteX16" fmla="*/ 168408 w 331788"/>
                  <a:gd name="connsiteY16" fmla="*/ 173302 h 286251"/>
                  <a:gd name="connsiteX17" fmla="*/ 174892 w 331788"/>
                  <a:gd name="connsiteY17" fmla="*/ 166885 h 286251"/>
                  <a:gd name="connsiteX18" fmla="*/ 185265 w 331788"/>
                  <a:gd name="connsiteY18" fmla="*/ 165601 h 286251"/>
                  <a:gd name="connsiteX19" fmla="*/ 59302 w 331788"/>
                  <a:gd name="connsiteY19" fmla="*/ 117976 h 286251"/>
                  <a:gd name="connsiteX20" fmla="*/ 78640 w 331788"/>
                  <a:gd name="connsiteY20" fmla="*/ 117976 h 286251"/>
                  <a:gd name="connsiteX21" fmla="*/ 86375 w 331788"/>
                  <a:gd name="connsiteY21" fmla="*/ 123154 h 286251"/>
                  <a:gd name="connsiteX22" fmla="*/ 94110 w 331788"/>
                  <a:gd name="connsiteY22" fmla="*/ 160692 h 286251"/>
                  <a:gd name="connsiteX23" fmla="*/ 95399 w 331788"/>
                  <a:gd name="connsiteY23" fmla="*/ 165870 h 286251"/>
                  <a:gd name="connsiteX24" fmla="*/ 96688 w 331788"/>
                  <a:gd name="connsiteY24" fmla="*/ 169753 h 286251"/>
                  <a:gd name="connsiteX25" fmla="*/ 96688 w 331788"/>
                  <a:gd name="connsiteY25" fmla="*/ 172342 h 286251"/>
                  <a:gd name="connsiteX26" fmla="*/ 103134 w 331788"/>
                  <a:gd name="connsiteY26" fmla="*/ 172342 h 286251"/>
                  <a:gd name="connsiteX27" fmla="*/ 103134 w 331788"/>
                  <a:gd name="connsiteY27" fmla="*/ 165870 h 286251"/>
                  <a:gd name="connsiteX28" fmla="*/ 103134 w 331788"/>
                  <a:gd name="connsiteY28" fmla="*/ 164576 h 286251"/>
                  <a:gd name="connsiteX29" fmla="*/ 104424 w 331788"/>
                  <a:gd name="connsiteY29" fmla="*/ 160692 h 286251"/>
                  <a:gd name="connsiteX30" fmla="*/ 112159 w 331788"/>
                  <a:gd name="connsiteY30" fmla="*/ 134804 h 286251"/>
                  <a:gd name="connsiteX31" fmla="*/ 107002 w 331788"/>
                  <a:gd name="connsiteY31" fmla="*/ 121859 h 286251"/>
                  <a:gd name="connsiteX32" fmla="*/ 109580 w 331788"/>
                  <a:gd name="connsiteY32" fmla="*/ 117976 h 286251"/>
                  <a:gd name="connsiteX33" fmla="*/ 121183 w 331788"/>
                  <a:gd name="connsiteY33" fmla="*/ 117976 h 286251"/>
                  <a:gd name="connsiteX34" fmla="*/ 125050 w 331788"/>
                  <a:gd name="connsiteY34" fmla="*/ 121859 h 286251"/>
                  <a:gd name="connsiteX35" fmla="*/ 118605 w 331788"/>
                  <a:gd name="connsiteY35" fmla="*/ 134804 h 286251"/>
                  <a:gd name="connsiteX36" fmla="*/ 126340 w 331788"/>
                  <a:gd name="connsiteY36" fmla="*/ 160692 h 286251"/>
                  <a:gd name="connsiteX37" fmla="*/ 126340 w 331788"/>
                  <a:gd name="connsiteY37" fmla="*/ 165870 h 286251"/>
                  <a:gd name="connsiteX38" fmla="*/ 127629 w 331788"/>
                  <a:gd name="connsiteY38" fmla="*/ 165870 h 286251"/>
                  <a:gd name="connsiteX39" fmla="*/ 127629 w 331788"/>
                  <a:gd name="connsiteY39" fmla="*/ 172342 h 286251"/>
                  <a:gd name="connsiteX40" fmla="*/ 134075 w 331788"/>
                  <a:gd name="connsiteY40" fmla="*/ 172342 h 286251"/>
                  <a:gd name="connsiteX41" fmla="*/ 134075 w 331788"/>
                  <a:gd name="connsiteY41" fmla="*/ 169753 h 286251"/>
                  <a:gd name="connsiteX42" fmla="*/ 135364 w 331788"/>
                  <a:gd name="connsiteY42" fmla="*/ 165870 h 286251"/>
                  <a:gd name="connsiteX43" fmla="*/ 136653 w 331788"/>
                  <a:gd name="connsiteY43" fmla="*/ 160692 h 286251"/>
                  <a:gd name="connsiteX44" fmla="*/ 144388 w 331788"/>
                  <a:gd name="connsiteY44" fmla="*/ 123154 h 286251"/>
                  <a:gd name="connsiteX45" fmla="*/ 152123 w 331788"/>
                  <a:gd name="connsiteY45" fmla="*/ 117976 h 286251"/>
                  <a:gd name="connsiteX46" fmla="*/ 171461 w 331788"/>
                  <a:gd name="connsiteY46" fmla="*/ 117976 h 286251"/>
                  <a:gd name="connsiteX47" fmla="*/ 192088 w 331788"/>
                  <a:gd name="connsiteY47" fmla="*/ 138687 h 286251"/>
                  <a:gd name="connsiteX48" fmla="*/ 192088 w 331788"/>
                  <a:gd name="connsiteY48" fmla="*/ 152926 h 286251"/>
                  <a:gd name="connsiteX49" fmla="*/ 184353 w 331788"/>
                  <a:gd name="connsiteY49" fmla="*/ 152926 h 286251"/>
                  <a:gd name="connsiteX50" fmla="*/ 163726 w 331788"/>
                  <a:gd name="connsiteY50" fmla="*/ 160692 h 286251"/>
                  <a:gd name="connsiteX51" fmla="*/ 158569 w 331788"/>
                  <a:gd name="connsiteY51" fmla="*/ 165870 h 286251"/>
                  <a:gd name="connsiteX52" fmla="*/ 154702 w 331788"/>
                  <a:gd name="connsiteY52" fmla="*/ 172342 h 286251"/>
                  <a:gd name="connsiteX53" fmla="*/ 150834 w 331788"/>
                  <a:gd name="connsiteY53" fmla="*/ 186581 h 286251"/>
                  <a:gd name="connsiteX54" fmla="*/ 150834 w 331788"/>
                  <a:gd name="connsiteY54" fmla="*/ 202114 h 286251"/>
                  <a:gd name="connsiteX55" fmla="*/ 10313 w 331788"/>
                  <a:gd name="connsiteY55" fmla="*/ 202114 h 286251"/>
                  <a:gd name="connsiteX56" fmla="*/ 0 w 331788"/>
                  <a:gd name="connsiteY56" fmla="*/ 190464 h 286251"/>
                  <a:gd name="connsiteX57" fmla="*/ 0 w 331788"/>
                  <a:gd name="connsiteY57" fmla="*/ 182698 h 286251"/>
                  <a:gd name="connsiteX58" fmla="*/ 10313 w 331788"/>
                  <a:gd name="connsiteY58" fmla="*/ 172342 h 286251"/>
                  <a:gd name="connsiteX59" fmla="*/ 38675 w 331788"/>
                  <a:gd name="connsiteY59" fmla="*/ 172342 h 286251"/>
                  <a:gd name="connsiteX60" fmla="*/ 38675 w 331788"/>
                  <a:gd name="connsiteY60" fmla="*/ 138687 h 286251"/>
                  <a:gd name="connsiteX61" fmla="*/ 59302 w 331788"/>
                  <a:gd name="connsiteY61" fmla="*/ 117976 h 286251"/>
                  <a:gd name="connsiteX62" fmla="*/ 206838 w 331788"/>
                  <a:gd name="connsiteY62" fmla="*/ 33838 h 286251"/>
                  <a:gd name="connsiteX63" fmla="*/ 208124 w 331788"/>
                  <a:gd name="connsiteY63" fmla="*/ 33838 h 286251"/>
                  <a:gd name="connsiteX64" fmla="*/ 278858 w 331788"/>
                  <a:gd name="connsiteY64" fmla="*/ 48038 h 286251"/>
                  <a:gd name="connsiteX65" fmla="*/ 296863 w 331788"/>
                  <a:gd name="connsiteY65" fmla="*/ 69984 h 286251"/>
                  <a:gd name="connsiteX66" fmla="*/ 296863 w 331788"/>
                  <a:gd name="connsiteY66" fmla="*/ 99676 h 286251"/>
                  <a:gd name="connsiteX67" fmla="*/ 246706 w 331788"/>
                  <a:gd name="connsiteY67" fmla="*/ 151313 h 286251"/>
                  <a:gd name="connsiteX68" fmla="*/ 195263 w 331788"/>
                  <a:gd name="connsiteY68" fmla="*/ 99676 h 286251"/>
                  <a:gd name="connsiteX69" fmla="*/ 195263 w 331788"/>
                  <a:gd name="connsiteY69" fmla="*/ 45456 h 286251"/>
                  <a:gd name="connsiteX70" fmla="*/ 206838 w 331788"/>
                  <a:gd name="connsiteY70" fmla="*/ 33838 h 286251"/>
                  <a:gd name="connsiteX71" fmla="*/ 150465 w 331788"/>
                  <a:gd name="connsiteY71" fmla="*/ 198 h 286251"/>
                  <a:gd name="connsiteX72" fmla="*/ 163513 w 331788"/>
                  <a:gd name="connsiteY72" fmla="*/ 10479 h 286251"/>
                  <a:gd name="connsiteX73" fmla="*/ 163513 w 331788"/>
                  <a:gd name="connsiteY73" fmla="*/ 60599 h 286251"/>
                  <a:gd name="connsiteX74" fmla="*/ 116540 w 331788"/>
                  <a:gd name="connsiteY74" fmla="*/ 106863 h 286251"/>
                  <a:gd name="connsiteX75" fmla="*/ 68263 w 331788"/>
                  <a:gd name="connsiteY75" fmla="*/ 60599 h 286251"/>
                  <a:gd name="connsiteX76" fmla="*/ 68263 w 331788"/>
                  <a:gd name="connsiteY76" fmla="*/ 33611 h 286251"/>
                  <a:gd name="connsiteX77" fmla="*/ 85225 w 331788"/>
                  <a:gd name="connsiteY77" fmla="*/ 13049 h 286251"/>
                  <a:gd name="connsiteX78" fmla="*/ 150465 w 331788"/>
                  <a:gd name="connsiteY78" fmla="*/ 198 h 2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p:spPr>
            <p:txBody>
              <a:bodyPr anchor="ctr"/>
              <a:lstStyle/>
              <a:p>
                <a:pPr algn="ctr"/>
                <a:endParaRPr sz="2000" b="1">
                  <a:latin typeface="微软雅黑" panose="020B0503020204020204" pitchFamily="34" charset="-122"/>
                  <a:ea typeface="微软雅黑" panose="020B0503020204020204" pitchFamily="34" charset="-122"/>
                </a:endParaRPr>
              </a:p>
            </p:txBody>
          </p:sp>
        </p:grpSp>
        <p:sp>
          <p:nvSpPr>
            <p:cNvPr id="17" name="矩形 16"/>
            <p:cNvSpPr/>
            <p:nvPr/>
          </p:nvSpPr>
          <p:spPr>
            <a:xfrm>
              <a:off x="1906688" y="3392284"/>
              <a:ext cx="4613275" cy="490220"/>
            </a:xfrm>
            <a:prstGeom prst="rect">
              <a:avLst/>
            </a:prstGeom>
          </p:spPr>
          <p:txBody>
            <a:bodyPr wrap="none" lIns="192000" tIns="0" rIns="192000" bIns="0" anchor="ctr" anchorCtr="0"/>
            <a:lstStyle/>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不准 </a:t>
              </a:r>
              <a:r>
                <a:rPr lang="zh-CN" altLang="en-US" sz="2000" b="1" dirty="0">
                  <a:latin typeface="微软雅黑" panose="020B0503020204020204" pitchFamily="34" charset="-122"/>
                  <a:ea typeface="微软雅黑" panose="020B0503020204020204" pitchFamily="34" charset="-122"/>
                  <a:sym typeface="+mn-ea"/>
                </a:rPr>
                <a:t>由“第三方”代投论文</a:t>
              </a:r>
              <a:endParaRPr lang="zh-CN" altLang="en-US" sz="2000" b="1" dirty="0">
                <a:solidFill>
                  <a:schemeClr val="accent3"/>
                </a:solidFill>
                <a:latin typeface="微软雅黑" panose="020B0503020204020204" pitchFamily="34" charset="-122"/>
                <a:ea typeface="微软雅黑" panose="020B0503020204020204" pitchFamily="34" charset="-122"/>
                <a:sym typeface="+mn-ea"/>
              </a:endParaRPr>
            </a:p>
          </p:txBody>
        </p:sp>
      </p:grpSp>
      <p:sp>
        <p:nvSpPr>
          <p:cNvPr id="32"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p:nvPr/>
        </p:nvSpPr>
        <p:spPr>
          <a:xfrm>
            <a:off x="575310" y="3175"/>
            <a:ext cx="7710805" cy="977265"/>
          </a:xfrm>
          <a:prstGeom prst="rect">
            <a:avLst/>
          </a:prstGeom>
        </p:spPr>
        <p:txBody>
          <a:bodyPr vert="horz" wrap="square" lIns="91440" tIns="45720" rIns="91440" bIns="45720" rtlCol="0" anchor="ctr">
            <a:normAutofit/>
          </a:bodyPr>
          <a:lstStyle/>
          <a:p>
            <a:pPr lvl="0" algn="l">
              <a:lnSpc>
                <a:spcPct val="90000"/>
              </a:lnSpc>
            </a:pPr>
            <a:endParaRPr lang="zh-CN" altLang="en-US" sz="2800" dirty="0">
              <a:solidFill>
                <a:srgbClr val="0383A3"/>
              </a:solidFill>
              <a:latin typeface="Arial" panose="020B0604020202020204" pitchFamily="34" charset="0"/>
              <a:ea typeface="黑体" panose="02010609060101010101" charset="-122"/>
              <a:cs typeface="+mj-cs"/>
              <a:sym typeface="+mn-ea"/>
            </a:endParaRPr>
          </a:p>
        </p:txBody>
      </p:sp>
      <p:grpSp>
        <p:nvGrpSpPr>
          <p:cNvPr id="67" name="组合 66"/>
          <p:cNvGrpSpPr/>
          <p:nvPr/>
        </p:nvGrpSpPr>
        <p:grpSpPr>
          <a:xfrm>
            <a:off x="3810" y="980440"/>
            <a:ext cx="7062470" cy="4092575"/>
            <a:chOff x="7" y="1592"/>
            <a:chExt cx="11122" cy="6445"/>
          </a:xfrm>
        </p:grpSpPr>
        <p:sp>
          <p:nvSpPr>
            <p:cNvPr id="66" name="矩形 65"/>
            <p:cNvSpPr/>
            <p:nvPr/>
          </p:nvSpPr>
          <p:spPr>
            <a:xfrm>
              <a:off x="7" y="3000"/>
              <a:ext cx="7294" cy="5037"/>
            </a:xfrm>
            <a:prstGeom prst="rect">
              <a:avLst/>
            </a:prstGeom>
            <a:solidFill>
              <a:srgbClr val="1A6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p:cNvPicPr/>
            <p:nvPr/>
          </p:nvPicPr>
          <p:blipFill>
            <a:blip r:embed="rId2"/>
            <a:srcRect l="12793" r="12083"/>
            <a:stretch>
              <a:fillRect/>
            </a:stretch>
          </p:blipFill>
          <p:spPr>
            <a:xfrm>
              <a:off x="6118" y="3817"/>
              <a:ext cx="3402" cy="3402"/>
            </a:xfrm>
            <a:prstGeom prst="ellipse">
              <a:avLst/>
            </a:prstGeom>
            <a:ln w="292100">
              <a:solidFill>
                <a:schemeClr val="bg1"/>
              </a:solidFill>
            </a:ln>
          </p:spPr>
        </p:pic>
        <p:sp>
          <p:nvSpPr>
            <p:cNvPr id="39" name="文本框 38"/>
            <p:cNvSpPr txBox="1"/>
            <p:nvPr/>
          </p:nvSpPr>
          <p:spPr>
            <a:xfrm>
              <a:off x="232" y="5659"/>
              <a:ext cx="5545" cy="483"/>
            </a:xfrm>
            <a:prstGeom prst="rect">
              <a:avLst/>
            </a:prstGeom>
            <a:noFill/>
          </p:spPr>
          <p:txBody>
            <a:bodyPr wrap="square" rtlCol="0" anchor="t">
              <a:spAutoFit/>
            </a:bodyPr>
            <a:p>
              <a:pPr algn="ctr"/>
              <a:r>
                <a:rPr lang="zh-CN" altLang="en-US" sz="1400">
                  <a:solidFill>
                    <a:schemeClr val="bg1"/>
                  </a:solidFill>
                  <a:latin typeface="微软雅黑" panose="020B0503020204020204" pitchFamily="34" charset="-122"/>
                  <a:ea typeface="微软雅黑" panose="020B0503020204020204" pitchFamily="34" charset="-122"/>
                </a:rPr>
                <a:t>科协发组字〔2015〕98号</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399" y="1592"/>
              <a:ext cx="10730" cy="531"/>
            </a:xfrm>
            <a:prstGeom prst="rect">
              <a:avLst/>
            </a:prstGeom>
            <a:noFill/>
          </p:spPr>
          <p:txBody>
            <a:bodyPr wrap="square" rtlCol="0" anchor="t">
              <a:spAutoFit/>
            </a:bodyPr>
            <a:p>
              <a:pPr algn="just"/>
              <a:r>
                <a:rPr lang="zh-CN" altLang="en-US" sz="1600">
                  <a:solidFill>
                    <a:schemeClr val="tx1"/>
                  </a:solidFill>
                  <a:latin typeface="微软雅黑" panose="020B0503020204020204" pitchFamily="34" charset="-122"/>
                  <a:ea typeface="微软雅黑" panose="020B0503020204020204" pitchFamily="34" charset="-122"/>
                  <a:sym typeface="+mn-ea"/>
                </a:rPr>
                <a:t>中国科协  教育部   科技部   卫生计生委  中科院  工程院  自然科学基金会</a:t>
              </a:r>
              <a:endParaRPr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41" name="文本框 40"/>
            <p:cNvSpPr txBox="1"/>
            <p:nvPr/>
          </p:nvSpPr>
          <p:spPr>
            <a:xfrm>
              <a:off x="399" y="3786"/>
              <a:ext cx="5546" cy="1113"/>
            </a:xfrm>
            <a:prstGeom prst="rect">
              <a:avLst/>
            </a:prstGeom>
            <a:noFill/>
          </p:spPr>
          <p:txBody>
            <a:bodyPr wrap="square" rtlCol="0" anchor="t">
              <a:spAutoFit/>
            </a:bodyPr>
            <a:p>
              <a:pPr algn="ctr"/>
              <a:r>
                <a:rPr lang="zh-CN" altLang="en-US" sz="2000" b="1">
                  <a:solidFill>
                    <a:schemeClr val="bg1"/>
                  </a:solidFill>
                  <a:latin typeface="微软雅黑" panose="020B0503020204020204" pitchFamily="34" charset="-122"/>
                  <a:ea typeface="微软雅黑" panose="020B0503020204020204" pitchFamily="34" charset="-122"/>
                  <a:sym typeface="+mn-ea"/>
                </a:rPr>
                <a:t>关于印发《发表学术论文“五不准”》的通知</a:t>
              </a:r>
              <a:endParaRPr lang="zh-CN" altLang="en-US" sz="2000" b="1">
                <a:solidFill>
                  <a:schemeClr val="bg1"/>
                </a:solidFill>
                <a:latin typeface="微软雅黑" panose="020B0503020204020204" pitchFamily="34" charset="-122"/>
                <a:ea typeface="微软雅黑" panose="020B0503020204020204" pitchFamily="34" charset="-122"/>
                <a:sym typeface="+mn-ea"/>
              </a:endParaRPr>
            </a:p>
          </p:txBody>
        </p:sp>
      </p:grpSp>
      <p:sp>
        <p:nvSpPr>
          <p:cNvPr id="52" name="文本框 51"/>
          <p:cNvSpPr txBox="1"/>
          <p:nvPr/>
        </p:nvSpPr>
        <p:spPr>
          <a:xfrm>
            <a:off x="472440" y="5642610"/>
            <a:ext cx="11139170" cy="829945"/>
          </a:xfrm>
          <a:prstGeom prst="rect">
            <a:avLst/>
          </a:prstGeom>
          <a:solidFill>
            <a:schemeClr val="bg1">
              <a:alpha val="0"/>
            </a:schemeClr>
          </a:solidFill>
        </p:spPr>
        <p:txBody>
          <a:bodyPr wrap="square" rtlCol="0" anchor="t">
            <a:spAutoFit/>
          </a:bodyPr>
          <a:p>
            <a:pPr indent="406400" algn="l" fontAlgn="auto">
              <a:lnSpc>
                <a:spcPct val="100000"/>
              </a:lnSpc>
              <a:extLst>
                <a:ext uri="{35155182-B16C-46BC-9424-99874614C6A1}">
                  <wpsdc:indentchars xmlns:wpsdc="http://www.wps.cn/officeDocument/2017/drawingmlCustomData" val="200" checksum="1740828767"/>
                </a:ext>
              </a:extLst>
            </a:pPr>
            <a:r>
              <a:rPr lang="en-US" altLang="zh-CN" sz="1600" dirty="0" smtClean="0">
                <a:solidFill>
                  <a:schemeClr val="tx1"/>
                </a:solidFill>
                <a:latin typeface="+mj-ea"/>
                <a:ea typeface="+mj-ea"/>
                <a:sym typeface="+mn-ea"/>
              </a:rPr>
              <a:t> 本“五不准”中所述“第三方”指除作者和期刊以外的任何机构和个人；“论文代写”指论文署名作者未亲自完成论文撰写而由他人代理的行为；“论文代投”指论文署名作者未亲自完成提交论文、回应评审意见等全过程而由他人代理的行为。</a:t>
            </a:r>
            <a:endParaRPr lang="en-US" altLang="zh-CN" sz="1600" dirty="0" smtClean="0">
              <a:solidFill>
                <a:schemeClr val="tx1"/>
              </a:solidFill>
              <a:latin typeface="+mj-ea"/>
              <a:ea typeface="+mj-ea"/>
              <a:sym typeface="+mn-ea"/>
            </a:endParaRPr>
          </a:p>
        </p:txBody>
      </p:sp>
      <p:grpSp>
        <p:nvGrpSpPr>
          <p:cNvPr id="69" name="组合 68"/>
          <p:cNvGrpSpPr/>
          <p:nvPr/>
        </p:nvGrpSpPr>
        <p:grpSpPr>
          <a:xfrm>
            <a:off x="6468745" y="3731895"/>
            <a:ext cx="4958715" cy="490220"/>
            <a:chOff x="10187" y="6313"/>
            <a:chExt cx="8120" cy="772"/>
          </a:xfrm>
        </p:grpSpPr>
        <p:grpSp>
          <p:nvGrpSpPr>
            <p:cNvPr id="42" name="组合 41"/>
            <p:cNvGrpSpPr/>
            <p:nvPr/>
          </p:nvGrpSpPr>
          <p:grpSpPr>
            <a:xfrm rot="0">
              <a:off x="10187" y="6313"/>
              <a:ext cx="8120" cy="773"/>
              <a:chOff x="1363763" y="3391649"/>
              <a:chExt cx="5156200" cy="490855"/>
            </a:xfrm>
          </p:grpSpPr>
          <p:sp>
            <p:nvSpPr>
              <p:cNvPr id="44" name="椭圆 43"/>
              <p:cNvSpPr/>
              <p:nvPr/>
            </p:nvSpPr>
            <p:spPr>
              <a:xfrm>
                <a:off x="1363763" y="3392284"/>
                <a:ext cx="489858" cy="48985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endParaRPr sz="2000" b="1">
                  <a:latin typeface="微软雅黑" panose="020B0503020204020204" pitchFamily="34" charset="-122"/>
                  <a:ea typeface="微软雅黑" panose="020B0503020204020204" pitchFamily="34" charset="-122"/>
                </a:endParaRPr>
              </a:p>
            </p:txBody>
          </p:sp>
          <p:sp>
            <p:nvSpPr>
              <p:cNvPr id="46" name="矩形 45"/>
              <p:cNvSpPr/>
              <p:nvPr/>
            </p:nvSpPr>
            <p:spPr>
              <a:xfrm>
                <a:off x="1906688" y="3391649"/>
                <a:ext cx="4613275" cy="490855"/>
              </a:xfrm>
              <a:prstGeom prst="rect">
                <a:avLst/>
              </a:prstGeom>
            </p:spPr>
            <p:txBody>
              <a:bodyPr wrap="none" lIns="192000" tIns="0" rIns="192000" bIns="0" anchor="ctr" anchorCtr="0"/>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不准 </a:t>
                </a:r>
                <a:r>
                  <a:rPr lang="zh-CN" altLang="en-US" sz="2000" b="1" dirty="0">
                    <a:latin typeface="微软雅黑" panose="020B0503020204020204" pitchFamily="34" charset="-122"/>
                    <a:ea typeface="微软雅黑" panose="020B0503020204020204" pitchFamily="34" charset="-122"/>
                    <a:sym typeface="+mn-ea"/>
                  </a:rPr>
                  <a:t>提供虚假同行评审人信息</a:t>
                </a:r>
                <a:endParaRPr lang="zh-CN" altLang="en-US" sz="2000" b="1" dirty="0">
                  <a:latin typeface="微软雅黑" panose="020B0503020204020204" pitchFamily="34" charset="-122"/>
                  <a:ea typeface="微软雅黑" panose="020B0503020204020204" pitchFamily="34" charset="-122"/>
                  <a:sym typeface="+mn-ea"/>
                </a:endParaRPr>
              </a:p>
            </p:txBody>
          </p:sp>
        </p:grpSp>
        <p:sp>
          <p:nvSpPr>
            <p:cNvPr id="229" name=" 229"/>
            <p:cNvSpPr/>
            <p:nvPr/>
          </p:nvSpPr>
          <p:spPr>
            <a:xfrm>
              <a:off x="10416" y="6528"/>
              <a:ext cx="328" cy="343"/>
            </a:xfrm>
            <a:custGeom>
              <a:avLst/>
              <a:gdLst>
                <a:gd name="connsiteX0" fmla="*/ 1491342 w 1491342"/>
                <a:gd name="connsiteY0" fmla="*/ 0 h 2231572"/>
                <a:gd name="connsiteX1" fmla="*/ 32657 w 1491342"/>
                <a:gd name="connsiteY1" fmla="*/ 1143000 h 2231572"/>
                <a:gd name="connsiteX2" fmla="*/ 685800 w 1491342"/>
                <a:gd name="connsiteY2" fmla="*/ 1284515 h 2231572"/>
                <a:gd name="connsiteX3" fmla="*/ 0 w 1491342"/>
                <a:gd name="connsiteY3" fmla="*/ 2231572 h 2231572"/>
                <a:gd name="connsiteX4" fmla="*/ 1404257 w 1491342"/>
                <a:gd name="connsiteY4" fmla="*/ 1143000 h 2231572"/>
                <a:gd name="connsiteX5" fmla="*/ 794657 w 1491342"/>
                <a:gd name="connsiteY5" fmla="*/ 990600 h 2231572"/>
                <a:gd name="connsiteX6" fmla="*/ 1491342 w 1491342"/>
                <a:gd name="connsiteY6" fmla="*/ 0 h 22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342" h="2231572">
                  <a:moveTo>
                    <a:pt x="1491342" y="0"/>
                  </a:moveTo>
                  <a:lnTo>
                    <a:pt x="32657" y="1143000"/>
                  </a:lnTo>
                  <a:lnTo>
                    <a:pt x="685800" y="1284515"/>
                  </a:lnTo>
                  <a:lnTo>
                    <a:pt x="0" y="2231572"/>
                  </a:lnTo>
                  <a:lnTo>
                    <a:pt x="1404257" y="1143000"/>
                  </a:lnTo>
                  <a:lnTo>
                    <a:pt x="794657" y="990600"/>
                  </a:lnTo>
                  <a:lnTo>
                    <a:pt x="149134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000" b="1">
                <a:solidFill>
                  <a:srgbClr val="FFFFFF"/>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6456045" y="4391660"/>
            <a:ext cx="4958715" cy="490220"/>
            <a:chOff x="10167" y="7370"/>
            <a:chExt cx="8120" cy="772"/>
          </a:xfrm>
        </p:grpSpPr>
        <p:grpSp>
          <p:nvGrpSpPr>
            <p:cNvPr id="47" name="组合 46"/>
            <p:cNvGrpSpPr/>
            <p:nvPr/>
          </p:nvGrpSpPr>
          <p:grpSpPr>
            <a:xfrm rot="0">
              <a:off x="10167" y="7370"/>
              <a:ext cx="8120" cy="773"/>
              <a:chOff x="1363763" y="3391649"/>
              <a:chExt cx="5156200" cy="490855"/>
            </a:xfrm>
          </p:grpSpPr>
          <p:sp>
            <p:nvSpPr>
              <p:cNvPr id="49" name="椭圆 48"/>
              <p:cNvSpPr/>
              <p:nvPr/>
            </p:nvSpPr>
            <p:spPr>
              <a:xfrm>
                <a:off x="1363763" y="3392284"/>
                <a:ext cx="489858" cy="48985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endParaRPr sz="2000" b="1">
                  <a:latin typeface="微软雅黑" panose="020B0503020204020204" pitchFamily="34" charset="-122"/>
                  <a:ea typeface="微软雅黑" panose="020B0503020204020204" pitchFamily="34" charset="-122"/>
                </a:endParaRPr>
              </a:p>
            </p:txBody>
          </p:sp>
          <p:sp>
            <p:nvSpPr>
              <p:cNvPr id="51" name="矩形 50"/>
              <p:cNvSpPr/>
              <p:nvPr/>
            </p:nvSpPr>
            <p:spPr>
              <a:xfrm>
                <a:off x="1906688" y="3391649"/>
                <a:ext cx="4613275" cy="490855"/>
              </a:xfrm>
              <a:prstGeom prst="rect">
                <a:avLst/>
              </a:prstGeom>
            </p:spPr>
            <p:txBody>
              <a:bodyPr wrap="none" lIns="192000" tIns="0" rIns="192000" bIns="0" anchor="ctr" anchorCtr="0"/>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不准 </a:t>
                </a:r>
                <a:r>
                  <a:rPr lang="zh-CN" altLang="en-US" sz="2000" b="1" dirty="0">
                    <a:latin typeface="微软雅黑" panose="020B0503020204020204" pitchFamily="34" charset="-122"/>
                    <a:ea typeface="微软雅黑" panose="020B0503020204020204" pitchFamily="34" charset="-122"/>
                    <a:sym typeface="+mn-ea"/>
                  </a:rPr>
                  <a:t>违反论文署名规范</a:t>
                </a:r>
                <a:endParaRPr lang="zh-CN" altLang="en-US" sz="2000" b="1" dirty="0">
                  <a:latin typeface="微软雅黑" panose="020B0503020204020204" pitchFamily="34" charset="-122"/>
                  <a:ea typeface="微软雅黑" panose="020B0503020204020204" pitchFamily="34" charset="-122"/>
                  <a:sym typeface="+mn-ea"/>
                </a:endParaRPr>
              </a:p>
            </p:txBody>
          </p:sp>
        </p:grpSp>
        <p:sp>
          <p:nvSpPr>
            <p:cNvPr id="2050" name=" 2050"/>
            <p:cNvSpPr/>
            <p:nvPr/>
          </p:nvSpPr>
          <p:spPr bwMode="auto">
            <a:xfrm>
              <a:off x="10416" y="7608"/>
              <a:ext cx="348" cy="336"/>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000" b="1">
                <a:solidFill>
                  <a:srgbClr val="FFFFFF"/>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6468745" y="3072130"/>
            <a:ext cx="4958715" cy="490220"/>
            <a:chOff x="10187" y="5256"/>
            <a:chExt cx="8120" cy="772"/>
          </a:xfrm>
        </p:grpSpPr>
        <p:grpSp>
          <p:nvGrpSpPr>
            <p:cNvPr id="10" name="组合 9"/>
            <p:cNvGrpSpPr/>
            <p:nvPr/>
          </p:nvGrpSpPr>
          <p:grpSpPr>
            <a:xfrm rot="0">
              <a:off x="10187" y="5256"/>
              <a:ext cx="8120" cy="773"/>
              <a:chOff x="1363763" y="3391649"/>
              <a:chExt cx="5156200" cy="490855"/>
            </a:xfrm>
          </p:grpSpPr>
          <p:sp>
            <p:nvSpPr>
              <p:cNvPr id="14" name="椭圆 13"/>
              <p:cNvSpPr/>
              <p:nvPr/>
            </p:nvSpPr>
            <p:spPr>
              <a:xfrm>
                <a:off x="1363763" y="3392284"/>
                <a:ext cx="489858" cy="48985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2000" b="1">
                  <a:latin typeface="微软雅黑" panose="020B0503020204020204" pitchFamily="34" charset="-122"/>
                  <a:ea typeface="微软雅黑" panose="020B0503020204020204" pitchFamily="34" charset="-122"/>
                </a:endParaRPr>
              </a:p>
            </p:txBody>
          </p:sp>
          <p:sp>
            <p:nvSpPr>
              <p:cNvPr id="12" name="矩形 11"/>
              <p:cNvSpPr/>
              <p:nvPr/>
            </p:nvSpPr>
            <p:spPr>
              <a:xfrm>
                <a:off x="1906688" y="3391649"/>
                <a:ext cx="4613275" cy="490855"/>
              </a:xfrm>
              <a:prstGeom prst="rect">
                <a:avLst/>
              </a:prstGeom>
            </p:spPr>
            <p:txBody>
              <a:bodyPr wrap="none" lIns="192000" tIns="0" rIns="192000" bIns="0" anchor="ctr" anchorCtr="0"/>
              <a:lstStyle/>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不准 </a:t>
                </a:r>
                <a:r>
                  <a:rPr lang="zh-CN" altLang="en-US" sz="2000" b="1" dirty="0">
                    <a:latin typeface="微软雅黑" panose="020B0503020204020204" pitchFamily="34" charset="-122"/>
                    <a:ea typeface="微软雅黑" panose="020B0503020204020204" pitchFamily="34" charset="-122"/>
                    <a:sym typeface="+mn-ea"/>
                  </a:rPr>
                  <a:t>由“第三方”对论文内容进行修改</a:t>
                </a:r>
                <a:endParaRPr lang="zh-CN" altLang="en-US" sz="2000" b="1" dirty="0">
                  <a:latin typeface="微软雅黑" panose="020B0503020204020204" pitchFamily="34" charset="-122"/>
                  <a:ea typeface="微软雅黑" panose="020B0503020204020204" pitchFamily="34" charset="-122"/>
                  <a:sym typeface="+mn-ea"/>
                </a:endParaRPr>
              </a:p>
            </p:txBody>
          </p:sp>
        </p:grpSp>
        <p:sp>
          <p:nvSpPr>
            <p:cNvPr id="54" name=" 54"/>
            <p:cNvSpPr/>
            <p:nvPr/>
          </p:nvSpPr>
          <p:spPr bwMode="auto">
            <a:xfrm>
              <a:off x="10416" y="5450"/>
              <a:ext cx="360" cy="384"/>
            </a:xfrm>
            <a:custGeom>
              <a:avLst/>
              <a:gdLst>
                <a:gd name="T0" fmla="*/ 704528 w 4844"/>
                <a:gd name="T1" fmla="*/ 1336636 h 6318"/>
                <a:gd name="T2" fmla="*/ 797459 w 4844"/>
                <a:gd name="T3" fmla="*/ 1364677 h 6318"/>
                <a:gd name="T4" fmla="*/ 920563 w 4844"/>
                <a:gd name="T5" fmla="*/ 1365280 h 6318"/>
                <a:gd name="T6" fmla="*/ 1065693 w 4844"/>
                <a:gd name="T7" fmla="*/ 1313720 h 6318"/>
                <a:gd name="T8" fmla="*/ 1188495 w 4844"/>
                <a:gd name="T9" fmla="*/ 1220551 h 6318"/>
                <a:gd name="T10" fmla="*/ 1269961 w 4844"/>
                <a:gd name="T11" fmla="*/ 1130396 h 6318"/>
                <a:gd name="T12" fmla="*/ 1352332 w 4844"/>
                <a:gd name="T13" fmla="*/ 1012502 h 6318"/>
                <a:gd name="T14" fmla="*/ 1443452 w 4844"/>
                <a:gd name="T15" fmla="*/ 845461 h 6318"/>
                <a:gd name="T16" fmla="*/ 1334530 w 4844"/>
                <a:gd name="T17" fmla="*/ 792996 h 6318"/>
                <a:gd name="T18" fmla="*/ 1167676 w 4844"/>
                <a:gd name="T19" fmla="*/ 794805 h 6318"/>
                <a:gd name="T20" fmla="*/ 996598 w 4844"/>
                <a:gd name="T21" fmla="*/ 825259 h 6318"/>
                <a:gd name="T22" fmla="*/ 842416 w 4844"/>
                <a:gd name="T23" fmla="*/ 893704 h 6318"/>
                <a:gd name="T24" fmla="*/ 771813 w 4844"/>
                <a:gd name="T25" fmla="*/ 950389 h 6318"/>
                <a:gd name="T26" fmla="*/ 712674 w 4844"/>
                <a:gd name="T27" fmla="*/ 1023357 h 6318"/>
                <a:gd name="T28" fmla="*/ 668924 w 4844"/>
                <a:gd name="T29" fmla="*/ 1115019 h 6318"/>
                <a:gd name="T30" fmla="*/ 643579 w 4844"/>
                <a:gd name="T31" fmla="*/ 1226883 h 6318"/>
                <a:gd name="T32" fmla="*/ 691554 w 4844"/>
                <a:gd name="T33" fmla="*/ 1710821 h 6318"/>
                <a:gd name="T34" fmla="*/ 604053 w 4844"/>
                <a:gd name="T35" fmla="*/ 1548906 h 6318"/>
                <a:gd name="T36" fmla="*/ 570562 w 4844"/>
                <a:gd name="T37" fmla="*/ 1438549 h 6318"/>
                <a:gd name="T38" fmla="*/ 554571 w 4844"/>
                <a:gd name="T39" fmla="*/ 1314926 h 6318"/>
                <a:gd name="T40" fmla="*/ 561812 w 4844"/>
                <a:gd name="T41" fmla="*/ 1177132 h 6318"/>
                <a:gd name="T42" fmla="*/ 596510 w 4844"/>
                <a:gd name="T43" fmla="*/ 1026372 h 6318"/>
                <a:gd name="T44" fmla="*/ 664097 w 4844"/>
                <a:gd name="T45" fmla="*/ 861743 h 6318"/>
                <a:gd name="T46" fmla="*/ 766683 w 4844"/>
                <a:gd name="T47" fmla="*/ 629271 h 6318"/>
                <a:gd name="T48" fmla="*/ 814054 w 4844"/>
                <a:gd name="T49" fmla="*/ 410368 h 6318"/>
                <a:gd name="T50" fmla="*/ 800778 w 4844"/>
                <a:gd name="T51" fmla="*/ 247246 h 6318"/>
                <a:gd name="T52" fmla="*/ 748278 w 4844"/>
                <a:gd name="T53" fmla="*/ 132367 h 6318"/>
                <a:gd name="T54" fmla="*/ 678580 w 4844"/>
                <a:gd name="T55" fmla="*/ 57892 h 6318"/>
                <a:gd name="T56" fmla="*/ 591984 w 4844"/>
                <a:gd name="T57" fmla="*/ 6935 h 6318"/>
                <a:gd name="T58" fmla="*/ 606769 w 4844"/>
                <a:gd name="T59" fmla="*/ 19900 h 6318"/>
                <a:gd name="T60" fmla="*/ 679183 w 4844"/>
                <a:gd name="T61" fmla="*/ 88044 h 6318"/>
                <a:gd name="T62" fmla="*/ 730175 w 4844"/>
                <a:gd name="T63" fmla="*/ 175786 h 6318"/>
                <a:gd name="T64" fmla="*/ 756425 w 4844"/>
                <a:gd name="T65" fmla="*/ 299710 h 6318"/>
                <a:gd name="T66" fmla="*/ 738019 w 4844"/>
                <a:gd name="T67" fmla="*/ 464340 h 6318"/>
                <a:gd name="T68" fmla="*/ 656252 w 4844"/>
                <a:gd name="T69" fmla="*/ 673594 h 6318"/>
                <a:gd name="T70" fmla="*/ 602243 w 4844"/>
                <a:gd name="T71" fmla="*/ 735104 h 6318"/>
                <a:gd name="T72" fmla="*/ 604657 w 4844"/>
                <a:gd name="T73" fmla="*/ 637714 h 6318"/>
                <a:gd name="T74" fmla="*/ 587459 w 4844"/>
                <a:gd name="T75" fmla="*/ 550273 h 6318"/>
                <a:gd name="T76" fmla="*/ 548536 w 4844"/>
                <a:gd name="T77" fmla="*/ 464642 h 6318"/>
                <a:gd name="T78" fmla="*/ 442027 w 4844"/>
                <a:gd name="T79" fmla="*/ 338305 h 6318"/>
                <a:gd name="T80" fmla="*/ 308665 w 4844"/>
                <a:gd name="T81" fmla="*/ 244231 h 6318"/>
                <a:gd name="T82" fmla="*/ 160518 w 4844"/>
                <a:gd name="T83" fmla="*/ 174278 h 6318"/>
                <a:gd name="T84" fmla="*/ 0 w 4844"/>
                <a:gd name="T85" fmla="*/ 123925 h 6318"/>
                <a:gd name="T86" fmla="*/ 25647 w 4844"/>
                <a:gd name="T87" fmla="*/ 404639 h 6318"/>
                <a:gd name="T88" fmla="*/ 84181 w 4844"/>
                <a:gd name="T89" fmla="*/ 609672 h 6318"/>
                <a:gd name="T90" fmla="*/ 165647 w 4844"/>
                <a:gd name="T91" fmla="*/ 749577 h 6318"/>
                <a:gd name="T92" fmla="*/ 259484 w 4844"/>
                <a:gd name="T93" fmla="*/ 837018 h 6318"/>
                <a:gd name="T94" fmla="*/ 355130 w 4844"/>
                <a:gd name="T95" fmla="*/ 883452 h 6318"/>
                <a:gd name="T96" fmla="*/ 442631 w 4844"/>
                <a:gd name="T97" fmla="*/ 900337 h 6318"/>
                <a:gd name="T98" fmla="*/ 486984 w 4844"/>
                <a:gd name="T99" fmla="*/ 950691 h 6318"/>
                <a:gd name="T100" fmla="*/ 416682 w 4844"/>
                <a:gd name="T101" fmla="*/ 1097229 h 6318"/>
                <a:gd name="T102" fmla="*/ 376251 w 4844"/>
                <a:gd name="T103" fmla="*/ 1234119 h 6318"/>
                <a:gd name="T104" fmla="*/ 360863 w 4844"/>
                <a:gd name="T105" fmla="*/ 1359853 h 6318"/>
                <a:gd name="T106" fmla="*/ 366294 w 4844"/>
                <a:gd name="T107" fmla="*/ 1474430 h 6318"/>
                <a:gd name="T108" fmla="*/ 400993 w 4844"/>
                <a:gd name="T109" fmla="*/ 1619763 h 6318"/>
                <a:gd name="T110" fmla="*/ 421510 w 4844"/>
                <a:gd name="T111" fmla="*/ 1735848 h 6318"/>
                <a:gd name="T112" fmla="*/ 300216 w 4844"/>
                <a:gd name="T113" fmla="*/ 1770522 h 6318"/>
                <a:gd name="T114" fmla="*/ 209699 w 4844"/>
                <a:gd name="T115" fmla="*/ 1820273 h 6318"/>
                <a:gd name="T116" fmla="*/ 158104 w 4844"/>
                <a:gd name="T117" fmla="*/ 1882386 h 6318"/>
                <a:gd name="T118" fmla="*/ 1013193 w 4844"/>
                <a:gd name="T119" fmla="*/ 1873642 h 6318"/>
                <a:gd name="T120" fmla="*/ 952848 w 4844"/>
                <a:gd name="T121" fmla="*/ 1811227 h 6318"/>
                <a:gd name="T122" fmla="*/ 852373 w 4844"/>
                <a:gd name="T123" fmla="*/ 1761778 h 6318"/>
                <a:gd name="T124" fmla="*/ 720218 w 4844"/>
                <a:gd name="T125" fmla="*/ 1730119 h 63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44" h="6318">
                  <a:moveTo>
                    <a:pt x="2116" y="4309"/>
                  </a:moveTo>
                  <a:lnTo>
                    <a:pt x="2116" y="4309"/>
                  </a:lnTo>
                  <a:lnTo>
                    <a:pt x="2133" y="4322"/>
                  </a:lnTo>
                  <a:lnTo>
                    <a:pt x="2153" y="4335"/>
                  </a:lnTo>
                  <a:lnTo>
                    <a:pt x="2181" y="4353"/>
                  </a:lnTo>
                  <a:lnTo>
                    <a:pt x="2217" y="4374"/>
                  </a:lnTo>
                  <a:lnTo>
                    <a:pt x="2259" y="4396"/>
                  </a:lnTo>
                  <a:lnTo>
                    <a:pt x="2308" y="4421"/>
                  </a:lnTo>
                  <a:lnTo>
                    <a:pt x="2335" y="4433"/>
                  </a:lnTo>
                  <a:lnTo>
                    <a:pt x="2364" y="4444"/>
                  </a:lnTo>
                  <a:lnTo>
                    <a:pt x="2393" y="4456"/>
                  </a:lnTo>
                  <a:lnTo>
                    <a:pt x="2425" y="4468"/>
                  </a:lnTo>
                  <a:lnTo>
                    <a:pt x="2458" y="4480"/>
                  </a:lnTo>
                  <a:lnTo>
                    <a:pt x="2492" y="4490"/>
                  </a:lnTo>
                  <a:lnTo>
                    <a:pt x="2528" y="4500"/>
                  </a:lnTo>
                  <a:lnTo>
                    <a:pt x="2565" y="4509"/>
                  </a:lnTo>
                  <a:lnTo>
                    <a:pt x="2604" y="4518"/>
                  </a:lnTo>
                  <a:lnTo>
                    <a:pt x="2643" y="4526"/>
                  </a:lnTo>
                  <a:lnTo>
                    <a:pt x="2684" y="4531"/>
                  </a:lnTo>
                  <a:lnTo>
                    <a:pt x="2726" y="4537"/>
                  </a:lnTo>
                  <a:lnTo>
                    <a:pt x="2770" y="4540"/>
                  </a:lnTo>
                  <a:lnTo>
                    <a:pt x="2813" y="4542"/>
                  </a:lnTo>
                  <a:lnTo>
                    <a:pt x="2859" y="4543"/>
                  </a:lnTo>
                  <a:lnTo>
                    <a:pt x="2906" y="4542"/>
                  </a:lnTo>
                  <a:lnTo>
                    <a:pt x="2954" y="4540"/>
                  </a:lnTo>
                  <a:lnTo>
                    <a:pt x="3002" y="4535"/>
                  </a:lnTo>
                  <a:lnTo>
                    <a:pt x="3051" y="4528"/>
                  </a:lnTo>
                  <a:lnTo>
                    <a:pt x="3101" y="4519"/>
                  </a:lnTo>
                  <a:lnTo>
                    <a:pt x="3152" y="4508"/>
                  </a:lnTo>
                  <a:lnTo>
                    <a:pt x="3205" y="4494"/>
                  </a:lnTo>
                  <a:lnTo>
                    <a:pt x="3257" y="4479"/>
                  </a:lnTo>
                  <a:lnTo>
                    <a:pt x="3311" y="4460"/>
                  </a:lnTo>
                  <a:lnTo>
                    <a:pt x="3366" y="4439"/>
                  </a:lnTo>
                  <a:lnTo>
                    <a:pt x="3420" y="4414"/>
                  </a:lnTo>
                  <a:lnTo>
                    <a:pt x="3476" y="4387"/>
                  </a:lnTo>
                  <a:lnTo>
                    <a:pt x="3532" y="4357"/>
                  </a:lnTo>
                  <a:lnTo>
                    <a:pt x="3589" y="4324"/>
                  </a:lnTo>
                  <a:lnTo>
                    <a:pt x="3646" y="4287"/>
                  </a:lnTo>
                  <a:lnTo>
                    <a:pt x="3704" y="4247"/>
                  </a:lnTo>
                  <a:lnTo>
                    <a:pt x="3762" y="4202"/>
                  </a:lnTo>
                  <a:lnTo>
                    <a:pt x="3821" y="4155"/>
                  </a:lnTo>
                  <a:lnTo>
                    <a:pt x="3850" y="4130"/>
                  </a:lnTo>
                  <a:lnTo>
                    <a:pt x="3880" y="4104"/>
                  </a:lnTo>
                  <a:lnTo>
                    <a:pt x="3909" y="4077"/>
                  </a:lnTo>
                  <a:lnTo>
                    <a:pt x="3939" y="4048"/>
                  </a:lnTo>
                  <a:lnTo>
                    <a:pt x="3969" y="4019"/>
                  </a:lnTo>
                  <a:lnTo>
                    <a:pt x="3998" y="3989"/>
                  </a:lnTo>
                  <a:lnTo>
                    <a:pt x="4028" y="3959"/>
                  </a:lnTo>
                  <a:lnTo>
                    <a:pt x="4058" y="3927"/>
                  </a:lnTo>
                  <a:lnTo>
                    <a:pt x="4088" y="3893"/>
                  </a:lnTo>
                  <a:lnTo>
                    <a:pt x="4118" y="3859"/>
                  </a:lnTo>
                  <a:lnTo>
                    <a:pt x="4149" y="3824"/>
                  </a:lnTo>
                  <a:lnTo>
                    <a:pt x="4179" y="3787"/>
                  </a:lnTo>
                  <a:lnTo>
                    <a:pt x="4209" y="3749"/>
                  </a:lnTo>
                  <a:lnTo>
                    <a:pt x="4239" y="3710"/>
                  </a:lnTo>
                  <a:lnTo>
                    <a:pt x="4269" y="3671"/>
                  </a:lnTo>
                  <a:lnTo>
                    <a:pt x="4300" y="3630"/>
                  </a:lnTo>
                  <a:lnTo>
                    <a:pt x="4330" y="3588"/>
                  </a:lnTo>
                  <a:lnTo>
                    <a:pt x="4361" y="3544"/>
                  </a:lnTo>
                  <a:lnTo>
                    <a:pt x="4391" y="3500"/>
                  </a:lnTo>
                  <a:lnTo>
                    <a:pt x="4421" y="3454"/>
                  </a:lnTo>
                  <a:lnTo>
                    <a:pt x="4451" y="3407"/>
                  </a:lnTo>
                  <a:lnTo>
                    <a:pt x="4482" y="3358"/>
                  </a:lnTo>
                  <a:lnTo>
                    <a:pt x="4512" y="3309"/>
                  </a:lnTo>
                  <a:lnTo>
                    <a:pt x="4542" y="3257"/>
                  </a:lnTo>
                  <a:lnTo>
                    <a:pt x="4572" y="3206"/>
                  </a:lnTo>
                  <a:lnTo>
                    <a:pt x="4603" y="3153"/>
                  </a:lnTo>
                  <a:lnTo>
                    <a:pt x="4633" y="3097"/>
                  </a:lnTo>
                  <a:lnTo>
                    <a:pt x="4664" y="3041"/>
                  </a:lnTo>
                  <a:lnTo>
                    <a:pt x="4694" y="2984"/>
                  </a:lnTo>
                  <a:lnTo>
                    <a:pt x="4724" y="2925"/>
                  </a:lnTo>
                  <a:lnTo>
                    <a:pt x="4784" y="2804"/>
                  </a:lnTo>
                  <a:lnTo>
                    <a:pt x="4844" y="2675"/>
                  </a:lnTo>
                  <a:lnTo>
                    <a:pt x="4813" y="2671"/>
                  </a:lnTo>
                  <a:lnTo>
                    <a:pt x="4778" y="2665"/>
                  </a:lnTo>
                  <a:lnTo>
                    <a:pt x="4728" y="2659"/>
                  </a:lnTo>
                  <a:lnTo>
                    <a:pt x="4667" y="2651"/>
                  </a:lnTo>
                  <a:lnTo>
                    <a:pt x="4595" y="2643"/>
                  </a:lnTo>
                  <a:lnTo>
                    <a:pt x="4513" y="2636"/>
                  </a:lnTo>
                  <a:lnTo>
                    <a:pt x="4423" y="2630"/>
                  </a:lnTo>
                  <a:lnTo>
                    <a:pt x="4324" y="2625"/>
                  </a:lnTo>
                  <a:lnTo>
                    <a:pt x="4272" y="2624"/>
                  </a:lnTo>
                  <a:lnTo>
                    <a:pt x="4219" y="2624"/>
                  </a:lnTo>
                  <a:lnTo>
                    <a:pt x="4163" y="2624"/>
                  </a:lnTo>
                  <a:lnTo>
                    <a:pt x="4107" y="2624"/>
                  </a:lnTo>
                  <a:lnTo>
                    <a:pt x="4049" y="2626"/>
                  </a:lnTo>
                  <a:lnTo>
                    <a:pt x="3990" y="2628"/>
                  </a:lnTo>
                  <a:lnTo>
                    <a:pt x="3930" y="2632"/>
                  </a:lnTo>
                  <a:lnTo>
                    <a:pt x="3870" y="2636"/>
                  </a:lnTo>
                  <a:lnTo>
                    <a:pt x="3808" y="2642"/>
                  </a:lnTo>
                  <a:lnTo>
                    <a:pt x="3746" y="2648"/>
                  </a:lnTo>
                  <a:lnTo>
                    <a:pt x="3683" y="2657"/>
                  </a:lnTo>
                  <a:lnTo>
                    <a:pt x="3620" y="2666"/>
                  </a:lnTo>
                  <a:lnTo>
                    <a:pt x="3557" y="2677"/>
                  </a:lnTo>
                  <a:lnTo>
                    <a:pt x="3494" y="2690"/>
                  </a:lnTo>
                  <a:lnTo>
                    <a:pt x="3430" y="2704"/>
                  </a:lnTo>
                  <a:lnTo>
                    <a:pt x="3367" y="2720"/>
                  </a:lnTo>
                  <a:lnTo>
                    <a:pt x="3303" y="2737"/>
                  </a:lnTo>
                  <a:lnTo>
                    <a:pt x="3241" y="2756"/>
                  </a:lnTo>
                  <a:lnTo>
                    <a:pt x="3178" y="2777"/>
                  </a:lnTo>
                  <a:lnTo>
                    <a:pt x="3117" y="2800"/>
                  </a:lnTo>
                  <a:lnTo>
                    <a:pt x="3055" y="2825"/>
                  </a:lnTo>
                  <a:lnTo>
                    <a:pt x="2995" y="2851"/>
                  </a:lnTo>
                  <a:lnTo>
                    <a:pt x="2936" y="2880"/>
                  </a:lnTo>
                  <a:lnTo>
                    <a:pt x="2877" y="2913"/>
                  </a:lnTo>
                  <a:lnTo>
                    <a:pt x="2820" y="2946"/>
                  </a:lnTo>
                  <a:lnTo>
                    <a:pt x="2792" y="2964"/>
                  </a:lnTo>
                  <a:lnTo>
                    <a:pt x="2764" y="2982"/>
                  </a:lnTo>
                  <a:lnTo>
                    <a:pt x="2738" y="3001"/>
                  </a:lnTo>
                  <a:lnTo>
                    <a:pt x="2711" y="3020"/>
                  </a:lnTo>
                  <a:lnTo>
                    <a:pt x="2684" y="3041"/>
                  </a:lnTo>
                  <a:lnTo>
                    <a:pt x="2658" y="3061"/>
                  </a:lnTo>
                  <a:lnTo>
                    <a:pt x="2632" y="3082"/>
                  </a:lnTo>
                  <a:lnTo>
                    <a:pt x="2607" y="3105"/>
                  </a:lnTo>
                  <a:lnTo>
                    <a:pt x="2582" y="3128"/>
                  </a:lnTo>
                  <a:lnTo>
                    <a:pt x="2558" y="3152"/>
                  </a:lnTo>
                  <a:lnTo>
                    <a:pt x="2533" y="3175"/>
                  </a:lnTo>
                  <a:lnTo>
                    <a:pt x="2510" y="3199"/>
                  </a:lnTo>
                  <a:lnTo>
                    <a:pt x="2488" y="3225"/>
                  </a:lnTo>
                  <a:lnTo>
                    <a:pt x="2465" y="3252"/>
                  </a:lnTo>
                  <a:lnTo>
                    <a:pt x="2443" y="3279"/>
                  </a:lnTo>
                  <a:lnTo>
                    <a:pt x="2422" y="3307"/>
                  </a:lnTo>
                  <a:lnTo>
                    <a:pt x="2402" y="3334"/>
                  </a:lnTo>
                  <a:lnTo>
                    <a:pt x="2382" y="3363"/>
                  </a:lnTo>
                  <a:lnTo>
                    <a:pt x="2362" y="3394"/>
                  </a:lnTo>
                  <a:lnTo>
                    <a:pt x="2343" y="3424"/>
                  </a:lnTo>
                  <a:lnTo>
                    <a:pt x="2325" y="3456"/>
                  </a:lnTo>
                  <a:lnTo>
                    <a:pt x="2307" y="3487"/>
                  </a:lnTo>
                  <a:lnTo>
                    <a:pt x="2290" y="3521"/>
                  </a:lnTo>
                  <a:lnTo>
                    <a:pt x="2275" y="3554"/>
                  </a:lnTo>
                  <a:lnTo>
                    <a:pt x="2259" y="3589"/>
                  </a:lnTo>
                  <a:lnTo>
                    <a:pt x="2243" y="3624"/>
                  </a:lnTo>
                  <a:lnTo>
                    <a:pt x="2230" y="3660"/>
                  </a:lnTo>
                  <a:lnTo>
                    <a:pt x="2217" y="3698"/>
                  </a:lnTo>
                  <a:lnTo>
                    <a:pt x="2204" y="3736"/>
                  </a:lnTo>
                  <a:lnTo>
                    <a:pt x="2192" y="3774"/>
                  </a:lnTo>
                  <a:lnTo>
                    <a:pt x="2181" y="3814"/>
                  </a:lnTo>
                  <a:lnTo>
                    <a:pt x="2171" y="3854"/>
                  </a:lnTo>
                  <a:lnTo>
                    <a:pt x="2162" y="3895"/>
                  </a:lnTo>
                  <a:lnTo>
                    <a:pt x="2153" y="3938"/>
                  </a:lnTo>
                  <a:lnTo>
                    <a:pt x="2145" y="3981"/>
                  </a:lnTo>
                  <a:lnTo>
                    <a:pt x="2139" y="4025"/>
                  </a:lnTo>
                  <a:lnTo>
                    <a:pt x="2133" y="4069"/>
                  </a:lnTo>
                  <a:lnTo>
                    <a:pt x="2127" y="4116"/>
                  </a:lnTo>
                  <a:lnTo>
                    <a:pt x="2123" y="4163"/>
                  </a:lnTo>
                  <a:lnTo>
                    <a:pt x="2121" y="4210"/>
                  </a:lnTo>
                  <a:lnTo>
                    <a:pt x="2117" y="4259"/>
                  </a:lnTo>
                  <a:lnTo>
                    <a:pt x="2116" y="4309"/>
                  </a:lnTo>
                  <a:close/>
                  <a:moveTo>
                    <a:pt x="2334" y="5731"/>
                  </a:moveTo>
                  <a:lnTo>
                    <a:pt x="2334" y="5731"/>
                  </a:lnTo>
                  <a:lnTo>
                    <a:pt x="2292" y="5674"/>
                  </a:lnTo>
                  <a:lnTo>
                    <a:pt x="2252" y="5615"/>
                  </a:lnTo>
                  <a:lnTo>
                    <a:pt x="2213" y="5554"/>
                  </a:lnTo>
                  <a:lnTo>
                    <a:pt x="2174" y="5489"/>
                  </a:lnTo>
                  <a:lnTo>
                    <a:pt x="2136" y="5424"/>
                  </a:lnTo>
                  <a:lnTo>
                    <a:pt x="2101" y="5355"/>
                  </a:lnTo>
                  <a:lnTo>
                    <a:pt x="2066" y="5285"/>
                  </a:lnTo>
                  <a:lnTo>
                    <a:pt x="2034" y="5212"/>
                  </a:lnTo>
                  <a:lnTo>
                    <a:pt x="2017" y="5175"/>
                  </a:lnTo>
                  <a:lnTo>
                    <a:pt x="2002" y="5137"/>
                  </a:lnTo>
                  <a:lnTo>
                    <a:pt x="1988" y="5099"/>
                  </a:lnTo>
                  <a:lnTo>
                    <a:pt x="1973" y="5060"/>
                  </a:lnTo>
                  <a:lnTo>
                    <a:pt x="1960" y="5020"/>
                  </a:lnTo>
                  <a:lnTo>
                    <a:pt x="1947" y="4980"/>
                  </a:lnTo>
                  <a:lnTo>
                    <a:pt x="1934" y="4939"/>
                  </a:lnTo>
                  <a:lnTo>
                    <a:pt x="1922" y="4898"/>
                  </a:lnTo>
                  <a:lnTo>
                    <a:pt x="1911" y="4857"/>
                  </a:lnTo>
                  <a:lnTo>
                    <a:pt x="1901" y="4815"/>
                  </a:lnTo>
                  <a:lnTo>
                    <a:pt x="1891" y="4771"/>
                  </a:lnTo>
                  <a:lnTo>
                    <a:pt x="1882" y="4728"/>
                  </a:lnTo>
                  <a:lnTo>
                    <a:pt x="1874" y="4684"/>
                  </a:lnTo>
                  <a:lnTo>
                    <a:pt x="1866" y="4639"/>
                  </a:lnTo>
                  <a:lnTo>
                    <a:pt x="1860" y="4594"/>
                  </a:lnTo>
                  <a:lnTo>
                    <a:pt x="1854" y="4548"/>
                  </a:lnTo>
                  <a:lnTo>
                    <a:pt x="1848" y="4502"/>
                  </a:lnTo>
                  <a:lnTo>
                    <a:pt x="1844" y="4455"/>
                  </a:lnTo>
                  <a:lnTo>
                    <a:pt x="1841" y="4409"/>
                  </a:lnTo>
                  <a:lnTo>
                    <a:pt x="1838" y="4361"/>
                  </a:lnTo>
                  <a:lnTo>
                    <a:pt x="1837" y="4311"/>
                  </a:lnTo>
                  <a:lnTo>
                    <a:pt x="1836" y="4262"/>
                  </a:lnTo>
                  <a:lnTo>
                    <a:pt x="1837" y="4213"/>
                  </a:lnTo>
                  <a:lnTo>
                    <a:pt x="1838" y="4163"/>
                  </a:lnTo>
                  <a:lnTo>
                    <a:pt x="1841" y="4112"/>
                  </a:lnTo>
                  <a:lnTo>
                    <a:pt x="1844" y="4061"/>
                  </a:lnTo>
                  <a:lnTo>
                    <a:pt x="1850" y="4009"/>
                  </a:lnTo>
                  <a:lnTo>
                    <a:pt x="1855" y="3957"/>
                  </a:lnTo>
                  <a:lnTo>
                    <a:pt x="1862" y="3904"/>
                  </a:lnTo>
                  <a:lnTo>
                    <a:pt x="1870" y="3851"/>
                  </a:lnTo>
                  <a:lnTo>
                    <a:pt x="1879" y="3796"/>
                  </a:lnTo>
                  <a:lnTo>
                    <a:pt x="1889" y="3742"/>
                  </a:lnTo>
                  <a:lnTo>
                    <a:pt x="1901" y="3687"/>
                  </a:lnTo>
                  <a:lnTo>
                    <a:pt x="1913" y="3631"/>
                  </a:lnTo>
                  <a:lnTo>
                    <a:pt x="1927" y="3575"/>
                  </a:lnTo>
                  <a:lnTo>
                    <a:pt x="1942" y="3518"/>
                  </a:lnTo>
                  <a:lnTo>
                    <a:pt x="1959" y="3460"/>
                  </a:lnTo>
                  <a:lnTo>
                    <a:pt x="1977" y="3404"/>
                  </a:lnTo>
                  <a:lnTo>
                    <a:pt x="1996" y="3344"/>
                  </a:lnTo>
                  <a:lnTo>
                    <a:pt x="2017" y="3285"/>
                  </a:lnTo>
                  <a:lnTo>
                    <a:pt x="2038" y="3226"/>
                  </a:lnTo>
                  <a:lnTo>
                    <a:pt x="2062" y="3166"/>
                  </a:lnTo>
                  <a:lnTo>
                    <a:pt x="2086" y="3106"/>
                  </a:lnTo>
                  <a:lnTo>
                    <a:pt x="2113" y="3044"/>
                  </a:lnTo>
                  <a:lnTo>
                    <a:pt x="2141" y="2983"/>
                  </a:lnTo>
                  <a:lnTo>
                    <a:pt x="2170" y="2921"/>
                  </a:lnTo>
                  <a:lnTo>
                    <a:pt x="2201" y="2858"/>
                  </a:lnTo>
                  <a:lnTo>
                    <a:pt x="2232" y="2795"/>
                  </a:lnTo>
                  <a:lnTo>
                    <a:pt x="2288" y="2685"/>
                  </a:lnTo>
                  <a:lnTo>
                    <a:pt x="2340" y="2579"/>
                  </a:lnTo>
                  <a:lnTo>
                    <a:pt x="2387" y="2476"/>
                  </a:lnTo>
                  <a:lnTo>
                    <a:pt x="2432" y="2374"/>
                  </a:lnTo>
                  <a:lnTo>
                    <a:pt x="2472" y="2276"/>
                  </a:lnTo>
                  <a:lnTo>
                    <a:pt x="2508" y="2180"/>
                  </a:lnTo>
                  <a:lnTo>
                    <a:pt x="2541" y="2087"/>
                  </a:lnTo>
                  <a:lnTo>
                    <a:pt x="2571" y="1996"/>
                  </a:lnTo>
                  <a:lnTo>
                    <a:pt x="2597" y="1909"/>
                  </a:lnTo>
                  <a:lnTo>
                    <a:pt x="2620" y="1823"/>
                  </a:lnTo>
                  <a:lnTo>
                    <a:pt x="2640" y="1741"/>
                  </a:lnTo>
                  <a:lnTo>
                    <a:pt x="2658" y="1660"/>
                  </a:lnTo>
                  <a:lnTo>
                    <a:pt x="2672" y="1582"/>
                  </a:lnTo>
                  <a:lnTo>
                    <a:pt x="2684" y="1506"/>
                  </a:lnTo>
                  <a:lnTo>
                    <a:pt x="2693" y="1433"/>
                  </a:lnTo>
                  <a:lnTo>
                    <a:pt x="2698" y="1361"/>
                  </a:lnTo>
                  <a:lnTo>
                    <a:pt x="2702" y="1293"/>
                  </a:lnTo>
                  <a:lnTo>
                    <a:pt x="2704" y="1226"/>
                  </a:lnTo>
                  <a:lnTo>
                    <a:pt x="2703" y="1162"/>
                  </a:lnTo>
                  <a:lnTo>
                    <a:pt x="2700" y="1100"/>
                  </a:lnTo>
                  <a:lnTo>
                    <a:pt x="2694" y="1040"/>
                  </a:lnTo>
                  <a:lnTo>
                    <a:pt x="2686" y="982"/>
                  </a:lnTo>
                  <a:lnTo>
                    <a:pt x="2677" y="926"/>
                  </a:lnTo>
                  <a:lnTo>
                    <a:pt x="2666" y="873"/>
                  </a:lnTo>
                  <a:lnTo>
                    <a:pt x="2654" y="820"/>
                  </a:lnTo>
                  <a:lnTo>
                    <a:pt x="2639" y="771"/>
                  </a:lnTo>
                  <a:lnTo>
                    <a:pt x="2624" y="723"/>
                  </a:lnTo>
                  <a:lnTo>
                    <a:pt x="2607" y="677"/>
                  </a:lnTo>
                  <a:lnTo>
                    <a:pt x="2588" y="633"/>
                  </a:lnTo>
                  <a:lnTo>
                    <a:pt x="2568" y="591"/>
                  </a:lnTo>
                  <a:lnTo>
                    <a:pt x="2548" y="551"/>
                  </a:lnTo>
                  <a:lnTo>
                    <a:pt x="2526" y="511"/>
                  </a:lnTo>
                  <a:lnTo>
                    <a:pt x="2503" y="475"/>
                  </a:lnTo>
                  <a:lnTo>
                    <a:pt x="2480" y="439"/>
                  </a:lnTo>
                  <a:lnTo>
                    <a:pt x="2455" y="406"/>
                  </a:lnTo>
                  <a:lnTo>
                    <a:pt x="2431" y="373"/>
                  </a:lnTo>
                  <a:lnTo>
                    <a:pt x="2405" y="343"/>
                  </a:lnTo>
                  <a:lnTo>
                    <a:pt x="2379" y="314"/>
                  </a:lnTo>
                  <a:lnTo>
                    <a:pt x="2354" y="287"/>
                  </a:lnTo>
                  <a:lnTo>
                    <a:pt x="2327" y="262"/>
                  </a:lnTo>
                  <a:lnTo>
                    <a:pt x="2301" y="237"/>
                  </a:lnTo>
                  <a:lnTo>
                    <a:pt x="2275" y="214"/>
                  </a:lnTo>
                  <a:lnTo>
                    <a:pt x="2249" y="192"/>
                  </a:lnTo>
                  <a:lnTo>
                    <a:pt x="2223" y="172"/>
                  </a:lnTo>
                  <a:lnTo>
                    <a:pt x="2197" y="153"/>
                  </a:lnTo>
                  <a:lnTo>
                    <a:pt x="2172" y="136"/>
                  </a:lnTo>
                  <a:lnTo>
                    <a:pt x="2147" y="119"/>
                  </a:lnTo>
                  <a:lnTo>
                    <a:pt x="2123" y="104"/>
                  </a:lnTo>
                  <a:lnTo>
                    <a:pt x="2076" y="78"/>
                  </a:lnTo>
                  <a:lnTo>
                    <a:pt x="2034" y="55"/>
                  </a:lnTo>
                  <a:lnTo>
                    <a:pt x="1996" y="36"/>
                  </a:lnTo>
                  <a:lnTo>
                    <a:pt x="1962" y="23"/>
                  </a:lnTo>
                  <a:lnTo>
                    <a:pt x="1935" y="12"/>
                  </a:lnTo>
                  <a:lnTo>
                    <a:pt x="1915" y="5"/>
                  </a:lnTo>
                  <a:lnTo>
                    <a:pt x="1898" y="0"/>
                  </a:lnTo>
                  <a:lnTo>
                    <a:pt x="1912" y="6"/>
                  </a:lnTo>
                  <a:lnTo>
                    <a:pt x="1930" y="15"/>
                  </a:lnTo>
                  <a:lnTo>
                    <a:pt x="1952" y="29"/>
                  </a:lnTo>
                  <a:lnTo>
                    <a:pt x="1980" y="45"/>
                  </a:lnTo>
                  <a:lnTo>
                    <a:pt x="2011" y="66"/>
                  </a:lnTo>
                  <a:lnTo>
                    <a:pt x="2047" y="92"/>
                  </a:lnTo>
                  <a:lnTo>
                    <a:pt x="2085" y="123"/>
                  </a:lnTo>
                  <a:lnTo>
                    <a:pt x="2125" y="158"/>
                  </a:lnTo>
                  <a:lnTo>
                    <a:pt x="2146" y="177"/>
                  </a:lnTo>
                  <a:lnTo>
                    <a:pt x="2168" y="197"/>
                  </a:lnTo>
                  <a:lnTo>
                    <a:pt x="2188" y="219"/>
                  </a:lnTo>
                  <a:lnTo>
                    <a:pt x="2209" y="242"/>
                  </a:lnTo>
                  <a:lnTo>
                    <a:pt x="2230" y="266"/>
                  </a:lnTo>
                  <a:lnTo>
                    <a:pt x="2251" y="292"/>
                  </a:lnTo>
                  <a:lnTo>
                    <a:pt x="2272" y="319"/>
                  </a:lnTo>
                  <a:lnTo>
                    <a:pt x="2292" y="346"/>
                  </a:lnTo>
                  <a:lnTo>
                    <a:pt x="2313" y="377"/>
                  </a:lnTo>
                  <a:lnTo>
                    <a:pt x="2331" y="407"/>
                  </a:lnTo>
                  <a:lnTo>
                    <a:pt x="2352" y="439"/>
                  </a:lnTo>
                  <a:lnTo>
                    <a:pt x="2369" y="474"/>
                  </a:lnTo>
                  <a:lnTo>
                    <a:pt x="2387" y="508"/>
                  </a:lnTo>
                  <a:lnTo>
                    <a:pt x="2404" y="545"/>
                  </a:lnTo>
                  <a:lnTo>
                    <a:pt x="2420" y="583"/>
                  </a:lnTo>
                  <a:lnTo>
                    <a:pt x="2435" y="622"/>
                  </a:lnTo>
                  <a:lnTo>
                    <a:pt x="2449" y="663"/>
                  </a:lnTo>
                  <a:lnTo>
                    <a:pt x="2461" y="706"/>
                  </a:lnTo>
                  <a:lnTo>
                    <a:pt x="2472" y="750"/>
                  </a:lnTo>
                  <a:lnTo>
                    <a:pt x="2482" y="796"/>
                  </a:lnTo>
                  <a:lnTo>
                    <a:pt x="2491" y="843"/>
                  </a:lnTo>
                  <a:lnTo>
                    <a:pt x="2498" y="892"/>
                  </a:lnTo>
                  <a:lnTo>
                    <a:pt x="2503" y="942"/>
                  </a:lnTo>
                  <a:lnTo>
                    <a:pt x="2507" y="994"/>
                  </a:lnTo>
                  <a:lnTo>
                    <a:pt x="2509" y="1048"/>
                  </a:lnTo>
                  <a:lnTo>
                    <a:pt x="2509" y="1104"/>
                  </a:lnTo>
                  <a:lnTo>
                    <a:pt x="2507" y="1161"/>
                  </a:lnTo>
                  <a:lnTo>
                    <a:pt x="2502" y="1220"/>
                  </a:lnTo>
                  <a:lnTo>
                    <a:pt x="2495" y="1280"/>
                  </a:lnTo>
                  <a:lnTo>
                    <a:pt x="2488" y="1342"/>
                  </a:lnTo>
                  <a:lnTo>
                    <a:pt x="2476" y="1406"/>
                  </a:lnTo>
                  <a:lnTo>
                    <a:pt x="2463" y="1472"/>
                  </a:lnTo>
                  <a:lnTo>
                    <a:pt x="2446" y="1540"/>
                  </a:lnTo>
                  <a:lnTo>
                    <a:pt x="2429" y="1609"/>
                  </a:lnTo>
                  <a:lnTo>
                    <a:pt x="2407" y="1680"/>
                  </a:lnTo>
                  <a:lnTo>
                    <a:pt x="2383" y="1754"/>
                  </a:lnTo>
                  <a:lnTo>
                    <a:pt x="2356" y="1829"/>
                  </a:lnTo>
                  <a:lnTo>
                    <a:pt x="2326" y="1906"/>
                  </a:lnTo>
                  <a:lnTo>
                    <a:pt x="2294" y="1985"/>
                  </a:lnTo>
                  <a:lnTo>
                    <a:pt x="2257" y="2066"/>
                  </a:lnTo>
                  <a:lnTo>
                    <a:pt x="2218" y="2149"/>
                  </a:lnTo>
                  <a:lnTo>
                    <a:pt x="2175" y="2234"/>
                  </a:lnTo>
                  <a:lnTo>
                    <a:pt x="2128" y="2321"/>
                  </a:lnTo>
                  <a:lnTo>
                    <a:pt x="2079" y="2409"/>
                  </a:lnTo>
                  <a:lnTo>
                    <a:pt x="2026" y="2500"/>
                  </a:lnTo>
                  <a:lnTo>
                    <a:pt x="1969" y="2593"/>
                  </a:lnTo>
                  <a:lnTo>
                    <a:pt x="1977" y="2554"/>
                  </a:lnTo>
                  <a:lnTo>
                    <a:pt x="1985" y="2515"/>
                  </a:lnTo>
                  <a:lnTo>
                    <a:pt x="1990" y="2476"/>
                  </a:lnTo>
                  <a:lnTo>
                    <a:pt x="1996" y="2438"/>
                  </a:lnTo>
                  <a:lnTo>
                    <a:pt x="2000" y="2401"/>
                  </a:lnTo>
                  <a:lnTo>
                    <a:pt x="2004" y="2363"/>
                  </a:lnTo>
                  <a:lnTo>
                    <a:pt x="2007" y="2327"/>
                  </a:lnTo>
                  <a:lnTo>
                    <a:pt x="2008" y="2290"/>
                  </a:lnTo>
                  <a:lnTo>
                    <a:pt x="2009" y="2255"/>
                  </a:lnTo>
                  <a:lnTo>
                    <a:pt x="2009" y="2219"/>
                  </a:lnTo>
                  <a:lnTo>
                    <a:pt x="2008" y="2185"/>
                  </a:lnTo>
                  <a:lnTo>
                    <a:pt x="2007" y="2150"/>
                  </a:lnTo>
                  <a:lnTo>
                    <a:pt x="2004" y="2115"/>
                  </a:lnTo>
                  <a:lnTo>
                    <a:pt x="2000" y="2082"/>
                  </a:lnTo>
                  <a:lnTo>
                    <a:pt x="1996" y="2048"/>
                  </a:lnTo>
                  <a:lnTo>
                    <a:pt x="1991" y="2015"/>
                  </a:lnTo>
                  <a:lnTo>
                    <a:pt x="1986" y="1983"/>
                  </a:lnTo>
                  <a:lnTo>
                    <a:pt x="1979" y="1950"/>
                  </a:lnTo>
                  <a:lnTo>
                    <a:pt x="1972" y="1919"/>
                  </a:lnTo>
                  <a:lnTo>
                    <a:pt x="1964" y="1888"/>
                  </a:lnTo>
                  <a:lnTo>
                    <a:pt x="1956" y="1857"/>
                  </a:lnTo>
                  <a:lnTo>
                    <a:pt x="1947" y="1825"/>
                  </a:lnTo>
                  <a:lnTo>
                    <a:pt x="1937" y="1795"/>
                  </a:lnTo>
                  <a:lnTo>
                    <a:pt x="1925" y="1766"/>
                  </a:lnTo>
                  <a:lnTo>
                    <a:pt x="1914" y="1736"/>
                  </a:lnTo>
                  <a:lnTo>
                    <a:pt x="1902" y="1707"/>
                  </a:lnTo>
                  <a:lnTo>
                    <a:pt x="1890" y="1679"/>
                  </a:lnTo>
                  <a:lnTo>
                    <a:pt x="1876" y="1650"/>
                  </a:lnTo>
                  <a:lnTo>
                    <a:pt x="1863" y="1622"/>
                  </a:lnTo>
                  <a:lnTo>
                    <a:pt x="1848" y="1596"/>
                  </a:lnTo>
                  <a:lnTo>
                    <a:pt x="1818" y="1541"/>
                  </a:lnTo>
                  <a:lnTo>
                    <a:pt x="1786" y="1489"/>
                  </a:lnTo>
                  <a:lnTo>
                    <a:pt x="1751" y="1438"/>
                  </a:lnTo>
                  <a:lnTo>
                    <a:pt x="1716" y="1388"/>
                  </a:lnTo>
                  <a:lnTo>
                    <a:pt x="1678" y="1340"/>
                  </a:lnTo>
                  <a:lnTo>
                    <a:pt x="1638" y="1293"/>
                  </a:lnTo>
                  <a:lnTo>
                    <a:pt x="1596" y="1249"/>
                  </a:lnTo>
                  <a:lnTo>
                    <a:pt x="1554" y="1205"/>
                  </a:lnTo>
                  <a:lnTo>
                    <a:pt x="1510" y="1163"/>
                  </a:lnTo>
                  <a:lnTo>
                    <a:pt x="1465" y="1122"/>
                  </a:lnTo>
                  <a:lnTo>
                    <a:pt x="1419" y="1081"/>
                  </a:lnTo>
                  <a:lnTo>
                    <a:pt x="1371" y="1044"/>
                  </a:lnTo>
                  <a:lnTo>
                    <a:pt x="1323" y="1006"/>
                  </a:lnTo>
                  <a:lnTo>
                    <a:pt x="1274" y="970"/>
                  </a:lnTo>
                  <a:lnTo>
                    <a:pt x="1225" y="935"/>
                  </a:lnTo>
                  <a:lnTo>
                    <a:pt x="1175" y="902"/>
                  </a:lnTo>
                  <a:lnTo>
                    <a:pt x="1125" y="871"/>
                  </a:lnTo>
                  <a:lnTo>
                    <a:pt x="1074" y="839"/>
                  </a:lnTo>
                  <a:lnTo>
                    <a:pt x="1023" y="810"/>
                  </a:lnTo>
                  <a:lnTo>
                    <a:pt x="973" y="781"/>
                  </a:lnTo>
                  <a:lnTo>
                    <a:pt x="922" y="755"/>
                  </a:lnTo>
                  <a:lnTo>
                    <a:pt x="871" y="729"/>
                  </a:lnTo>
                  <a:lnTo>
                    <a:pt x="821" y="703"/>
                  </a:lnTo>
                  <a:lnTo>
                    <a:pt x="771" y="680"/>
                  </a:lnTo>
                  <a:lnTo>
                    <a:pt x="722" y="658"/>
                  </a:lnTo>
                  <a:lnTo>
                    <a:pt x="673" y="635"/>
                  </a:lnTo>
                  <a:lnTo>
                    <a:pt x="625" y="615"/>
                  </a:lnTo>
                  <a:lnTo>
                    <a:pt x="532" y="578"/>
                  </a:lnTo>
                  <a:lnTo>
                    <a:pt x="444" y="545"/>
                  </a:lnTo>
                  <a:lnTo>
                    <a:pt x="360" y="515"/>
                  </a:lnTo>
                  <a:lnTo>
                    <a:pt x="283" y="489"/>
                  </a:lnTo>
                  <a:lnTo>
                    <a:pt x="214" y="468"/>
                  </a:lnTo>
                  <a:lnTo>
                    <a:pt x="153" y="450"/>
                  </a:lnTo>
                  <a:lnTo>
                    <a:pt x="101" y="436"/>
                  </a:lnTo>
                  <a:lnTo>
                    <a:pt x="27" y="417"/>
                  </a:lnTo>
                  <a:lnTo>
                    <a:pt x="0" y="411"/>
                  </a:lnTo>
                  <a:lnTo>
                    <a:pt x="3" y="528"/>
                  </a:lnTo>
                  <a:lnTo>
                    <a:pt x="8" y="642"/>
                  </a:lnTo>
                  <a:lnTo>
                    <a:pt x="15" y="752"/>
                  </a:lnTo>
                  <a:lnTo>
                    <a:pt x="22" y="858"/>
                  </a:lnTo>
                  <a:lnTo>
                    <a:pt x="32" y="962"/>
                  </a:lnTo>
                  <a:lnTo>
                    <a:pt x="44" y="1062"/>
                  </a:lnTo>
                  <a:lnTo>
                    <a:pt x="56" y="1158"/>
                  </a:lnTo>
                  <a:lnTo>
                    <a:pt x="69" y="1252"/>
                  </a:lnTo>
                  <a:lnTo>
                    <a:pt x="85" y="1342"/>
                  </a:lnTo>
                  <a:lnTo>
                    <a:pt x="102" y="1429"/>
                  </a:lnTo>
                  <a:lnTo>
                    <a:pt x="121" y="1514"/>
                  </a:lnTo>
                  <a:lnTo>
                    <a:pt x="140" y="1594"/>
                  </a:lnTo>
                  <a:lnTo>
                    <a:pt x="160" y="1673"/>
                  </a:lnTo>
                  <a:lnTo>
                    <a:pt x="182" y="1748"/>
                  </a:lnTo>
                  <a:lnTo>
                    <a:pt x="204" y="1821"/>
                  </a:lnTo>
                  <a:lnTo>
                    <a:pt x="229" y="1890"/>
                  </a:lnTo>
                  <a:lnTo>
                    <a:pt x="253" y="1957"/>
                  </a:lnTo>
                  <a:lnTo>
                    <a:pt x="279" y="2022"/>
                  </a:lnTo>
                  <a:lnTo>
                    <a:pt x="307" y="2083"/>
                  </a:lnTo>
                  <a:lnTo>
                    <a:pt x="334" y="2141"/>
                  </a:lnTo>
                  <a:lnTo>
                    <a:pt x="363" y="2198"/>
                  </a:lnTo>
                  <a:lnTo>
                    <a:pt x="392" y="2251"/>
                  </a:lnTo>
                  <a:lnTo>
                    <a:pt x="422" y="2303"/>
                  </a:lnTo>
                  <a:lnTo>
                    <a:pt x="453" y="2352"/>
                  </a:lnTo>
                  <a:lnTo>
                    <a:pt x="484" y="2399"/>
                  </a:lnTo>
                  <a:lnTo>
                    <a:pt x="517" y="2443"/>
                  </a:lnTo>
                  <a:lnTo>
                    <a:pt x="549" y="2486"/>
                  </a:lnTo>
                  <a:lnTo>
                    <a:pt x="582" y="2526"/>
                  </a:lnTo>
                  <a:lnTo>
                    <a:pt x="616" y="2564"/>
                  </a:lnTo>
                  <a:lnTo>
                    <a:pt x="649" y="2599"/>
                  </a:lnTo>
                  <a:lnTo>
                    <a:pt x="684" y="2634"/>
                  </a:lnTo>
                  <a:lnTo>
                    <a:pt x="718" y="2666"/>
                  </a:lnTo>
                  <a:lnTo>
                    <a:pt x="754" y="2696"/>
                  </a:lnTo>
                  <a:lnTo>
                    <a:pt x="789" y="2724"/>
                  </a:lnTo>
                  <a:lnTo>
                    <a:pt x="824" y="2751"/>
                  </a:lnTo>
                  <a:lnTo>
                    <a:pt x="860" y="2776"/>
                  </a:lnTo>
                  <a:lnTo>
                    <a:pt x="895" y="2799"/>
                  </a:lnTo>
                  <a:lnTo>
                    <a:pt x="930" y="2820"/>
                  </a:lnTo>
                  <a:lnTo>
                    <a:pt x="966" y="2840"/>
                  </a:lnTo>
                  <a:lnTo>
                    <a:pt x="1002" y="2858"/>
                  </a:lnTo>
                  <a:lnTo>
                    <a:pt x="1038" y="2875"/>
                  </a:lnTo>
                  <a:lnTo>
                    <a:pt x="1072" y="2891"/>
                  </a:lnTo>
                  <a:lnTo>
                    <a:pt x="1108" y="2905"/>
                  </a:lnTo>
                  <a:lnTo>
                    <a:pt x="1142" y="2917"/>
                  </a:lnTo>
                  <a:lnTo>
                    <a:pt x="1177" y="2930"/>
                  </a:lnTo>
                  <a:lnTo>
                    <a:pt x="1212" y="2940"/>
                  </a:lnTo>
                  <a:lnTo>
                    <a:pt x="1245" y="2949"/>
                  </a:lnTo>
                  <a:lnTo>
                    <a:pt x="1278" y="2957"/>
                  </a:lnTo>
                  <a:lnTo>
                    <a:pt x="1312" y="2964"/>
                  </a:lnTo>
                  <a:lnTo>
                    <a:pt x="1344" y="2971"/>
                  </a:lnTo>
                  <a:lnTo>
                    <a:pt x="1376" y="2975"/>
                  </a:lnTo>
                  <a:lnTo>
                    <a:pt x="1407" y="2980"/>
                  </a:lnTo>
                  <a:lnTo>
                    <a:pt x="1438" y="2983"/>
                  </a:lnTo>
                  <a:lnTo>
                    <a:pt x="1467" y="2986"/>
                  </a:lnTo>
                  <a:lnTo>
                    <a:pt x="1525" y="2990"/>
                  </a:lnTo>
                  <a:lnTo>
                    <a:pt x="1579" y="2991"/>
                  </a:lnTo>
                  <a:lnTo>
                    <a:pt x="1629" y="2990"/>
                  </a:lnTo>
                  <a:lnTo>
                    <a:pt x="1674" y="2986"/>
                  </a:lnTo>
                  <a:lnTo>
                    <a:pt x="1717" y="2983"/>
                  </a:lnTo>
                  <a:lnTo>
                    <a:pt x="1681" y="3040"/>
                  </a:lnTo>
                  <a:lnTo>
                    <a:pt x="1647" y="3097"/>
                  </a:lnTo>
                  <a:lnTo>
                    <a:pt x="1614" y="3153"/>
                  </a:lnTo>
                  <a:lnTo>
                    <a:pt x="1583" y="3208"/>
                  </a:lnTo>
                  <a:lnTo>
                    <a:pt x="1553" y="3263"/>
                  </a:lnTo>
                  <a:lnTo>
                    <a:pt x="1525" y="3319"/>
                  </a:lnTo>
                  <a:lnTo>
                    <a:pt x="1498" y="3373"/>
                  </a:lnTo>
                  <a:lnTo>
                    <a:pt x="1471" y="3427"/>
                  </a:lnTo>
                  <a:lnTo>
                    <a:pt x="1447" y="3481"/>
                  </a:lnTo>
                  <a:lnTo>
                    <a:pt x="1425" y="3534"/>
                  </a:lnTo>
                  <a:lnTo>
                    <a:pt x="1402" y="3587"/>
                  </a:lnTo>
                  <a:lnTo>
                    <a:pt x="1381" y="3639"/>
                  </a:lnTo>
                  <a:lnTo>
                    <a:pt x="1362" y="3691"/>
                  </a:lnTo>
                  <a:lnTo>
                    <a:pt x="1343" y="3743"/>
                  </a:lnTo>
                  <a:lnTo>
                    <a:pt x="1326" y="3794"/>
                  </a:lnTo>
                  <a:lnTo>
                    <a:pt x="1311" y="3845"/>
                  </a:lnTo>
                  <a:lnTo>
                    <a:pt x="1295" y="3895"/>
                  </a:lnTo>
                  <a:lnTo>
                    <a:pt x="1282" y="3946"/>
                  </a:lnTo>
                  <a:lnTo>
                    <a:pt x="1270" y="3995"/>
                  </a:lnTo>
                  <a:lnTo>
                    <a:pt x="1257" y="4044"/>
                  </a:lnTo>
                  <a:lnTo>
                    <a:pt x="1247" y="4093"/>
                  </a:lnTo>
                  <a:lnTo>
                    <a:pt x="1237" y="4141"/>
                  </a:lnTo>
                  <a:lnTo>
                    <a:pt x="1229" y="4189"/>
                  </a:lnTo>
                  <a:lnTo>
                    <a:pt x="1222" y="4236"/>
                  </a:lnTo>
                  <a:lnTo>
                    <a:pt x="1215" y="4282"/>
                  </a:lnTo>
                  <a:lnTo>
                    <a:pt x="1209" y="4329"/>
                  </a:lnTo>
                  <a:lnTo>
                    <a:pt x="1205" y="4375"/>
                  </a:lnTo>
                  <a:lnTo>
                    <a:pt x="1200" y="4421"/>
                  </a:lnTo>
                  <a:lnTo>
                    <a:pt x="1198" y="4465"/>
                  </a:lnTo>
                  <a:lnTo>
                    <a:pt x="1196" y="4510"/>
                  </a:lnTo>
                  <a:lnTo>
                    <a:pt x="1195" y="4555"/>
                  </a:lnTo>
                  <a:lnTo>
                    <a:pt x="1195" y="4598"/>
                  </a:lnTo>
                  <a:lnTo>
                    <a:pt x="1195" y="4641"/>
                  </a:lnTo>
                  <a:lnTo>
                    <a:pt x="1196" y="4684"/>
                  </a:lnTo>
                  <a:lnTo>
                    <a:pt x="1198" y="4726"/>
                  </a:lnTo>
                  <a:lnTo>
                    <a:pt x="1200" y="4768"/>
                  </a:lnTo>
                  <a:lnTo>
                    <a:pt x="1205" y="4809"/>
                  </a:lnTo>
                  <a:lnTo>
                    <a:pt x="1208" y="4850"/>
                  </a:lnTo>
                  <a:lnTo>
                    <a:pt x="1214" y="4890"/>
                  </a:lnTo>
                  <a:lnTo>
                    <a:pt x="1219" y="4931"/>
                  </a:lnTo>
                  <a:lnTo>
                    <a:pt x="1225" y="4970"/>
                  </a:lnTo>
                  <a:lnTo>
                    <a:pt x="1232" y="5009"/>
                  </a:lnTo>
                  <a:lnTo>
                    <a:pt x="1239" y="5048"/>
                  </a:lnTo>
                  <a:lnTo>
                    <a:pt x="1247" y="5086"/>
                  </a:lnTo>
                  <a:lnTo>
                    <a:pt x="1265" y="5160"/>
                  </a:lnTo>
                  <a:lnTo>
                    <a:pt x="1284" y="5233"/>
                  </a:lnTo>
                  <a:lnTo>
                    <a:pt x="1306" y="5303"/>
                  </a:lnTo>
                  <a:lnTo>
                    <a:pt x="1329" y="5372"/>
                  </a:lnTo>
                  <a:lnTo>
                    <a:pt x="1354" y="5438"/>
                  </a:lnTo>
                  <a:lnTo>
                    <a:pt x="1380" y="5503"/>
                  </a:lnTo>
                  <a:lnTo>
                    <a:pt x="1408" y="5565"/>
                  </a:lnTo>
                  <a:lnTo>
                    <a:pt x="1437" y="5625"/>
                  </a:lnTo>
                  <a:lnTo>
                    <a:pt x="1466" y="5685"/>
                  </a:lnTo>
                  <a:lnTo>
                    <a:pt x="1496" y="5740"/>
                  </a:lnTo>
                  <a:lnTo>
                    <a:pt x="1446" y="5748"/>
                  </a:lnTo>
                  <a:lnTo>
                    <a:pt x="1397" y="5757"/>
                  </a:lnTo>
                  <a:lnTo>
                    <a:pt x="1348" y="5767"/>
                  </a:lnTo>
                  <a:lnTo>
                    <a:pt x="1300" y="5777"/>
                  </a:lnTo>
                  <a:lnTo>
                    <a:pt x="1253" y="5789"/>
                  </a:lnTo>
                  <a:lnTo>
                    <a:pt x="1207" y="5800"/>
                  </a:lnTo>
                  <a:lnTo>
                    <a:pt x="1162" y="5814"/>
                  </a:lnTo>
                  <a:lnTo>
                    <a:pt x="1119" y="5827"/>
                  </a:lnTo>
                  <a:lnTo>
                    <a:pt x="1077" y="5841"/>
                  </a:lnTo>
                  <a:lnTo>
                    <a:pt x="1035" y="5856"/>
                  </a:lnTo>
                  <a:lnTo>
                    <a:pt x="995" y="5872"/>
                  </a:lnTo>
                  <a:lnTo>
                    <a:pt x="956" y="5887"/>
                  </a:lnTo>
                  <a:lnTo>
                    <a:pt x="919" y="5904"/>
                  </a:lnTo>
                  <a:lnTo>
                    <a:pt x="882" y="5922"/>
                  </a:lnTo>
                  <a:lnTo>
                    <a:pt x="848" y="5940"/>
                  </a:lnTo>
                  <a:lnTo>
                    <a:pt x="814" y="5958"/>
                  </a:lnTo>
                  <a:lnTo>
                    <a:pt x="782" y="5977"/>
                  </a:lnTo>
                  <a:lnTo>
                    <a:pt x="752" y="5997"/>
                  </a:lnTo>
                  <a:lnTo>
                    <a:pt x="723" y="6017"/>
                  </a:lnTo>
                  <a:lnTo>
                    <a:pt x="695" y="6037"/>
                  </a:lnTo>
                  <a:lnTo>
                    <a:pt x="669" y="6058"/>
                  </a:lnTo>
                  <a:lnTo>
                    <a:pt x="645" y="6080"/>
                  </a:lnTo>
                  <a:lnTo>
                    <a:pt x="623" y="6102"/>
                  </a:lnTo>
                  <a:lnTo>
                    <a:pt x="601" y="6125"/>
                  </a:lnTo>
                  <a:lnTo>
                    <a:pt x="582" y="6147"/>
                  </a:lnTo>
                  <a:lnTo>
                    <a:pt x="565" y="6171"/>
                  </a:lnTo>
                  <a:lnTo>
                    <a:pt x="550" y="6194"/>
                  </a:lnTo>
                  <a:lnTo>
                    <a:pt x="536" y="6219"/>
                  </a:lnTo>
                  <a:lnTo>
                    <a:pt x="524" y="6243"/>
                  </a:lnTo>
                  <a:lnTo>
                    <a:pt x="514" y="6268"/>
                  </a:lnTo>
                  <a:lnTo>
                    <a:pt x="507" y="6292"/>
                  </a:lnTo>
                  <a:lnTo>
                    <a:pt x="501" y="6318"/>
                  </a:lnTo>
                  <a:lnTo>
                    <a:pt x="3395" y="6318"/>
                  </a:lnTo>
                  <a:lnTo>
                    <a:pt x="3389" y="6292"/>
                  </a:lnTo>
                  <a:lnTo>
                    <a:pt x="3381" y="6266"/>
                  </a:lnTo>
                  <a:lnTo>
                    <a:pt x="3370" y="6240"/>
                  </a:lnTo>
                  <a:lnTo>
                    <a:pt x="3358" y="6214"/>
                  </a:lnTo>
                  <a:lnTo>
                    <a:pt x="3343" y="6190"/>
                  </a:lnTo>
                  <a:lnTo>
                    <a:pt x="3327" y="6165"/>
                  </a:lnTo>
                  <a:lnTo>
                    <a:pt x="3309" y="6141"/>
                  </a:lnTo>
                  <a:lnTo>
                    <a:pt x="3287" y="6117"/>
                  </a:lnTo>
                  <a:lnTo>
                    <a:pt x="3265" y="6094"/>
                  </a:lnTo>
                  <a:lnTo>
                    <a:pt x="3242" y="6072"/>
                  </a:lnTo>
                  <a:lnTo>
                    <a:pt x="3216" y="6049"/>
                  </a:lnTo>
                  <a:lnTo>
                    <a:pt x="3188" y="6028"/>
                  </a:lnTo>
                  <a:lnTo>
                    <a:pt x="3158" y="6007"/>
                  </a:lnTo>
                  <a:lnTo>
                    <a:pt x="3128" y="5986"/>
                  </a:lnTo>
                  <a:lnTo>
                    <a:pt x="3094" y="5966"/>
                  </a:lnTo>
                  <a:lnTo>
                    <a:pt x="3061" y="5947"/>
                  </a:lnTo>
                  <a:lnTo>
                    <a:pt x="3024" y="5928"/>
                  </a:lnTo>
                  <a:lnTo>
                    <a:pt x="2987" y="5909"/>
                  </a:lnTo>
                  <a:lnTo>
                    <a:pt x="2948" y="5892"/>
                  </a:lnTo>
                  <a:lnTo>
                    <a:pt x="2908" y="5874"/>
                  </a:lnTo>
                  <a:lnTo>
                    <a:pt x="2867" y="5858"/>
                  </a:lnTo>
                  <a:lnTo>
                    <a:pt x="2825" y="5843"/>
                  </a:lnTo>
                  <a:lnTo>
                    <a:pt x="2780" y="5828"/>
                  </a:lnTo>
                  <a:lnTo>
                    <a:pt x="2735" y="5814"/>
                  </a:lnTo>
                  <a:lnTo>
                    <a:pt x="2688" y="5800"/>
                  </a:lnTo>
                  <a:lnTo>
                    <a:pt x="2640" y="5788"/>
                  </a:lnTo>
                  <a:lnTo>
                    <a:pt x="2593" y="5777"/>
                  </a:lnTo>
                  <a:lnTo>
                    <a:pt x="2542" y="5766"/>
                  </a:lnTo>
                  <a:lnTo>
                    <a:pt x="2492" y="5756"/>
                  </a:lnTo>
                  <a:lnTo>
                    <a:pt x="2440" y="5747"/>
                  </a:lnTo>
                  <a:lnTo>
                    <a:pt x="2387" y="5738"/>
                  </a:lnTo>
                  <a:lnTo>
                    <a:pt x="2334" y="57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2000" b="1">
                <a:solidFill>
                  <a:srgbClr val="FFFFFF"/>
                </a:solidFill>
                <a:latin typeface="微软雅黑" panose="020B0503020204020204" pitchFamily="34" charset="-122"/>
                <a:ea typeface="微软雅黑" panose="020B0503020204020204" pitchFamily="34" charset="-122"/>
              </a:endParaRPr>
            </a:p>
          </p:txBody>
        </p:sp>
      </p:grpSp>
      <p:sp>
        <p:nvSpPr>
          <p:cNvPr id="73" name="任意多边形 72"/>
          <p:cNvSpPr/>
          <p:nvPr/>
        </p:nvSpPr>
        <p:spPr>
          <a:xfrm rot="16200000">
            <a:off x="3154680" y="-2489200"/>
            <a:ext cx="640080" cy="5963285"/>
          </a:xfrm>
          <a:custGeom>
            <a:avLst/>
            <a:gdLst>
              <a:gd name="connsiteX0" fmla="*/ 0 w 1008"/>
              <a:gd name="connsiteY0" fmla="*/ 0 h 9391"/>
              <a:gd name="connsiteX1" fmla="*/ 1001 w 1008"/>
              <a:gd name="connsiteY1" fmla="*/ 10 h 9391"/>
              <a:gd name="connsiteX2" fmla="*/ 1008 w 1008"/>
              <a:gd name="connsiteY2" fmla="*/ 8713 h 9391"/>
              <a:gd name="connsiteX3" fmla="*/ 1006 w 1008"/>
              <a:gd name="connsiteY3" fmla="*/ 8713 h 9391"/>
              <a:gd name="connsiteX4" fmla="*/ 1004 w 1008"/>
              <a:gd name="connsiteY4" fmla="*/ 8747 h 9391"/>
              <a:gd name="connsiteX5" fmla="*/ 503 w 1008"/>
              <a:gd name="connsiteY5" fmla="*/ 9391 h 9391"/>
              <a:gd name="connsiteX6" fmla="*/ 3 w 1008"/>
              <a:gd name="connsiteY6" fmla="*/ 8747 h 9391"/>
              <a:gd name="connsiteX7" fmla="*/ 1 w 1008"/>
              <a:gd name="connsiteY7" fmla="*/ 8713 h 9391"/>
              <a:gd name="connsiteX8" fmla="*/ 0 w 1008"/>
              <a:gd name="connsiteY8" fmla="*/ 8713 h 9391"/>
              <a:gd name="connsiteX9" fmla="*/ 0 w 1008"/>
              <a:gd name="connsiteY9" fmla="*/ 8674 h 9391"/>
              <a:gd name="connsiteX10" fmla="*/ 0 w 1008"/>
              <a:gd name="connsiteY10" fmla="*/ 0 h 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 h="9391">
                <a:moveTo>
                  <a:pt x="0" y="0"/>
                </a:moveTo>
                <a:lnTo>
                  <a:pt x="1001" y="10"/>
                </a:lnTo>
                <a:lnTo>
                  <a:pt x="1008" y="8713"/>
                </a:lnTo>
                <a:lnTo>
                  <a:pt x="1006" y="8713"/>
                </a:lnTo>
                <a:lnTo>
                  <a:pt x="1004" y="8747"/>
                </a:lnTo>
                <a:cubicBezTo>
                  <a:pt x="1014" y="9266"/>
                  <a:pt x="764" y="9391"/>
                  <a:pt x="503" y="9391"/>
                </a:cubicBezTo>
                <a:cubicBezTo>
                  <a:pt x="243" y="9391"/>
                  <a:pt x="-10" y="9210"/>
                  <a:pt x="3" y="8747"/>
                </a:cubicBezTo>
                <a:lnTo>
                  <a:pt x="1" y="8713"/>
                </a:lnTo>
                <a:lnTo>
                  <a:pt x="0" y="8713"/>
                </a:lnTo>
                <a:lnTo>
                  <a:pt x="0" y="8674"/>
                </a:lnTo>
                <a:lnTo>
                  <a:pt x="0" y="0"/>
                </a:lnTo>
                <a:close/>
              </a:path>
            </a:pathLst>
          </a:cu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74" name="矩形 73"/>
          <p:cNvSpPr/>
          <p:nvPr/>
        </p:nvSpPr>
        <p:spPr bwMode="auto">
          <a:xfrm>
            <a:off x="253323" y="172363"/>
            <a:ext cx="191008" cy="639909"/>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p>
            <a:pPr algn="ctr"/>
            <a:endParaRPr lang="zh-CN" altLang="en-US" sz="2400">
              <a:solidFill>
                <a:schemeClr val="lt1"/>
              </a:solidFill>
              <a:latin typeface="微软雅黑" panose="020B0503020204020204" pitchFamily="34" charset="-122"/>
              <a:ea typeface="微软雅黑" panose="020B0503020204020204" pitchFamily="34" charset="-122"/>
            </a:endParaRPr>
          </a:p>
        </p:txBody>
      </p:sp>
      <p:sp>
        <p:nvSpPr>
          <p:cNvPr id="75" name="文本框 28"/>
          <p:cNvSpPr>
            <a:spLocks noChangeArrowheads="1"/>
          </p:cNvSpPr>
          <p:nvPr/>
        </p:nvSpPr>
        <p:spPr bwMode="auto">
          <a:xfrm>
            <a:off x="663575" y="262255"/>
            <a:ext cx="53809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p>
            <a:r>
              <a:rPr lang="zh-CN" altLang="en-US" sz="2400" b="1" dirty="0">
                <a:solidFill>
                  <a:srgbClr val="262626"/>
                </a:solidFill>
                <a:latin typeface="微软雅黑" panose="020B0503020204020204" pitchFamily="34" charset="-122"/>
                <a:ea typeface="微软雅黑" panose="020B0503020204020204" pitchFamily="34" charset="-122"/>
                <a:sym typeface="+mn-ea"/>
              </a:rPr>
              <a:t>国家七部委印发《发表论文“五不准”》</a:t>
            </a:r>
            <a:endParaRPr lang="zh-CN" altLang="en-US" sz="2400" b="1" dirty="0">
              <a:solidFill>
                <a:srgbClr val="262626"/>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0-#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500" fill="hold"/>
                                        <p:tgtEl>
                                          <p:spTgt spid="74"/>
                                        </p:tgtEl>
                                        <p:attrNameLst>
                                          <p:attrName>ppt_x</p:attrName>
                                        </p:attrNameLst>
                                      </p:cBhvr>
                                      <p:tavLst>
                                        <p:tav tm="0">
                                          <p:val>
                                            <p:strVal val="0-#ppt_w/2"/>
                                          </p:val>
                                        </p:tav>
                                        <p:tav tm="100000">
                                          <p:val>
                                            <p:strVal val="#ppt_x"/>
                                          </p:val>
                                        </p:tav>
                                      </p:tavLst>
                                    </p:anim>
                                    <p:anim calcmode="lin" valueType="num">
                                      <p:cBhvr additive="base">
                                        <p:cTn id="13" dur="500" fill="hold"/>
                                        <p:tgtEl>
                                          <p:spTgt spid="7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iterate type="lt">
                                    <p:tmPct val="10000"/>
                                  </p:iterate>
                                  <p:childTnLst>
                                    <p:set>
                                      <p:cBhvr>
                                        <p:cTn id="16" dur="1" fill="hold">
                                          <p:stCondLst>
                                            <p:cond delay="0"/>
                                          </p:stCondLst>
                                        </p:cTn>
                                        <p:tgtEl>
                                          <p:spTgt spid="75"/>
                                        </p:tgtEl>
                                        <p:attrNameLst>
                                          <p:attrName>style.visibility</p:attrName>
                                        </p:attrNameLst>
                                      </p:cBhvr>
                                      <p:to>
                                        <p:strVal val="visible"/>
                                      </p:to>
                                    </p:set>
                                    <p:anim calcmode="lin" valueType="num">
                                      <p:cBhvr>
                                        <p:cTn id="17" dur="500" fill="hold"/>
                                        <p:tgtEl>
                                          <p:spTgt spid="75"/>
                                        </p:tgtEl>
                                        <p:attrNameLst>
                                          <p:attrName>ppt_w</p:attrName>
                                        </p:attrNameLst>
                                      </p:cBhvr>
                                      <p:tavLst>
                                        <p:tav tm="0">
                                          <p:val>
                                            <p:fltVal val="0"/>
                                          </p:val>
                                        </p:tav>
                                        <p:tav tm="100000">
                                          <p:val>
                                            <p:strVal val="#ppt_w"/>
                                          </p:val>
                                        </p:tav>
                                      </p:tavLst>
                                    </p:anim>
                                    <p:anim calcmode="lin" valueType="num">
                                      <p:cBhvr>
                                        <p:cTn id="18" dur="500" fill="hold"/>
                                        <p:tgtEl>
                                          <p:spTgt spid="75"/>
                                        </p:tgtEl>
                                        <p:attrNameLst>
                                          <p:attrName>ppt_h</p:attrName>
                                        </p:attrNameLst>
                                      </p:cBhvr>
                                      <p:tavLst>
                                        <p:tav tm="0">
                                          <p:val>
                                            <p:fltVal val="0"/>
                                          </p:val>
                                        </p:tav>
                                        <p:tav tm="100000">
                                          <p:val>
                                            <p:strVal val="#ppt_h"/>
                                          </p:val>
                                        </p:tav>
                                      </p:tavLst>
                                    </p:anim>
                                    <p:anim calcmode="lin" valueType="num">
                                      <p:cBhvr>
                                        <p:cTn id="19" dur="500" fill="hold"/>
                                        <p:tgtEl>
                                          <p:spTgt spid="75"/>
                                        </p:tgtEl>
                                        <p:attrNameLst>
                                          <p:attrName>style.rotation</p:attrName>
                                        </p:attrNameLst>
                                      </p:cBhvr>
                                      <p:tavLst>
                                        <p:tav tm="0">
                                          <p:val>
                                            <p:fltVal val="360"/>
                                          </p:val>
                                        </p:tav>
                                        <p:tav tm="100000">
                                          <p:val>
                                            <p:fltVal val="0"/>
                                          </p:val>
                                        </p:tav>
                                      </p:tavLst>
                                    </p:anim>
                                    <p:animEffect transition="in" filter="fade">
                                      <p:cBhvr>
                                        <p:cTn id="2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P spid="74" grpId="0" bldLvl="0" animBg="1"/>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933709" y="3842600"/>
            <a:ext cx="6346191" cy="2910916"/>
            <a:chOff x="665" y="1596"/>
            <a:chExt cx="18328" cy="7602"/>
          </a:xfrm>
        </p:grpSpPr>
        <p:grpSp>
          <p:nvGrpSpPr>
            <p:cNvPr id="18" name="组合 17"/>
            <p:cNvGrpSpPr/>
            <p:nvPr/>
          </p:nvGrpSpPr>
          <p:grpSpPr>
            <a:xfrm>
              <a:off x="665" y="1596"/>
              <a:ext cx="18328" cy="7602"/>
              <a:chOff x="665" y="1596"/>
              <a:chExt cx="18328" cy="7602"/>
            </a:xfrm>
          </p:grpSpPr>
          <p:pic>
            <p:nvPicPr>
              <p:cNvPr id="9" name="图片 8"/>
              <p:cNvPicPr>
                <a:picLocks noChangeAspect="1"/>
              </p:cNvPicPr>
              <p:nvPr/>
            </p:nvPicPr>
            <p:blipFill>
              <a:blip r:embed="rId1"/>
              <a:stretch>
                <a:fillRect/>
              </a:stretch>
            </p:blipFill>
            <p:spPr>
              <a:xfrm>
                <a:off x="767" y="1596"/>
                <a:ext cx="18178" cy="3960"/>
              </a:xfrm>
              <a:prstGeom prst="rect">
                <a:avLst/>
              </a:prstGeom>
            </p:spPr>
          </p:pic>
          <p:pic>
            <p:nvPicPr>
              <p:cNvPr id="11" name="图片 10"/>
              <p:cNvPicPr>
                <a:picLocks noChangeAspect="1"/>
              </p:cNvPicPr>
              <p:nvPr/>
            </p:nvPicPr>
            <p:blipFill>
              <a:blip r:embed="rId2"/>
              <a:stretch>
                <a:fillRect/>
              </a:stretch>
            </p:blipFill>
            <p:spPr>
              <a:xfrm>
                <a:off x="665" y="5268"/>
                <a:ext cx="18328" cy="3930"/>
              </a:xfrm>
              <a:prstGeom prst="rect">
                <a:avLst/>
              </a:prstGeom>
            </p:spPr>
          </p:pic>
        </p:grpSp>
        <p:cxnSp>
          <p:nvCxnSpPr>
            <p:cNvPr id="23" name="直接连接符 22"/>
            <p:cNvCxnSpPr/>
            <p:nvPr/>
          </p:nvCxnSpPr>
          <p:spPr>
            <a:xfrm flipV="1">
              <a:off x="888" y="7627"/>
              <a:ext cx="3061" cy="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15707" y="7035"/>
              <a:ext cx="2721" cy="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4602" y="7640"/>
              <a:ext cx="3345" cy="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888" y="8139"/>
              <a:ext cx="5783" cy="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3" name="图片 32" descr="湖南大学"/>
          <p:cNvPicPr>
            <a:picLocks noChangeAspect="1"/>
          </p:cNvPicPr>
          <p:nvPr/>
        </p:nvPicPr>
        <p:blipFill>
          <a:blip r:embed="rId3"/>
          <a:stretch>
            <a:fillRect/>
          </a:stretch>
        </p:blipFill>
        <p:spPr>
          <a:xfrm>
            <a:off x="6618096" y="883772"/>
            <a:ext cx="4739161" cy="2910915"/>
          </a:xfrm>
          <a:prstGeom prst="rect">
            <a:avLst/>
          </a:prstGeom>
        </p:spPr>
      </p:pic>
      <p:pic>
        <p:nvPicPr>
          <p:cNvPr id="34" name="图片 33" descr="湘潭大学"/>
          <p:cNvPicPr>
            <a:picLocks noChangeAspect="1"/>
          </p:cNvPicPr>
          <p:nvPr/>
        </p:nvPicPr>
        <p:blipFill>
          <a:blip r:embed="rId4"/>
          <a:stretch>
            <a:fillRect/>
          </a:stretch>
        </p:blipFill>
        <p:spPr>
          <a:xfrm>
            <a:off x="175913" y="881233"/>
            <a:ext cx="5707362" cy="2950358"/>
          </a:xfrm>
          <a:prstGeom prst="rect">
            <a:avLst/>
          </a:prstGeom>
        </p:spPr>
      </p:pic>
      <p:grpSp>
        <p:nvGrpSpPr>
          <p:cNvPr id="39" name="组合 38"/>
          <p:cNvGrpSpPr/>
          <p:nvPr/>
        </p:nvGrpSpPr>
        <p:grpSpPr>
          <a:xfrm>
            <a:off x="732155" y="362585"/>
            <a:ext cx="10788015" cy="6249035"/>
            <a:chOff x="1201" y="1271"/>
            <a:chExt cx="16334" cy="8294"/>
          </a:xfrm>
        </p:grpSpPr>
        <p:pic>
          <p:nvPicPr>
            <p:cNvPr id="38" name="图片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 y="1271"/>
              <a:ext cx="16132" cy="4201"/>
            </a:xfrm>
            <a:prstGeom prst="rect">
              <a:avLst/>
            </a:prstGeom>
          </p:spPr>
        </p:pic>
        <p:pic>
          <p:nvPicPr>
            <p:cNvPr id="37" name="图片 36"/>
            <p:cNvPicPr>
              <a:picLocks noChangeAspect="1"/>
            </p:cNvPicPr>
            <p:nvPr/>
          </p:nvPicPr>
          <p:blipFill rotWithShape="1">
            <a:blip r:embed="rId6">
              <a:extLst>
                <a:ext uri="{28A0092B-C50C-407E-A947-70E740481C1C}">
                  <a14:useLocalDpi xmlns:a14="http://schemas.microsoft.com/office/drawing/2010/main" val="0"/>
                </a:ext>
              </a:extLst>
            </a:blip>
            <a:srcRect b="35951"/>
            <a:stretch>
              <a:fillRect/>
            </a:stretch>
          </p:blipFill>
          <p:spPr>
            <a:xfrm>
              <a:off x="1201" y="4161"/>
              <a:ext cx="16334" cy="5405"/>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288720" y="270144"/>
            <a:ext cx="1097280" cy="460375"/>
          </a:xfrm>
          <a:prstGeom prst="rect">
            <a:avLst/>
          </a:prstGeom>
        </p:spPr>
        <p:txBody>
          <a:bodyPr wrap="none">
            <a:spAutoFit/>
          </a:bodyPr>
          <a:lstStyle/>
          <a:p>
            <a:r>
              <a:rPr lang="zh-CN" altLang="en-US" sz="2400" dirty="0" smtClean="0">
                <a:solidFill>
                  <a:schemeClr val="tx1">
                    <a:lumMod val="50000"/>
                    <a:lumOff val="50000"/>
                  </a:schemeClr>
                </a:solidFill>
                <a:latin typeface="方正兰亭准黑_GBK" panose="02000000000000000000" pitchFamily="2" charset="-122"/>
                <a:ea typeface="方正兰亭准黑_GBK" panose="02000000000000000000" pitchFamily="2" charset="-122"/>
              </a:rPr>
              <a:t>主目录</a:t>
            </a:r>
            <a:endParaRPr lang="zh-CN" altLang="en-US" sz="2400" dirty="0">
              <a:solidFill>
                <a:schemeClr val="tx1">
                  <a:lumMod val="50000"/>
                  <a:lumOff val="50000"/>
                </a:schemeClr>
              </a:solidFill>
              <a:latin typeface="方正兰亭准黑_GBK" panose="02000000000000000000" pitchFamily="2" charset="-122"/>
              <a:ea typeface="方正兰亭准黑_GBK" panose="02000000000000000000" pitchFamily="2" charset="-122"/>
            </a:endParaRPr>
          </a:p>
        </p:txBody>
      </p:sp>
      <p:grpSp>
        <p:nvGrpSpPr>
          <p:cNvPr id="4" name="组合 3"/>
          <p:cNvGrpSpPr/>
          <p:nvPr/>
        </p:nvGrpSpPr>
        <p:grpSpPr>
          <a:xfrm>
            <a:off x="1992539" y="1034198"/>
            <a:ext cx="1748518" cy="1507343"/>
            <a:chOff x="1992539" y="2268638"/>
            <a:chExt cx="1748518" cy="1507343"/>
          </a:xfrm>
          <a:solidFill>
            <a:schemeClr val="accent2"/>
          </a:solidFill>
        </p:grpSpPr>
        <p:sp>
          <p:nvSpPr>
            <p:cNvPr id="6" name="六边形 5"/>
            <p:cNvSpPr/>
            <p:nvPr/>
          </p:nvSpPr>
          <p:spPr>
            <a:xfrm>
              <a:off x="1992539" y="2268638"/>
              <a:ext cx="1748518" cy="1507343"/>
            </a:xfrm>
            <a:prstGeom prst="hexagon">
              <a:avLst/>
            </a:prstGeom>
            <a:grpFill/>
            <a:ln w="1619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360643" y="2584126"/>
              <a:ext cx="1063112" cy="923330"/>
            </a:xfrm>
            <a:prstGeom prst="rect">
              <a:avLst/>
            </a:prstGeom>
            <a:grpFill/>
          </p:spPr>
          <p:txBody>
            <a:bodyPr wrap="none" anchor="t">
              <a:spAutoFit/>
            </a:bodyPr>
            <a:lstStyle/>
            <a:p>
              <a:pPr algn="dist"/>
              <a:r>
                <a:rPr lang="en-US" altLang="zh-CN" sz="5400" dirty="0" smtClean="0">
                  <a:solidFill>
                    <a:schemeClr val="bg1"/>
                  </a:solidFill>
                  <a:latin typeface="方正兰亭中粗黑_GBK" panose="02000000000000000000" pitchFamily="2" charset="-122"/>
                  <a:ea typeface="方正兰亭中粗黑_GBK" panose="02000000000000000000" pitchFamily="2" charset="-122"/>
                </a:rPr>
                <a:t>01</a:t>
              </a:r>
              <a:endParaRPr lang="zh-CN" altLang="en-US" sz="5400" dirty="0">
                <a:solidFill>
                  <a:schemeClr val="bg1"/>
                </a:solidFill>
                <a:latin typeface="方正兰亭中粗黑_GBK" panose="02000000000000000000" pitchFamily="2" charset="-122"/>
                <a:ea typeface="方正兰亭中粗黑_GBK" panose="02000000000000000000" pitchFamily="2" charset="-122"/>
              </a:endParaRPr>
            </a:p>
          </p:txBody>
        </p:sp>
      </p:grpSp>
      <p:grpSp>
        <p:nvGrpSpPr>
          <p:cNvPr id="5" name="组合 4"/>
          <p:cNvGrpSpPr/>
          <p:nvPr/>
        </p:nvGrpSpPr>
        <p:grpSpPr>
          <a:xfrm>
            <a:off x="1992539" y="3020060"/>
            <a:ext cx="1748518" cy="1507343"/>
            <a:chOff x="3567339" y="3187700"/>
            <a:chExt cx="1748518" cy="1507343"/>
          </a:xfrm>
          <a:solidFill>
            <a:schemeClr val="accent2"/>
          </a:solidFill>
        </p:grpSpPr>
        <p:sp>
          <p:nvSpPr>
            <p:cNvPr id="8" name="六边形 7"/>
            <p:cNvSpPr/>
            <p:nvPr/>
          </p:nvSpPr>
          <p:spPr>
            <a:xfrm>
              <a:off x="3567339" y="3187700"/>
              <a:ext cx="1748518" cy="1507343"/>
            </a:xfrm>
            <a:prstGeom prst="hexagon">
              <a:avLst/>
            </a:prstGeom>
            <a:grpFill/>
            <a:ln w="1619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934205" y="3485727"/>
              <a:ext cx="1090363" cy="923330"/>
            </a:xfrm>
            <a:prstGeom prst="rect">
              <a:avLst/>
            </a:prstGeom>
            <a:grpFill/>
          </p:spPr>
          <p:txBody>
            <a:bodyPr wrap="none" anchor="t">
              <a:spAutoFit/>
            </a:bodyPr>
            <a:lstStyle/>
            <a:p>
              <a:pPr algn="dist"/>
              <a:r>
                <a:rPr lang="en-US" altLang="zh-CN" sz="5400" dirty="0" smtClean="0">
                  <a:solidFill>
                    <a:schemeClr val="bg1"/>
                  </a:solidFill>
                  <a:latin typeface="方正兰亭中粗黑_GBK" panose="02000000000000000000" pitchFamily="2" charset="-122"/>
                  <a:ea typeface="方正兰亭中粗黑_GBK" panose="02000000000000000000" pitchFamily="2" charset="-122"/>
                </a:rPr>
                <a:t>02</a:t>
              </a:r>
              <a:endParaRPr lang="zh-CN" altLang="en-US" sz="5400" dirty="0">
                <a:solidFill>
                  <a:schemeClr val="bg1"/>
                </a:solidFill>
                <a:latin typeface="方正兰亭中粗黑_GBK" panose="02000000000000000000" pitchFamily="2" charset="-122"/>
                <a:ea typeface="方正兰亭中粗黑_GBK" panose="02000000000000000000" pitchFamily="2" charset="-122"/>
              </a:endParaRPr>
            </a:p>
          </p:txBody>
        </p:sp>
      </p:grpSp>
      <p:cxnSp>
        <p:nvCxnSpPr>
          <p:cNvPr id="10" name="直接连接符 9"/>
          <p:cNvCxnSpPr/>
          <p:nvPr/>
        </p:nvCxnSpPr>
        <p:spPr>
          <a:xfrm>
            <a:off x="387350" y="731809"/>
            <a:ext cx="118046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等腰三角形 14"/>
          <p:cNvSpPr/>
          <p:nvPr/>
        </p:nvSpPr>
        <p:spPr>
          <a:xfrm rot="5400000">
            <a:off x="-56669" y="347637"/>
            <a:ext cx="420013" cy="306676"/>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067175" y="1396365"/>
            <a:ext cx="5840730" cy="829945"/>
          </a:xfrm>
          <a:prstGeom prst="rect">
            <a:avLst/>
          </a:prstGeom>
          <a:noFill/>
        </p:spPr>
        <p:txBody>
          <a:bodyPr wrap="none" rtlCol="0" anchor="t">
            <a:spAutoFit/>
          </a:bodyPr>
          <a:p>
            <a:r>
              <a:rPr lang="zh-CN" altLang="en-US" sz="4800" spc="150" dirty="0">
                <a:solidFill>
                  <a:schemeClr val="accent1"/>
                </a:solidFill>
                <a:uFillTx/>
                <a:latin typeface="微软雅黑" panose="020B0503020204020204" pitchFamily="34" charset="-122"/>
                <a:ea typeface="微软雅黑" panose="020B0503020204020204" pitchFamily="34" charset="-122"/>
                <a:sym typeface="+mn-ea"/>
              </a:rPr>
              <a:t>科研诚信与学术规范</a:t>
            </a:r>
            <a:endParaRPr lang="zh-CN" altLang="en-US" sz="4800" spc="150" dirty="0">
              <a:solidFill>
                <a:schemeClr val="accent1"/>
              </a:solidFill>
              <a:uFillTx/>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4067175" y="3364865"/>
            <a:ext cx="7694930" cy="768350"/>
          </a:xfrm>
          <a:prstGeom prst="rect">
            <a:avLst/>
          </a:prstGeom>
          <a:noFill/>
        </p:spPr>
        <p:txBody>
          <a:bodyPr wrap="none" rtlCol="0" anchor="t">
            <a:spAutoFit/>
          </a:bodyPr>
          <a:p>
            <a:pPr algn="l"/>
            <a:r>
              <a:rPr lang="zh-CN" altLang="en-US" sz="4400" spc="150" dirty="0">
                <a:solidFill>
                  <a:schemeClr val="accent1"/>
                </a:solidFill>
                <a:uFillTx/>
                <a:latin typeface="微软雅黑" panose="020B0503020204020204" pitchFamily="34" charset="-122"/>
                <a:ea typeface="微软雅黑" panose="020B0503020204020204" pitchFamily="34" charset="-122"/>
                <a:sym typeface="+mn-ea"/>
              </a:rPr>
              <a:t>信息化手段助力学术不端检测</a:t>
            </a:r>
            <a:endParaRPr lang="zh-CN" altLang="en-US" sz="4400" spc="150" dirty="0">
              <a:solidFill>
                <a:schemeClr val="accent1"/>
              </a:solidFill>
              <a:uFillTx/>
              <a:latin typeface="微软雅黑" panose="020B0503020204020204" pitchFamily="34" charset="-122"/>
              <a:ea typeface="微软雅黑" panose="020B0503020204020204" pitchFamily="34" charset="-122"/>
              <a:sym typeface="+mn-ea"/>
            </a:endParaRPr>
          </a:p>
        </p:txBody>
      </p:sp>
      <p:grpSp>
        <p:nvGrpSpPr>
          <p:cNvPr id="7" name="组合 6"/>
          <p:cNvGrpSpPr/>
          <p:nvPr/>
        </p:nvGrpSpPr>
        <p:grpSpPr>
          <a:xfrm>
            <a:off x="1982379" y="5006340"/>
            <a:ext cx="1748518" cy="1507343"/>
            <a:chOff x="3567339" y="3187700"/>
            <a:chExt cx="1748518" cy="1507343"/>
          </a:xfrm>
          <a:solidFill>
            <a:schemeClr val="accent2"/>
          </a:solidFill>
        </p:grpSpPr>
        <p:sp>
          <p:nvSpPr>
            <p:cNvPr id="9" name="六边形 8"/>
            <p:cNvSpPr/>
            <p:nvPr/>
          </p:nvSpPr>
          <p:spPr>
            <a:xfrm>
              <a:off x="3567339" y="3187700"/>
              <a:ext cx="1748518" cy="1507343"/>
            </a:xfrm>
            <a:prstGeom prst="hexagon">
              <a:avLst/>
            </a:prstGeom>
            <a:grpFill/>
            <a:ln w="1619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3970752" y="3485727"/>
              <a:ext cx="1017270" cy="922020"/>
            </a:xfrm>
            <a:prstGeom prst="rect">
              <a:avLst/>
            </a:prstGeom>
            <a:grpFill/>
          </p:spPr>
          <p:txBody>
            <a:bodyPr wrap="none" anchor="t">
              <a:spAutoFit/>
            </a:bodyPr>
            <a:p>
              <a:pPr algn="dist"/>
              <a:r>
                <a:rPr lang="en-US" altLang="zh-CN" sz="5400" dirty="0" smtClean="0">
                  <a:solidFill>
                    <a:schemeClr val="bg1"/>
                  </a:solidFill>
                  <a:latin typeface="方正兰亭中粗黑_GBK" panose="02000000000000000000" pitchFamily="2" charset="-122"/>
                  <a:ea typeface="方正兰亭中粗黑_GBK" panose="02000000000000000000" pitchFamily="2" charset="-122"/>
                </a:rPr>
                <a:t>0</a:t>
              </a:r>
              <a:r>
                <a:rPr lang="en-US" sz="5400" dirty="0" smtClean="0">
                  <a:solidFill>
                    <a:schemeClr val="bg1"/>
                  </a:solidFill>
                  <a:latin typeface="方正兰亭中粗黑_GBK" panose="02000000000000000000" pitchFamily="2" charset="-122"/>
                  <a:ea typeface="方正兰亭中粗黑_GBK" panose="02000000000000000000" pitchFamily="2" charset="-122"/>
                </a:rPr>
                <a:t>3</a:t>
              </a:r>
              <a:endParaRPr lang="en-US" sz="5400" dirty="0">
                <a:solidFill>
                  <a:schemeClr val="bg1"/>
                </a:solidFill>
                <a:latin typeface="方正兰亭中粗黑_GBK" panose="02000000000000000000" pitchFamily="2" charset="-122"/>
                <a:ea typeface="方正兰亭中粗黑_GBK" panose="02000000000000000000" pitchFamily="2" charset="-122"/>
              </a:endParaRPr>
            </a:p>
          </p:txBody>
        </p:sp>
      </p:grpSp>
      <p:sp>
        <p:nvSpPr>
          <p:cNvPr id="12" name="文本框 11"/>
          <p:cNvSpPr txBox="1"/>
          <p:nvPr/>
        </p:nvSpPr>
        <p:spPr>
          <a:xfrm>
            <a:off x="4057015" y="5351145"/>
            <a:ext cx="5383530" cy="768350"/>
          </a:xfrm>
          <a:prstGeom prst="rect">
            <a:avLst/>
          </a:prstGeom>
          <a:noFill/>
        </p:spPr>
        <p:txBody>
          <a:bodyPr wrap="none" rtlCol="0" anchor="t">
            <a:spAutoFit/>
          </a:bodyPr>
          <a:p>
            <a:pPr algn="l"/>
            <a:r>
              <a:rPr lang="zh-CN" altLang="zh-CN" sz="4400" spc="150" dirty="0">
                <a:solidFill>
                  <a:schemeClr val="accent1"/>
                </a:solidFill>
                <a:uFillTx/>
                <a:latin typeface="微软雅黑" panose="020B0503020204020204" pitchFamily="34" charset="-122"/>
                <a:ea typeface="微软雅黑" panose="020B0503020204020204" pitchFamily="34" charset="-122"/>
                <a:sym typeface="+mn-ea"/>
              </a:rPr>
              <a:t>学术研究与科研创新</a:t>
            </a:r>
            <a:endParaRPr lang="zh-CN" altLang="zh-CN" sz="4400" spc="150" dirty="0">
              <a:solidFill>
                <a:schemeClr val="accent1"/>
              </a:solidFill>
              <a:uFillTx/>
              <a:latin typeface="微软雅黑" panose="020B0503020204020204" pitchFamily="34" charset="-122"/>
              <a:ea typeface="微软雅黑" panose="020B0503020204020204" pitchFamily="34" charset="-122"/>
              <a:sym typeface="+mn-ea"/>
            </a:endParaRPr>
          </a:p>
        </p:txBody>
      </p:sp>
    </p:spTree>
  </p:cSld>
  <p:clrMapOvr>
    <a:masterClrMapping/>
  </p:clrMapOvr>
  <p:transition spd="med" advClick="0"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2" presetClass="entr" presetSubtype="8" fill="hold" grpId="0" nodeType="withEffect">
                                  <p:stCondLst>
                                    <p:cond delay="0"/>
                                  </p:stCondLst>
                                  <p:childTnLst>
                                    <p:set>
                                      <p:cBhvr>
                                        <p:cTn id="11" dur="1000" fill="hold">
                                          <p:stCondLst>
                                            <p:cond delay="0"/>
                                          </p:stCondLst>
                                        </p:cTn>
                                        <p:tgtEl>
                                          <p:spTgt spid="2"/>
                                        </p:tgtEl>
                                        <p:attrNameLst>
                                          <p:attrName>style.visibility</p:attrName>
                                        </p:attrNameLst>
                                      </p:cBhvr>
                                      <p:to>
                                        <p:strVal val="visible"/>
                                      </p:to>
                                    </p:set>
                                    <p:anim calcmode="lin" valueType="num">
                                      <p:cBhvr additive="base">
                                        <p:cTn id="12" dur="1000"/>
                                        <p:tgtEl>
                                          <p:spTgt spid="2"/>
                                        </p:tgtEl>
                                        <p:attrNameLst>
                                          <p:attrName>ppt_x</p:attrName>
                                        </p:attrNameLst>
                                      </p:cBhvr>
                                      <p:tavLst>
                                        <p:tav tm="0">
                                          <p:val>
                                            <p:strVal val="#ppt_x-#ppt_w*1.125000"/>
                                          </p:val>
                                        </p:tav>
                                        <p:tav tm="100000">
                                          <p:val>
                                            <p:strVal val="#ppt_x"/>
                                          </p:val>
                                        </p:tav>
                                      </p:tavLst>
                                    </p:anim>
                                    <p:animEffect transition="in" filter="wipe(right)">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12" presetClass="entr" presetSubtype="8" fill="hold" grpId="0" nodeType="withEffect">
                                  <p:stCondLst>
                                    <p:cond delay="0"/>
                                  </p:stCondLst>
                                  <p:childTnLst>
                                    <p:set>
                                      <p:cBhvr>
                                        <p:cTn id="22" dur="1000" fill="hold">
                                          <p:stCondLst>
                                            <p:cond delay="0"/>
                                          </p:stCondLst>
                                        </p:cTn>
                                        <p:tgtEl>
                                          <p:spTgt spid="3"/>
                                        </p:tgtEl>
                                        <p:attrNameLst>
                                          <p:attrName>style.visibility</p:attrName>
                                        </p:attrNameLst>
                                      </p:cBhvr>
                                      <p:to>
                                        <p:strVal val="visible"/>
                                      </p:to>
                                    </p:set>
                                    <p:anim calcmode="lin" valueType="num">
                                      <p:cBhvr additive="base">
                                        <p:cTn id="23" dur="1000"/>
                                        <p:tgtEl>
                                          <p:spTgt spid="3"/>
                                        </p:tgtEl>
                                        <p:attrNameLst>
                                          <p:attrName>ppt_x</p:attrName>
                                        </p:attrNameLst>
                                      </p:cBhvr>
                                      <p:tavLst>
                                        <p:tav tm="0">
                                          <p:val>
                                            <p:strVal val="#ppt_x-#ppt_w*1.125000"/>
                                          </p:val>
                                        </p:tav>
                                        <p:tav tm="100000">
                                          <p:val>
                                            <p:strVal val="#ppt_x"/>
                                          </p:val>
                                        </p:tav>
                                      </p:tavLst>
                                    </p:anim>
                                    <p:animEffect transition="in" filter="wipe(right)">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12" presetClass="entr" presetSubtype="8" fill="hold" grpId="0" nodeType="withEffect">
                                  <p:stCondLst>
                                    <p:cond delay="0"/>
                                  </p:stCondLst>
                                  <p:childTnLst>
                                    <p:set>
                                      <p:cBhvr>
                                        <p:cTn id="33" dur="1000" fill="hold">
                                          <p:stCondLst>
                                            <p:cond delay="0"/>
                                          </p:stCondLst>
                                        </p:cTn>
                                        <p:tgtEl>
                                          <p:spTgt spid="12"/>
                                        </p:tgtEl>
                                        <p:attrNameLst>
                                          <p:attrName>style.visibility</p:attrName>
                                        </p:attrNameLst>
                                      </p:cBhvr>
                                      <p:to>
                                        <p:strVal val="visible"/>
                                      </p:to>
                                    </p:set>
                                    <p:anim calcmode="lin" valueType="num">
                                      <p:cBhvr additive="base">
                                        <p:cTn id="34" dur="1000"/>
                                        <p:tgtEl>
                                          <p:spTgt spid="12"/>
                                        </p:tgtEl>
                                        <p:attrNameLst>
                                          <p:attrName>ppt_x</p:attrName>
                                        </p:attrNameLst>
                                      </p:cBhvr>
                                      <p:tavLst>
                                        <p:tav tm="0">
                                          <p:val>
                                            <p:strVal val="#ppt_x-#ppt_w*1.125000"/>
                                          </p:val>
                                        </p:tav>
                                        <p:tav tm="100000">
                                          <p:val>
                                            <p:strVal val="#ppt_x"/>
                                          </p:val>
                                        </p:tav>
                                      </p:tavLst>
                                    </p:anim>
                                    <p:animEffect transition="in" filter="wipe(right)">
                                      <p:cBhvr>
                                        <p:cTn id="3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1"/>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3944455" y="2591337"/>
            <a:ext cx="8247545" cy="16027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1"/>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67718" y="2941832"/>
              <a:ext cx="1090363" cy="923330"/>
            </a:xfrm>
            <a:prstGeom prst="rect">
              <a:avLst/>
            </a:prstGeom>
          </p:spPr>
          <p:txBody>
            <a:bodyPr wrap="none" anchor="t">
              <a:spAutoFit/>
            </a:bodyPr>
            <a:lstStyle/>
            <a:p>
              <a:pPr algn="dist"/>
              <a:r>
                <a:rPr lang="en-US" altLang="zh-CN" sz="5400" dirty="0" smtClean="0">
                  <a:solidFill>
                    <a:schemeClr val="bg1"/>
                  </a:solidFill>
                  <a:latin typeface="方正兰亭中粗黑_GBK" panose="02000000000000000000" pitchFamily="2" charset="-122"/>
                  <a:ea typeface="方正兰亭中粗黑_GBK" panose="02000000000000000000" pitchFamily="2" charset="-122"/>
                </a:rPr>
                <a:t>02</a:t>
              </a:r>
              <a:endParaRPr lang="zh-CN" altLang="en-US" sz="5400" dirty="0">
                <a:solidFill>
                  <a:schemeClr val="bg1"/>
                </a:solidFill>
                <a:latin typeface="方正兰亭中粗黑_GBK" panose="02000000000000000000" pitchFamily="2" charset="-122"/>
                <a:ea typeface="方正兰亭中粗黑_GBK" panose="02000000000000000000" pitchFamily="2" charset="-122"/>
              </a:endParaRPr>
            </a:p>
          </p:txBody>
        </p:sp>
      </p:grpSp>
      <p:sp>
        <p:nvSpPr>
          <p:cNvPr id="12" name="矩形 11"/>
          <p:cNvSpPr/>
          <p:nvPr/>
        </p:nvSpPr>
        <p:spPr>
          <a:xfrm>
            <a:off x="4724378" y="2988450"/>
            <a:ext cx="7034530" cy="706755"/>
          </a:xfrm>
          <a:prstGeom prst="rect">
            <a:avLst/>
          </a:prstGeom>
        </p:spPr>
        <p:txBody>
          <a:bodyPr wrap="none">
            <a:spAutoFit/>
          </a:bodyPr>
          <a:lstStyle/>
          <a:p>
            <a:pPr algn="l"/>
            <a:r>
              <a:rPr lang="zh-CN" altLang="en-US" sz="4000" spc="150" dirty="0">
                <a:solidFill>
                  <a:schemeClr val="bg1"/>
                </a:solidFill>
                <a:uFillTx/>
                <a:latin typeface="微软雅黑" panose="020B0503020204020204" pitchFamily="34" charset="-122"/>
                <a:ea typeface="微软雅黑" panose="020B0503020204020204" pitchFamily="34" charset="-122"/>
              </a:rPr>
              <a:t>信息化手段助力学术不端检测</a:t>
            </a:r>
            <a:endParaRPr lang="zh-CN" altLang="en-US" sz="4000" spc="150" dirty="0">
              <a:solidFill>
                <a:schemeClr val="bg1"/>
              </a:solidFill>
              <a:uFillTx/>
              <a:latin typeface="微软雅黑" panose="020B0503020204020204" pitchFamily="34" charset="-122"/>
              <a:ea typeface="微软雅黑" panose="020B0503020204020204" pitchFamily="34" charset="-122"/>
            </a:endParaRPr>
          </a:p>
        </p:txBody>
      </p:sp>
    </p:spTree>
  </p:cSld>
  <p:clrMapOvr>
    <a:masterClrMapping/>
  </p:clrMapOvr>
  <p:transition spd="slow" advClick="0" advTm="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286722" y="1796777"/>
            <a:ext cx="5876243" cy="4147086"/>
            <a:chOff x="6199748" y="2294758"/>
            <a:chExt cx="4802010" cy="3388601"/>
          </a:xfrm>
        </p:grpSpPr>
        <p:sp>
          <p:nvSpPr>
            <p:cNvPr id="7" name="Freeform 6"/>
            <p:cNvSpPr/>
            <p:nvPr/>
          </p:nvSpPr>
          <p:spPr>
            <a:xfrm>
              <a:off x="7045861" y="2643177"/>
              <a:ext cx="2708066" cy="2708008"/>
            </a:xfrm>
            <a:custGeom>
              <a:avLst/>
              <a:gdLst>
                <a:gd name="connsiteX0" fmla="*/ 0 w 2708066"/>
                <a:gd name="connsiteY0" fmla="*/ 1354004 h 2708008"/>
                <a:gd name="connsiteX1" fmla="*/ 1354033 w 2708066"/>
                <a:gd name="connsiteY1" fmla="*/ 0 h 2708008"/>
                <a:gd name="connsiteX2" fmla="*/ 2708066 w 2708066"/>
                <a:gd name="connsiteY2" fmla="*/ 1354004 h 2708008"/>
                <a:gd name="connsiteX3" fmla="*/ 1354033 w 2708066"/>
                <a:gd name="connsiteY3" fmla="*/ 2708008 h 2708008"/>
                <a:gd name="connsiteX4" fmla="*/ 0 w 2708066"/>
                <a:gd name="connsiteY4" fmla="*/ 1354004 h 270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066" h="2708008">
                  <a:moveTo>
                    <a:pt x="0" y="1354004"/>
                  </a:moveTo>
                  <a:cubicBezTo>
                    <a:pt x="0" y="606208"/>
                    <a:pt x="606221" y="0"/>
                    <a:pt x="1354033" y="0"/>
                  </a:cubicBezTo>
                  <a:cubicBezTo>
                    <a:pt x="2101845" y="0"/>
                    <a:pt x="2708066" y="606208"/>
                    <a:pt x="2708066" y="1354004"/>
                  </a:cubicBezTo>
                  <a:cubicBezTo>
                    <a:pt x="2708066" y="2101800"/>
                    <a:pt x="2101845" y="2708008"/>
                    <a:pt x="1354033" y="2708008"/>
                  </a:cubicBezTo>
                  <a:cubicBezTo>
                    <a:pt x="606221" y="2708008"/>
                    <a:pt x="0" y="2101800"/>
                    <a:pt x="0" y="1354004"/>
                  </a:cubicBezTo>
                  <a:close/>
                </a:path>
              </a:pathLst>
            </a:custGeom>
            <a:solidFill>
              <a:schemeClr val="accent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94674" tIns="594666" rIns="594674" bIns="594666" numCol="1" spcCol="1270" anchor="ctr" anchorCtr="0">
              <a:noAutofit/>
            </a:bodyPr>
            <a:lstStyle/>
            <a:p>
              <a:pPr algn="ctr" defTabSz="2437130">
                <a:lnSpc>
                  <a:spcPct val="120000"/>
                </a:lnSpc>
                <a:spcAft>
                  <a:spcPct val="35000"/>
                </a:spcAft>
              </a:pPr>
              <a:endParaRPr lang="id-ID" sz="5200">
                <a:solidFill>
                  <a:schemeClr val="bg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Oval 7"/>
            <p:cNvSpPr/>
            <p:nvPr/>
          </p:nvSpPr>
          <p:spPr>
            <a:xfrm>
              <a:off x="8591026" y="2519799"/>
              <a:ext cx="301176" cy="301171"/>
            </a:xfrm>
            <a:prstGeom prst="ellipse">
              <a:avLst/>
            </a:prstGeom>
            <a:solidFill>
              <a:schemeClr val="accent6"/>
            </a:solidFill>
            <a:ln w="254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9" name="Oval 8"/>
            <p:cNvSpPr/>
            <p:nvPr/>
          </p:nvSpPr>
          <p:spPr>
            <a:xfrm>
              <a:off x="7877873" y="5149983"/>
              <a:ext cx="218075" cy="218285"/>
            </a:xfrm>
            <a:prstGeom prst="ellipse">
              <a:avLst/>
            </a:prstGeom>
            <a:solidFill>
              <a:schemeClr val="accent6"/>
            </a:solidFill>
            <a:ln w="25400">
              <a:solidFill>
                <a:schemeClr val="bg1"/>
              </a:solidFill>
            </a:ln>
          </p:spPr>
          <p:style>
            <a:lnRef idx="2">
              <a:schemeClr val="lt1">
                <a:hueOff val="0"/>
                <a:satOff val="0"/>
                <a:lumOff val="0"/>
                <a:alphaOff val="0"/>
              </a:schemeClr>
            </a:lnRef>
            <a:fillRef idx="1">
              <a:schemeClr val="accent3">
                <a:hueOff val="56240"/>
                <a:satOff val="2879"/>
                <a:lumOff val="1209"/>
                <a:alphaOff val="0"/>
              </a:schemeClr>
            </a:fillRef>
            <a:effectRef idx="0">
              <a:schemeClr val="accent3">
                <a:hueOff val="56240"/>
                <a:satOff val="2879"/>
                <a:lumOff val="1209"/>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0" name="Oval 9"/>
            <p:cNvSpPr/>
            <p:nvPr/>
          </p:nvSpPr>
          <p:spPr>
            <a:xfrm>
              <a:off x="9928187" y="3742198"/>
              <a:ext cx="218075" cy="218285"/>
            </a:xfrm>
            <a:prstGeom prst="ellipse">
              <a:avLst/>
            </a:prstGeom>
            <a:solidFill>
              <a:schemeClr val="accent1">
                <a:lumMod val="75000"/>
              </a:schemeClr>
            </a:solidFill>
            <a:ln>
              <a:noFill/>
            </a:ln>
          </p:spPr>
          <p:style>
            <a:lnRef idx="2">
              <a:schemeClr val="lt1">
                <a:hueOff val="0"/>
                <a:satOff val="0"/>
                <a:lumOff val="0"/>
                <a:alphaOff val="0"/>
              </a:schemeClr>
            </a:lnRef>
            <a:fillRef idx="1">
              <a:schemeClr val="accent3">
                <a:hueOff val="112479"/>
                <a:satOff val="5757"/>
                <a:lumOff val="2418"/>
                <a:alphaOff val="0"/>
              </a:schemeClr>
            </a:fillRef>
            <a:effectRef idx="0">
              <a:schemeClr val="accent3">
                <a:hueOff val="112479"/>
                <a:satOff val="5757"/>
                <a:lumOff val="2418"/>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1" name="Oval 10"/>
            <p:cNvSpPr/>
            <p:nvPr/>
          </p:nvSpPr>
          <p:spPr>
            <a:xfrm>
              <a:off x="8884647" y="5382188"/>
              <a:ext cx="301176" cy="301171"/>
            </a:xfrm>
            <a:prstGeom prst="ellipse">
              <a:avLst/>
            </a:prstGeom>
            <a:solidFill>
              <a:schemeClr val="accent1">
                <a:lumMod val="75000"/>
              </a:schemeClr>
            </a:solidFill>
            <a:ln>
              <a:noFill/>
            </a:ln>
          </p:spPr>
          <p:style>
            <a:lnRef idx="2">
              <a:schemeClr val="lt1">
                <a:hueOff val="0"/>
                <a:satOff val="0"/>
                <a:lumOff val="0"/>
                <a:alphaOff val="0"/>
              </a:schemeClr>
            </a:lnRef>
            <a:fillRef idx="1">
              <a:schemeClr val="accent3">
                <a:hueOff val="168719"/>
                <a:satOff val="8636"/>
                <a:lumOff val="3628"/>
                <a:alphaOff val="0"/>
              </a:schemeClr>
            </a:fillRef>
            <a:effectRef idx="0">
              <a:schemeClr val="accent3">
                <a:hueOff val="168719"/>
                <a:satOff val="8636"/>
                <a:lumOff val="3628"/>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2" name="Oval 11"/>
            <p:cNvSpPr/>
            <p:nvPr/>
          </p:nvSpPr>
          <p:spPr>
            <a:xfrm>
              <a:off x="7578045" y="3164374"/>
              <a:ext cx="218075" cy="218285"/>
            </a:xfrm>
            <a:prstGeom prst="ellipse">
              <a:avLst/>
            </a:prstGeom>
            <a:solidFill>
              <a:schemeClr val="accent2">
                <a:lumMod val="40000"/>
                <a:lumOff val="60000"/>
              </a:schemeClr>
            </a:solidFill>
            <a:ln>
              <a:noFill/>
            </a:ln>
          </p:spPr>
          <p:style>
            <a:lnRef idx="2">
              <a:schemeClr val="lt1">
                <a:hueOff val="0"/>
                <a:satOff val="0"/>
                <a:lumOff val="0"/>
                <a:alphaOff val="0"/>
              </a:schemeClr>
            </a:lnRef>
            <a:fillRef idx="1">
              <a:schemeClr val="accent3">
                <a:hueOff val="224959"/>
                <a:satOff val="11515"/>
                <a:lumOff val="4837"/>
                <a:alphaOff val="0"/>
              </a:schemeClr>
            </a:fillRef>
            <a:effectRef idx="0">
              <a:schemeClr val="accent3">
                <a:hueOff val="224959"/>
                <a:satOff val="11515"/>
                <a:lumOff val="4837"/>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2"/>
            <p:cNvSpPr/>
            <p:nvPr/>
          </p:nvSpPr>
          <p:spPr>
            <a:xfrm>
              <a:off x="6199748" y="3131948"/>
              <a:ext cx="1100954" cy="1100602"/>
            </a:xfrm>
            <a:custGeom>
              <a:avLst/>
              <a:gdLst>
                <a:gd name="connsiteX0" fmla="*/ 0 w 1100954"/>
                <a:gd name="connsiteY0" fmla="*/ 550301 h 1100602"/>
                <a:gd name="connsiteX1" fmla="*/ 550477 w 1100954"/>
                <a:gd name="connsiteY1" fmla="*/ 0 h 1100602"/>
                <a:gd name="connsiteX2" fmla="*/ 1100954 w 1100954"/>
                <a:gd name="connsiteY2" fmla="*/ 550301 h 1100602"/>
                <a:gd name="connsiteX3" fmla="*/ 550477 w 1100954"/>
                <a:gd name="connsiteY3" fmla="*/ 1100602 h 1100602"/>
                <a:gd name="connsiteX4" fmla="*/ 0 w 1100954"/>
                <a:gd name="connsiteY4" fmla="*/ 550301 h 1100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54" h="1100602">
                  <a:moveTo>
                    <a:pt x="0" y="550301"/>
                  </a:moveTo>
                  <a:cubicBezTo>
                    <a:pt x="0" y="246378"/>
                    <a:pt x="246457" y="0"/>
                    <a:pt x="550477" y="0"/>
                  </a:cubicBezTo>
                  <a:cubicBezTo>
                    <a:pt x="854497" y="0"/>
                    <a:pt x="1100954" y="246378"/>
                    <a:pt x="1100954" y="550301"/>
                  </a:cubicBezTo>
                  <a:cubicBezTo>
                    <a:pt x="1100954" y="854224"/>
                    <a:pt x="854497" y="1100602"/>
                    <a:pt x="550477" y="1100602"/>
                  </a:cubicBezTo>
                  <a:cubicBezTo>
                    <a:pt x="246457" y="1100602"/>
                    <a:pt x="0" y="854224"/>
                    <a:pt x="0" y="550301"/>
                  </a:cubicBezTo>
                  <a:close/>
                </a:path>
              </a:pathLst>
            </a:custGeom>
            <a:solidFill>
              <a:schemeClr val="accent2"/>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241227" tIns="241175" rIns="241227" bIns="241175" numCol="1" spcCol="1270" anchor="ctr" anchorCtr="0">
              <a:noAutofit/>
            </a:bodyPr>
            <a:lstStyle/>
            <a:p>
              <a:pPr algn="ctr" defTabSz="984250">
                <a:lnSpc>
                  <a:spcPct val="120000"/>
                </a:lnSpc>
                <a:spcAft>
                  <a:spcPct val="35000"/>
                </a:spcAft>
              </a:pPr>
              <a:endParaRPr lang="id-ID" sz="2100">
                <a:solidFill>
                  <a:schemeClr val="bg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Oval 13"/>
            <p:cNvSpPr/>
            <p:nvPr/>
          </p:nvSpPr>
          <p:spPr>
            <a:xfrm>
              <a:off x="9288092" y="4197527"/>
              <a:ext cx="301176" cy="301171"/>
            </a:xfrm>
            <a:prstGeom prst="ellipse">
              <a:avLst/>
            </a:prstGeom>
            <a:solidFill>
              <a:schemeClr val="accent4">
                <a:lumMod val="60000"/>
                <a:lumOff val="40000"/>
              </a:schemeClr>
            </a:solidFill>
            <a:ln>
              <a:noFill/>
            </a:ln>
          </p:spPr>
          <p:style>
            <a:lnRef idx="2">
              <a:schemeClr val="lt1">
                <a:hueOff val="0"/>
                <a:satOff val="0"/>
                <a:lumOff val="0"/>
                <a:alphaOff val="0"/>
              </a:schemeClr>
            </a:lnRef>
            <a:fillRef idx="1">
              <a:schemeClr val="accent3">
                <a:hueOff val="393678"/>
                <a:satOff val="20151"/>
                <a:lumOff val="8464"/>
                <a:alphaOff val="0"/>
              </a:schemeClr>
            </a:fillRef>
            <a:effectRef idx="0">
              <a:schemeClr val="accent3">
                <a:hueOff val="393678"/>
                <a:satOff val="20151"/>
                <a:lumOff val="8464"/>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5" name="Oval 14"/>
            <p:cNvSpPr/>
            <p:nvPr/>
          </p:nvSpPr>
          <p:spPr>
            <a:xfrm>
              <a:off x="6461137" y="4435079"/>
              <a:ext cx="544433" cy="544448"/>
            </a:xfrm>
            <a:prstGeom prst="ellipse">
              <a:avLst/>
            </a:prstGeom>
            <a:solidFill>
              <a:schemeClr val="accent5"/>
            </a:solidFill>
            <a:ln>
              <a:noFill/>
            </a:ln>
          </p:spPr>
          <p:style>
            <a:lnRef idx="2">
              <a:schemeClr val="lt1">
                <a:hueOff val="0"/>
                <a:satOff val="0"/>
                <a:lumOff val="0"/>
                <a:alphaOff val="0"/>
              </a:schemeClr>
            </a:lnRef>
            <a:fillRef idx="1">
              <a:schemeClr val="accent3">
                <a:hueOff val="449917"/>
                <a:satOff val="23029"/>
                <a:lumOff val="9673"/>
                <a:alphaOff val="0"/>
              </a:schemeClr>
            </a:fillRef>
            <a:effectRef idx="0">
              <a:schemeClr val="accent3">
                <a:hueOff val="449917"/>
                <a:satOff val="23029"/>
                <a:lumOff val="9673"/>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5"/>
            <p:cNvSpPr/>
            <p:nvPr/>
          </p:nvSpPr>
          <p:spPr>
            <a:xfrm>
              <a:off x="9900804" y="2294758"/>
              <a:ext cx="1100954" cy="1100602"/>
            </a:xfrm>
            <a:custGeom>
              <a:avLst/>
              <a:gdLst>
                <a:gd name="connsiteX0" fmla="*/ 0 w 1100954"/>
                <a:gd name="connsiteY0" fmla="*/ 550301 h 1100602"/>
                <a:gd name="connsiteX1" fmla="*/ 550477 w 1100954"/>
                <a:gd name="connsiteY1" fmla="*/ 0 h 1100602"/>
                <a:gd name="connsiteX2" fmla="*/ 1100954 w 1100954"/>
                <a:gd name="connsiteY2" fmla="*/ 550301 h 1100602"/>
                <a:gd name="connsiteX3" fmla="*/ 550477 w 1100954"/>
                <a:gd name="connsiteY3" fmla="*/ 1100602 h 1100602"/>
                <a:gd name="connsiteX4" fmla="*/ 0 w 1100954"/>
                <a:gd name="connsiteY4" fmla="*/ 550301 h 1100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54" h="1100602">
                  <a:moveTo>
                    <a:pt x="0" y="550301"/>
                  </a:moveTo>
                  <a:cubicBezTo>
                    <a:pt x="0" y="246378"/>
                    <a:pt x="246457" y="0"/>
                    <a:pt x="550477" y="0"/>
                  </a:cubicBezTo>
                  <a:cubicBezTo>
                    <a:pt x="854497" y="0"/>
                    <a:pt x="1100954" y="246378"/>
                    <a:pt x="1100954" y="550301"/>
                  </a:cubicBezTo>
                  <a:cubicBezTo>
                    <a:pt x="1100954" y="854224"/>
                    <a:pt x="854497" y="1100602"/>
                    <a:pt x="550477" y="1100602"/>
                  </a:cubicBezTo>
                  <a:cubicBezTo>
                    <a:pt x="246457" y="1100602"/>
                    <a:pt x="0" y="854224"/>
                    <a:pt x="0" y="550301"/>
                  </a:cubicBezTo>
                  <a:close/>
                </a:path>
              </a:pathLst>
            </a:custGeom>
            <a:solidFill>
              <a:schemeClr val="accent3"/>
            </a:solidFill>
            <a:ln>
              <a:noFill/>
            </a:ln>
          </p:spPr>
          <p:style>
            <a:lnRef idx="2">
              <a:schemeClr val="lt1">
                <a:hueOff val="0"/>
                <a:satOff val="0"/>
                <a:lumOff val="0"/>
                <a:alphaOff val="0"/>
              </a:schemeClr>
            </a:lnRef>
            <a:fillRef idx="1">
              <a:schemeClr val="accent3">
                <a:hueOff val="506157"/>
                <a:satOff val="25908"/>
                <a:lumOff val="10883"/>
                <a:alphaOff val="0"/>
              </a:schemeClr>
            </a:fillRef>
            <a:effectRef idx="0">
              <a:schemeClr val="accent3">
                <a:hueOff val="506157"/>
                <a:satOff val="25908"/>
                <a:lumOff val="10883"/>
                <a:alphaOff val="0"/>
              </a:schemeClr>
            </a:effectRef>
            <a:fontRef idx="minor">
              <a:schemeClr val="lt1"/>
            </a:fontRef>
          </p:style>
          <p:txBody>
            <a:bodyPr spcFirstLastPara="0" vert="horz" wrap="square" lIns="241227" tIns="241175" rIns="241227" bIns="241175" numCol="1" spcCol="1270" anchor="ctr" anchorCtr="0">
              <a:noAutofit/>
            </a:bodyPr>
            <a:lstStyle/>
            <a:p>
              <a:pPr algn="ctr" defTabSz="984250">
                <a:lnSpc>
                  <a:spcPct val="120000"/>
                </a:lnSpc>
                <a:spcAft>
                  <a:spcPct val="35000"/>
                </a:spcAft>
              </a:pPr>
              <a:endParaRPr lang="id-ID" sz="2100">
                <a:solidFill>
                  <a:schemeClr val="bg2">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Oval 16"/>
            <p:cNvSpPr/>
            <p:nvPr/>
          </p:nvSpPr>
          <p:spPr>
            <a:xfrm>
              <a:off x="9540385" y="3373960"/>
              <a:ext cx="301176" cy="301171"/>
            </a:xfrm>
            <a:prstGeom prst="ellipse">
              <a:avLst/>
            </a:prstGeom>
            <a:solidFill>
              <a:schemeClr val="accent5"/>
            </a:solidFill>
            <a:ln w="25400">
              <a:solidFill>
                <a:schemeClr val="bg1"/>
              </a:solidFill>
            </a:ln>
          </p:spPr>
          <p:style>
            <a:lnRef idx="2">
              <a:schemeClr val="lt1">
                <a:hueOff val="0"/>
                <a:satOff val="0"/>
                <a:lumOff val="0"/>
                <a:alphaOff val="0"/>
              </a:schemeClr>
            </a:lnRef>
            <a:fillRef idx="1">
              <a:schemeClr val="accent3">
                <a:hueOff val="562397"/>
                <a:satOff val="28787"/>
                <a:lumOff val="12092"/>
                <a:alphaOff val="0"/>
              </a:schemeClr>
            </a:fillRef>
            <a:effectRef idx="0">
              <a:schemeClr val="accent3">
                <a:hueOff val="562397"/>
                <a:satOff val="28787"/>
                <a:lumOff val="12092"/>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8" name="Oval 17"/>
            <p:cNvSpPr/>
            <p:nvPr/>
          </p:nvSpPr>
          <p:spPr>
            <a:xfrm>
              <a:off x="6243062" y="5047837"/>
              <a:ext cx="218075" cy="218285"/>
            </a:xfrm>
            <a:prstGeom prst="ellipse">
              <a:avLst/>
            </a:prstGeom>
            <a:solidFill>
              <a:schemeClr val="accent1">
                <a:lumMod val="75000"/>
              </a:schemeClr>
            </a:solidFill>
            <a:ln>
              <a:noFill/>
            </a:ln>
          </p:spPr>
          <p:style>
            <a:lnRef idx="2">
              <a:schemeClr val="lt1">
                <a:hueOff val="0"/>
                <a:satOff val="0"/>
                <a:lumOff val="0"/>
                <a:alphaOff val="0"/>
              </a:schemeClr>
            </a:lnRef>
            <a:fillRef idx="1">
              <a:schemeClr val="accent3">
                <a:hueOff val="618636"/>
                <a:satOff val="31665"/>
                <a:lumOff val="13301"/>
                <a:alphaOff val="0"/>
              </a:schemeClr>
            </a:fillRef>
            <a:effectRef idx="0">
              <a:schemeClr val="accent3">
                <a:hueOff val="618636"/>
                <a:satOff val="31665"/>
                <a:lumOff val="13301"/>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sp>
          <p:nvSpPr>
            <p:cNvPr id="19" name="Oval 18"/>
            <p:cNvSpPr/>
            <p:nvPr/>
          </p:nvSpPr>
          <p:spPr>
            <a:xfrm>
              <a:off x="7733702" y="4763552"/>
              <a:ext cx="218075" cy="218285"/>
            </a:xfrm>
            <a:prstGeom prst="ellipse">
              <a:avLst/>
            </a:prstGeom>
            <a:solidFill>
              <a:schemeClr val="accent6">
                <a:lumMod val="40000"/>
                <a:lumOff val="60000"/>
              </a:schemeClr>
            </a:solidFill>
            <a:ln>
              <a:noFill/>
            </a:ln>
          </p:spPr>
          <p:style>
            <a:lnRef idx="2">
              <a:schemeClr val="lt1">
                <a:hueOff val="0"/>
                <a:satOff val="0"/>
                <a:lumOff val="0"/>
                <a:alphaOff val="0"/>
              </a:schemeClr>
            </a:lnRef>
            <a:fillRef idx="1">
              <a:schemeClr val="accent3">
                <a:hueOff val="674876"/>
                <a:satOff val="34544"/>
                <a:lumOff val="14510"/>
                <a:alphaOff val="0"/>
              </a:schemeClr>
            </a:fillRef>
            <a:effectRef idx="0">
              <a:schemeClr val="accent3">
                <a:hueOff val="674876"/>
                <a:satOff val="34544"/>
                <a:lumOff val="14510"/>
                <a:alphaOff val="0"/>
              </a:schemeClr>
            </a:effectRef>
            <a:fontRef idx="minor">
              <a:schemeClr val="lt1"/>
            </a:fontRef>
          </p:style>
          <p:txBody>
            <a:bodyPr/>
            <a:lstStyle/>
            <a:p>
              <a:pPr>
                <a:lnSpc>
                  <a:spcPct val="120000"/>
                </a:lnSpc>
              </a:pPr>
              <a:endParaRPr lang="zh-CN" altLang="en-US" sz="1705">
                <a:latin typeface="Arial" panose="020B0604020202020204" pitchFamily="34" charset="0"/>
                <a:ea typeface="微软雅黑" panose="020B0503020204020204" pitchFamily="34" charset="-122"/>
                <a:sym typeface="Arial" panose="020B0604020202020204" pitchFamily="34" charset="0"/>
              </a:endParaRPr>
            </a:p>
          </p:txBody>
        </p:sp>
      </p:grpSp>
      <p:sp>
        <p:nvSpPr>
          <p:cNvPr id="20" name="Title 13"/>
          <p:cNvSpPr txBox="1"/>
          <p:nvPr/>
        </p:nvSpPr>
        <p:spPr>
          <a:xfrm>
            <a:off x="4973132" y="2934406"/>
            <a:ext cx="2274636" cy="1892300"/>
          </a:xfrm>
          <a:prstGeom prst="rect">
            <a:avLst/>
          </a:prstGeom>
        </p:spPr>
        <p:txBody>
          <a:bodyPr vert="horz" wrap="square" lIns="0" tIns="0" rIns="0" bIns="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lnSpc>
                <a:spcPct val="120000"/>
              </a:lnSpc>
            </a:pPr>
            <a:r>
              <a:rPr lang="zh-CN" altLang="en-US" sz="3415" b="1" dirty="0">
                <a:solidFill>
                  <a:schemeClr val="bg1"/>
                </a:solidFill>
                <a:latin typeface="Arial" panose="020B0604020202020204" pitchFamily="34" charset="0"/>
                <a:ea typeface="微软雅黑" panose="020B0503020204020204" pitchFamily="34" charset="-122"/>
                <a:sym typeface="Arial" panose="020B0604020202020204" pitchFamily="34" charset="0"/>
              </a:rPr>
              <a:t>影响检测系统效果的两大要素</a:t>
            </a:r>
            <a:endParaRPr lang="en-US" altLang="zh-CN" sz="379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52"/>
          <p:cNvSpPr txBox="1"/>
          <p:nvPr/>
        </p:nvSpPr>
        <p:spPr>
          <a:xfrm>
            <a:off x="8244727" y="2247468"/>
            <a:ext cx="568413" cy="490855"/>
          </a:xfrm>
          <a:prstGeom prst="rect">
            <a:avLst/>
          </a:prstGeom>
          <a:noFill/>
        </p:spPr>
        <p:txBody>
          <a:bodyPr wrap="square" lIns="0" tIns="0" rIns="0" bIns="0" rtlCol="0">
            <a:spAutoFit/>
          </a:bodyPr>
          <a:lstStyle/>
          <a:p>
            <a:pPr algn="ctr">
              <a:lnSpc>
                <a:spcPct val="120000"/>
              </a:lnSpc>
            </a:pPr>
            <a:r>
              <a:rPr lang="en-US" sz="2655"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id-ID" sz="265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53"/>
          <p:cNvSpPr txBox="1"/>
          <p:nvPr/>
        </p:nvSpPr>
        <p:spPr>
          <a:xfrm>
            <a:off x="3754139" y="3206064"/>
            <a:ext cx="568413" cy="490855"/>
          </a:xfrm>
          <a:prstGeom prst="rect">
            <a:avLst/>
          </a:prstGeom>
          <a:noFill/>
        </p:spPr>
        <p:txBody>
          <a:bodyPr wrap="square" lIns="0" tIns="0" rIns="0" bIns="0" rtlCol="0">
            <a:spAutoFit/>
          </a:bodyPr>
          <a:lstStyle/>
          <a:p>
            <a:pPr algn="ctr">
              <a:lnSpc>
                <a:spcPct val="120000"/>
              </a:lnSpc>
            </a:pPr>
            <a:r>
              <a:rPr lang="en-US" sz="2655"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id-ID" sz="2655"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78"/>
          <p:cNvSpPr txBox="1"/>
          <p:nvPr/>
        </p:nvSpPr>
        <p:spPr>
          <a:xfrm>
            <a:off x="1289041" y="3224897"/>
            <a:ext cx="1932658" cy="560705"/>
          </a:xfrm>
          <a:prstGeom prst="rect">
            <a:avLst/>
          </a:prstGeom>
          <a:noFill/>
        </p:spPr>
        <p:txBody>
          <a:bodyPr wrap="square" lIns="0" tIns="0" rIns="0" bIns="0" rtlCol="0">
            <a:spAutoFit/>
          </a:bodyPr>
          <a:lstStyle/>
          <a:p>
            <a:pPr algn="just">
              <a:lnSpc>
                <a:spcPct val="120000"/>
              </a:lnSpc>
            </a:pPr>
            <a:r>
              <a:rPr lang="zh-CN" altLang="zh-CN" sz="3035" b="1" dirty="0">
                <a:latin typeface="Arial" panose="020B0604020202020204" pitchFamily="34" charset="0"/>
                <a:ea typeface="微软雅黑" panose="020B0503020204020204" pitchFamily="34" charset="-122"/>
                <a:cs typeface="+mn-ea"/>
                <a:sym typeface="Arial" panose="020B0604020202020204" pitchFamily="34" charset="0"/>
              </a:rPr>
              <a:t>检测算法</a:t>
            </a:r>
            <a:endParaRPr lang="zh-CN" altLang="zh-CN" sz="3035"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任意多边形 28"/>
          <p:cNvSpPr/>
          <p:nvPr>
            <p:custDataLst>
              <p:tags r:id="rId1"/>
            </p:custDataLst>
          </p:nvPr>
        </p:nvSpPr>
        <p:spPr>
          <a:xfrm>
            <a:off x="695394" y="612959"/>
            <a:ext cx="11496606" cy="2966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2"/>
            </p:custDataLst>
          </p:nvPr>
        </p:nvSpPr>
        <p:spPr>
          <a:xfrm>
            <a:off x="1" y="133623"/>
            <a:ext cx="547287" cy="508996"/>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78"/>
          <p:cNvSpPr txBox="1"/>
          <p:nvPr/>
        </p:nvSpPr>
        <p:spPr>
          <a:xfrm>
            <a:off x="9590880" y="2072105"/>
            <a:ext cx="2601045" cy="560705"/>
          </a:xfrm>
          <a:prstGeom prst="rect">
            <a:avLst/>
          </a:prstGeom>
          <a:noFill/>
        </p:spPr>
        <p:txBody>
          <a:bodyPr wrap="square" lIns="0" tIns="0" rIns="0" bIns="0" rtlCol="0">
            <a:spAutoFit/>
          </a:bodyPr>
          <a:lstStyle/>
          <a:p>
            <a:pPr algn="just">
              <a:lnSpc>
                <a:spcPct val="120000"/>
              </a:lnSpc>
            </a:pPr>
            <a:r>
              <a:rPr lang="zh-CN" altLang="en-US" sz="3035" b="1" dirty="0">
                <a:latin typeface="Arial" panose="020B0604020202020204" pitchFamily="34" charset="0"/>
                <a:ea typeface="微软雅黑" panose="020B0503020204020204" pitchFamily="34" charset="-122"/>
                <a:cs typeface="+mn-ea"/>
                <a:sym typeface="Arial" panose="020B0604020202020204" pitchFamily="34" charset="0"/>
              </a:rPr>
              <a:t>比对资源库</a:t>
            </a:r>
            <a:endParaRPr lang="id-ID" sz="3035"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Content Placeholder 2"/>
          <p:cNvSpPr txBox="1"/>
          <p:nvPr/>
        </p:nvSpPr>
        <p:spPr>
          <a:xfrm>
            <a:off x="586420" y="877410"/>
            <a:ext cx="7529538" cy="46736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303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查重系统是信息化检测的有效手段</a:t>
            </a:r>
            <a:endParaRPr lang="zh-CN" altLang="en-US" sz="303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1000"/>
                                        <p:tgtEl>
                                          <p:spTgt spid="6"/>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53" presetClass="entr" presetSubtype="528"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1000" fill="hold"/>
                                        <p:tgtEl>
                                          <p:spTgt spid="53"/>
                                        </p:tgtEl>
                                        <p:attrNameLst>
                                          <p:attrName>ppt_w</p:attrName>
                                        </p:attrNameLst>
                                      </p:cBhvr>
                                      <p:tavLst>
                                        <p:tav tm="0">
                                          <p:val>
                                            <p:fltVal val="0"/>
                                          </p:val>
                                        </p:tav>
                                        <p:tav tm="100000">
                                          <p:val>
                                            <p:strVal val="#ppt_w"/>
                                          </p:val>
                                        </p:tav>
                                      </p:tavLst>
                                    </p:anim>
                                    <p:anim calcmode="lin" valueType="num">
                                      <p:cBhvr>
                                        <p:cTn id="14" dur="1000" fill="hold"/>
                                        <p:tgtEl>
                                          <p:spTgt spid="53"/>
                                        </p:tgtEl>
                                        <p:attrNameLst>
                                          <p:attrName>ppt_h</p:attrName>
                                        </p:attrNameLst>
                                      </p:cBhvr>
                                      <p:tavLst>
                                        <p:tav tm="0">
                                          <p:val>
                                            <p:fltVal val="0"/>
                                          </p:val>
                                        </p:tav>
                                        <p:tav tm="100000">
                                          <p:val>
                                            <p:strVal val="#ppt_h"/>
                                          </p:val>
                                        </p:tav>
                                      </p:tavLst>
                                    </p:anim>
                                    <p:animEffect transition="in" filter="fade">
                                      <p:cBhvr>
                                        <p:cTn id="15" dur="1000"/>
                                        <p:tgtEl>
                                          <p:spTgt spid="53"/>
                                        </p:tgtEl>
                                      </p:cBhvr>
                                    </p:animEffect>
                                    <p:anim calcmode="lin" valueType="num">
                                      <p:cBhvr>
                                        <p:cTn id="16" dur="1000" fill="hold"/>
                                        <p:tgtEl>
                                          <p:spTgt spid="53"/>
                                        </p:tgtEl>
                                        <p:attrNameLst>
                                          <p:attrName>ppt_x</p:attrName>
                                        </p:attrNameLst>
                                      </p:cBhvr>
                                      <p:tavLst>
                                        <p:tav tm="0">
                                          <p:val>
                                            <p:fltVal val="0.5"/>
                                          </p:val>
                                        </p:tav>
                                        <p:tav tm="100000">
                                          <p:val>
                                            <p:strVal val="#ppt_x"/>
                                          </p:val>
                                        </p:tav>
                                      </p:tavLst>
                                    </p:anim>
                                    <p:anim calcmode="lin" valueType="num">
                                      <p:cBhvr>
                                        <p:cTn id="17" dur="1000" fill="hold"/>
                                        <p:tgtEl>
                                          <p:spTgt spid="53"/>
                                        </p:tgtEl>
                                        <p:attrNameLst>
                                          <p:attrName>ppt_y</p:attrName>
                                        </p:attrNameLst>
                                      </p:cBhvr>
                                      <p:tavLst>
                                        <p:tav tm="0">
                                          <p:val>
                                            <p:fltVal val="0.5"/>
                                          </p:val>
                                        </p:tav>
                                        <p:tav tm="100000">
                                          <p:val>
                                            <p:strVal val="#ppt_y"/>
                                          </p:val>
                                        </p:tav>
                                      </p:tavLst>
                                    </p:anim>
                                  </p:childTnLst>
                                </p:cTn>
                              </p:par>
                              <p:par>
                                <p:cTn id="18" presetID="53" presetClass="entr" presetSubtype="528"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1000" fill="hold"/>
                                        <p:tgtEl>
                                          <p:spTgt spid="54"/>
                                        </p:tgtEl>
                                        <p:attrNameLst>
                                          <p:attrName>ppt_w</p:attrName>
                                        </p:attrNameLst>
                                      </p:cBhvr>
                                      <p:tavLst>
                                        <p:tav tm="0">
                                          <p:val>
                                            <p:fltVal val="0"/>
                                          </p:val>
                                        </p:tav>
                                        <p:tav tm="100000">
                                          <p:val>
                                            <p:strVal val="#ppt_w"/>
                                          </p:val>
                                        </p:tav>
                                      </p:tavLst>
                                    </p:anim>
                                    <p:anim calcmode="lin" valueType="num">
                                      <p:cBhvr>
                                        <p:cTn id="21" dur="1000" fill="hold"/>
                                        <p:tgtEl>
                                          <p:spTgt spid="54"/>
                                        </p:tgtEl>
                                        <p:attrNameLst>
                                          <p:attrName>ppt_h</p:attrName>
                                        </p:attrNameLst>
                                      </p:cBhvr>
                                      <p:tavLst>
                                        <p:tav tm="0">
                                          <p:val>
                                            <p:fltVal val="0"/>
                                          </p:val>
                                        </p:tav>
                                        <p:tav tm="100000">
                                          <p:val>
                                            <p:strVal val="#ppt_h"/>
                                          </p:val>
                                        </p:tav>
                                      </p:tavLst>
                                    </p:anim>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fltVal val="0.5"/>
                                          </p:val>
                                        </p:tav>
                                        <p:tav tm="100000">
                                          <p:val>
                                            <p:strVal val="#ppt_x"/>
                                          </p:val>
                                        </p:tav>
                                      </p:tavLst>
                                    </p:anim>
                                    <p:anim calcmode="lin" valueType="num">
                                      <p:cBhvr>
                                        <p:cTn id="24" dur="1000" fill="hold"/>
                                        <p:tgtEl>
                                          <p:spTgt spid="54"/>
                                        </p:tgtEl>
                                        <p:attrNameLst>
                                          <p:attrName>ppt_y</p:attrName>
                                        </p:attrNameLst>
                                      </p:cBhvr>
                                      <p:tavLst>
                                        <p:tav tm="0">
                                          <p:val>
                                            <p:fltVal val="0.5"/>
                                          </p:val>
                                        </p:tav>
                                        <p:tav tm="100000">
                                          <p:val>
                                            <p:strVal val="#ppt_y"/>
                                          </p:val>
                                        </p:tav>
                                      </p:tavLst>
                                    </p:anim>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down)">
                                      <p:cBhvr>
                                        <p:cTn id="28" dur="750"/>
                                        <p:tgtEl>
                                          <p:spTgt spid="59"/>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3" grpId="0"/>
      <p:bldP spid="54" grpId="0"/>
      <p:bldP spid="59"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166696" y="1762760"/>
            <a:ext cx="6689988" cy="4262912"/>
            <a:chOff x="875" y="1708"/>
            <a:chExt cx="10275" cy="5954"/>
          </a:xfrm>
        </p:grpSpPr>
        <p:grpSp>
          <p:nvGrpSpPr>
            <p:cNvPr id="113666" name="组合 1"/>
            <p:cNvGrpSpPr/>
            <p:nvPr/>
          </p:nvGrpSpPr>
          <p:grpSpPr>
            <a:xfrm>
              <a:off x="3562" y="1708"/>
              <a:ext cx="7588" cy="4596"/>
              <a:chOff x="3622" y="3382"/>
              <a:chExt cx="7586" cy="4599"/>
            </a:xfrm>
          </p:grpSpPr>
          <p:pic>
            <p:nvPicPr>
              <p:cNvPr id="113667" name="Picture 50" descr="left1"/>
              <p:cNvPicPr>
                <a:picLocks noChangeAspect="1"/>
              </p:cNvPicPr>
              <p:nvPr/>
            </p:nvPicPr>
            <p:blipFill>
              <a:blip r:embed="rId1"/>
              <a:stretch>
                <a:fillRect/>
              </a:stretch>
            </p:blipFill>
            <p:spPr>
              <a:xfrm>
                <a:off x="5745" y="5868"/>
                <a:ext cx="960" cy="1410"/>
              </a:xfrm>
              <a:prstGeom prst="rect">
                <a:avLst/>
              </a:prstGeom>
              <a:noFill/>
              <a:ln w="9525" cap="flat" cmpd="sng">
                <a:solidFill>
                  <a:srgbClr val="296FAF"/>
                </a:solidFill>
                <a:prstDash val="solid"/>
                <a:miter/>
                <a:headEnd type="none" w="med" len="med"/>
                <a:tailEnd type="none" w="med" len="med"/>
              </a:ln>
            </p:spPr>
          </p:pic>
          <p:pic>
            <p:nvPicPr>
              <p:cNvPr id="113668" name="Picture 27" descr="left1"/>
              <p:cNvPicPr>
                <a:picLocks noChangeAspect="1"/>
              </p:cNvPicPr>
              <p:nvPr/>
            </p:nvPicPr>
            <p:blipFill>
              <a:blip r:embed="rId1"/>
              <a:stretch>
                <a:fillRect/>
              </a:stretch>
            </p:blipFill>
            <p:spPr>
              <a:xfrm>
                <a:off x="7687" y="5606"/>
                <a:ext cx="693" cy="1140"/>
              </a:xfrm>
              <a:prstGeom prst="rect">
                <a:avLst/>
              </a:prstGeom>
              <a:noFill/>
              <a:ln w="9525" cap="flat" cmpd="sng">
                <a:solidFill>
                  <a:srgbClr val="296FAF"/>
                </a:solidFill>
                <a:prstDash val="solid"/>
                <a:miter/>
                <a:headEnd type="none" w="med" len="med"/>
                <a:tailEnd type="none" w="med" len="med"/>
              </a:ln>
            </p:spPr>
          </p:pic>
          <p:pic>
            <p:nvPicPr>
              <p:cNvPr id="113669" name="Picture 35" descr="left1"/>
              <p:cNvPicPr>
                <a:picLocks noChangeAspect="1"/>
              </p:cNvPicPr>
              <p:nvPr/>
            </p:nvPicPr>
            <p:blipFill>
              <a:blip r:embed="rId1"/>
              <a:stretch>
                <a:fillRect/>
              </a:stretch>
            </p:blipFill>
            <p:spPr>
              <a:xfrm>
                <a:off x="7372" y="6135"/>
                <a:ext cx="787" cy="1140"/>
              </a:xfrm>
              <a:prstGeom prst="rect">
                <a:avLst/>
              </a:prstGeom>
              <a:noFill/>
              <a:ln w="9525" cap="flat" cmpd="sng">
                <a:solidFill>
                  <a:srgbClr val="296FAF"/>
                </a:solidFill>
                <a:prstDash val="solid"/>
                <a:miter/>
                <a:headEnd type="none" w="med" len="med"/>
                <a:tailEnd type="none" w="med" len="med"/>
              </a:ln>
            </p:spPr>
          </p:pic>
          <p:pic>
            <p:nvPicPr>
              <p:cNvPr id="113670" name="Picture 36" descr="44"/>
              <p:cNvPicPr>
                <a:picLocks noChangeAspect="1"/>
              </p:cNvPicPr>
              <p:nvPr/>
            </p:nvPicPr>
            <p:blipFill>
              <a:blip r:embed="rId2"/>
              <a:stretch>
                <a:fillRect/>
              </a:stretch>
            </p:blipFill>
            <p:spPr>
              <a:xfrm>
                <a:off x="6468" y="3630"/>
                <a:ext cx="1117" cy="1616"/>
              </a:xfrm>
              <a:prstGeom prst="rect">
                <a:avLst/>
              </a:prstGeom>
              <a:noFill/>
              <a:ln w="9525" cap="flat" cmpd="sng">
                <a:solidFill>
                  <a:srgbClr val="CA3C20"/>
                </a:solidFill>
                <a:prstDash val="solid"/>
                <a:miter/>
                <a:headEnd type="none" w="med" len="med"/>
                <a:tailEnd type="none" w="med" len="med"/>
              </a:ln>
            </p:spPr>
          </p:pic>
          <p:sp>
            <p:nvSpPr>
              <p:cNvPr id="28679" name="AutoShape 37"/>
              <p:cNvSpPr/>
              <p:nvPr/>
            </p:nvSpPr>
            <p:spPr>
              <a:xfrm>
                <a:off x="5339" y="4335"/>
                <a:ext cx="905" cy="213"/>
              </a:xfrm>
              <a:prstGeom prst="rightArrow">
                <a:avLst>
                  <a:gd name="adj1" fmla="val 50000"/>
                  <a:gd name="adj2" fmla="val 105701"/>
                </a:avLst>
              </a:prstGeom>
              <a:gradFill rotWithShape="0">
                <a:gsLst>
                  <a:gs pos="0">
                    <a:srgbClr val="17364E"/>
                  </a:gs>
                  <a:gs pos="100000">
                    <a:srgbClr val="3375A9"/>
                  </a:gs>
                </a:gsLst>
                <a:lin ang="18900000" scaled="1"/>
                <a:tileRect/>
              </a:gradFill>
              <a:ln w="9525">
                <a:noFill/>
                <a:miter/>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E57505"/>
                  </a:solidFill>
                  <a:effectLst/>
                  <a:uLnTx/>
                  <a:uFillTx/>
                  <a:latin typeface="微软雅黑" panose="020B0503020204020204" pitchFamily="34" charset="-122"/>
                  <a:ea typeface="微软雅黑" panose="020B0503020204020204" pitchFamily="34" charset="-122"/>
                  <a:cs typeface="+mn-cs"/>
                </a:endParaRPr>
              </a:p>
            </p:txBody>
          </p:sp>
          <p:sp>
            <p:nvSpPr>
              <p:cNvPr id="113672" name="AutoShape 38"/>
              <p:cNvSpPr/>
              <p:nvPr/>
            </p:nvSpPr>
            <p:spPr>
              <a:xfrm rot="10800000">
                <a:off x="8070" y="4350"/>
                <a:ext cx="813" cy="213"/>
              </a:xfrm>
              <a:prstGeom prst="rightArrow">
                <a:avLst>
                  <a:gd name="adj1" fmla="val 50000"/>
                  <a:gd name="adj2" fmla="val 94468"/>
                </a:avLst>
              </a:prstGeom>
              <a:gradFill rotWithShape="0">
                <a:gsLst>
                  <a:gs pos="0">
                    <a:srgbClr val="17364E"/>
                  </a:gs>
                  <a:gs pos="100000">
                    <a:srgbClr val="3375A9"/>
                  </a:gs>
                </a:gsLst>
                <a:lin ang="18900000" scaled="1"/>
                <a:tileRect/>
              </a:gradFill>
              <a:ln w="9525">
                <a:noFill/>
              </a:ln>
            </p:spPr>
            <p:txBody>
              <a:bodyPr rot="10800000" wrap="none" anchor="ctr"/>
              <a:p>
                <a:pPr algn="ctr"/>
                <a:endParaRPr lang="en-US" altLang="en-US" sz="1300" dirty="0">
                  <a:solidFill>
                    <a:srgbClr val="E57505"/>
                  </a:solidFill>
                  <a:latin typeface="微软雅黑" panose="020B0503020204020204" pitchFamily="34" charset="-122"/>
                  <a:ea typeface="微软雅黑" panose="020B0503020204020204" pitchFamily="34" charset="-122"/>
                </a:endParaRPr>
              </a:p>
            </p:txBody>
          </p:sp>
          <p:sp>
            <p:nvSpPr>
              <p:cNvPr id="28681" name="Rectangle 40"/>
              <p:cNvSpPr/>
              <p:nvPr/>
            </p:nvSpPr>
            <p:spPr>
              <a:xfrm>
                <a:off x="6261" y="6652"/>
                <a:ext cx="407" cy="285"/>
              </a:xfrm>
              <a:prstGeom prst="rect">
                <a:avLst/>
              </a:prstGeom>
              <a:noFill/>
              <a:ln w="9525" cap="flat" cmpd="sng">
                <a:solidFill>
                  <a:srgbClr val="FF0000"/>
                </a:solidFill>
                <a:prstDash val="solid"/>
                <a:miter/>
                <a:headEnd type="none" w="med" len="med"/>
                <a:tailEnd type="none" w="med" len="med"/>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8682" name="Rectangle 42"/>
              <p:cNvSpPr/>
              <p:nvPr/>
            </p:nvSpPr>
            <p:spPr>
              <a:xfrm>
                <a:off x="6251" y="5974"/>
                <a:ext cx="405" cy="360"/>
              </a:xfrm>
              <a:prstGeom prst="rect">
                <a:avLst/>
              </a:prstGeom>
              <a:noFill/>
              <a:ln w="9525" cap="flat" cmpd="sng">
                <a:solidFill>
                  <a:srgbClr val="FF0000"/>
                </a:solidFill>
                <a:prstDash val="solid"/>
                <a:miter/>
                <a:headEnd type="none" w="med" len="med"/>
                <a:tailEnd type="none" w="med" len="med"/>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8683" name="Rectangle 43"/>
              <p:cNvSpPr/>
              <p:nvPr/>
            </p:nvSpPr>
            <p:spPr>
              <a:xfrm>
                <a:off x="7394" y="6484"/>
                <a:ext cx="307" cy="350"/>
              </a:xfrm>
              <a:prstGeom prst="rect">
                <a:avLst/>
              </a:prstGeom>
              <a:noFill/>
              <a:ln w="9525" cap="flat" cmpd="sng">
                <a:solidFill>
                  <a:srgbClr val="FF0000"/>
                </a:solidFill>
                <a:prstDash val="solid"/>
                <a:miter/>
                <a:headEnd type="none" w="med" len="med"/>
                <a:tailEnd type="none" w="med" len="med"/>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8684" name="AutoShape 44"/>
              <p:cNvSpPr/>
              <p:nvPr/>
            </p:nvSpPr>
            <p:spPr>
              <a:xfrm>
                <a:off x="6739" y="6652"/>
                <a:ext cx="675" cy="285"/>
              </a:xfrm>
              <a:prstGeom prst="leftRightArrow">
                <a:avLst>
                  <a:gd name="adj1" fmla="val 49472"/>
                  <a:gd name="adj2" fmla="val 69813"/>
                </a:avLst>
              </a:prstGeom>
              <a:gradFill rotWithShape="0">
                <a:gsLst>
                  <a:gs pos="0">
                    <a:srgbClr val="0B1A25"/>
                  </a:gs>
                  <a:gs pos="100000">
                    <a:srgbClr val="3375A9"/>
                  </a:gs>
                </a:gsLst>
                <a:lin ang="5400000" scaled="1"/>
                <a:tileRect/>
              </a:gradFill>
              <a:ln w="9525">
                <a:noFill/>
                <a:miter/>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E57505"/>
                  </a:solidFill>
                  <a:effectLst/>
                  <a:uLnTx/>
                  <a:uFillTx/>
                  <a:latin typeface="微软雅黑" panose="020B0503020204020204" pitchFamily="34" charset="-122"/>
                  <a:ea typeface="微软雅黑" panose="020B0503020204020204" pitchFamily="34" charset="-122"/>
                  <a:cs typeface="+mn-cs"/>
                </a:endParaRPr>
              </a:p>
            </p:txBody>
          </p:sp>
          <p:sp>
            <p:nvSpPr>
              <p:cNvPr id="28685" name="AutoShape 45"/>
              <p:cNvSpPr/>
              <p:nvPr/>
            </p:nvSpPr>
            <p:spPr>
              <a:xfrm rot="-600000" flipV="1">
                <a:off x="6574" y="5869"/>
                <a:ext cx="1405" cy="218"/>
              </a:xfrm>
              <a:prstGeom prst="leftRightArrow">
                <a:avLst>
                  <a:gd name="adj1" fmla="val 50000"/>
                  <a:gd name="adj2" fmla="val 129310"/>
                </a:avLst>
              </a:prstGeom>
              <a:gradFill rotWithShape="0">
                <a:gsLst>
                  <a:gs pos="0">
                    <a:srgbClr val="0B1A25"/>
                  </a:gs>
                  <a:gs pos="100000">
                    <a:srgbClr val="3375A9"/>
                  </a:gs>
                </a:gsLst>
                <a:lin ang="5400000" scaled="1"/>
                <a:tileRect/>
              </a:gradFill>
              <a:ln w="9525">
                <a:noFill/>
                <a:miter/>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E57505"/>
                  </a:solidFill>
                  <a:effectLst/>
                  <a:uLnTx/>
                  <a:uFillTx/>
                  <a:latin typeface="微软雅黑" panose="020B0503020204020204" pitchFamily="34" charset="-122"/>
                  <a:ea typeface="微软雅黑" panose="020B0503020204020204" pitchFamily="34" charset="-122"/>
                  <a:cs typeface="+mn-cs"/>
                </a:endParaRPr>
              </a:p>
            </p:txBody>
          </p:sp>
          <p:pic>
            <p:nvPicPr>
              <p:cNvPr id="113678" name="Picture 46" descr="left1"/>
              <p:cNvPicPr>
                <a:picLocks noChangeAspect="1"/>
              </p:cNvPicPr>
              <p:nvPr/>
            </p:nvPicPr>
            <p:blipFill>
              <a:blip r:embed="rId1"/>
              <a:stretch>
                <a:fillRect/>
              </a:stretch>
            </p:blipFill>
            <p:spPr>
              <a:xfrm>
                <a:off x="3780" y="3427"/>
                <a:ext cx="1316" cy="1848"/>
              </a:xfrm>
              <a:prstGeom prst="rect">
                <a:avLst/>
              </a:prstGeom>
              <a:noFill/>
              <a:ln w="9525" cap="flat" cmpd="sng">
                <a:solidFill>
                  <a:srgbClr val="296FAF"/>
                </a:solidFill>
                <a:prstDash val="solid"/>
                <a:miter/>
                <a:headEnd type="none" w="med" len="med"/>
                <a:tailEnd type="none" w="med" len="med"/>
              </a:ln>
            </p:spPr>
          </p:pic>
          <p:sp>
            <p:nvSpPr>
              <p:cNvPr id="28687" name="Rectangle 51"/>
              <p:cNvSpPr/>
              <p:nvPr/>
            </p:nvSpPr>
            <p:spPr>
              <a:xfrm>
                <a:off x="8036" y="5674"/>
                <a:ext cx="307" cy="355"/>
              </a:xfrm>
              <a:prstGeom prst="rect">
                <a:avLst/>
              </a:prstGeom>
              <a:noFill/>
              <a:ln w="9525" cap="flat" cmpd="sng">
                <a:solidFill>
                  <a:srgbClr val="FF0000"/>
                </a:solidFill>
                <a:prstDash val="solid"/>
                <a:miter/>
                <a:headEnd type="none" w="med" len="med"/>
                <a:tailEnd type="none" w="med" len="med"/>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3680" name="AutoShape 52"/>
              <p:cNvSpPr/>
              <p:nvPr/>
            </p:nvSpPr>
            <p:spPr>
              <a:xfrm rot="5400000">
                <a:off x="6810" y="5413"/>
                <a:ext cx="423" cy="202"/>
              </a:xfrm>
              <a:prstGeom prst="rightArrow">
                <a:avLst>
                  <a:gd name="adj1" fmla="val 50000"/>
                  <a:gd name="adj2" fmla="val 104344"/>
                </a:avLst>
              </a:prstGeom>
              <a:gradFill rotWithShape="0">
                <a:gsLst>
                  <a:gs pos="0">
                    <a:srgbClr val="0B1A25"/>
                  </a:gs>
                  <a:gs pos="100000">
                    <a:srgbClr val="3375A9"/>
                  </a:gs>
                </a:gsLst>
                <a:lin ang="5400000" scaled="1"/>
                <a:tileRect/>
              </a:gradFill>
              <a:ln w="9525">
                <a:noFill/>
              </a:ln>
            </p:spPr>
            <p:txBody>
              <a:bodyPr rot="10800000" vert="eaVert" wrap="none" anchor="ctr"/>
              <a:p>
                <a:pPr algn="ctr"/>
                <a:endParaRPr lang="en-US" altLang="en-US" sz="1300" dirty="0">
                  <a:solidFill>
                    <a:srgbClr val="E57505"/>
                  </a:solidFill>
                  <a:latin typeface="微软雅黑" panose="020B0503020204020204" pitchFamily="34" charset="-122"/>
                  <a:ea typeface="微软雅黑" panose="020B0503020204020204" pitchFamily="34" charset="-122"/>
                </a:endParaRPr>
              </a:p>
            </p:txBody>
          </p:sp>
          <p:sp>
            <p:nvSpPr>
              <p:cNvPr id="113681" name="圆柱形 35"/>
              <p:cNvSpPr/>
              <p:nvPr/>
            </p:nvSpPr>
            <p:spPr>
              <a:xfrm>
                <a:off x="9120" y="3656"/>
                <a:ext cx="2088" cy="1357"/>
              </a:xfrm>
              <a:prstGeom prst="can">
                <a:avLst>
                  <a:gd name="adj" fmla="val 25000"/>
                </a:avLst>
              </a:prstGeom>
              <a:gradFill rotWithShape="0">
                <a:gsLst>
                  <a:gs pos="0">
                    <a:srgbClr val="1488EA"/>
                  </a:gs>
                  <a:gs pos="100000">
                    <a:srgbClr val="093E6B"/>
                  </a:gs>
                </a:gsLst>
                <a:lin ang="5400000" scaled="1"/>
                <a:tileRect/>
              </a:gradFill>
              <a:ln w="9525">
                <a:noFill/>
              </a:ln>
            </p:spPr>
            <p:txBody>
              <a:bodyPr anchor="ctr"/>
              <a:p>
                <a:pPr algn="ctr"/>
                <a:r>
                  <a:rPr lang="zh-CN" altLang="en-US" b="1" dirty="0">
                    <a:solidFill>
                      <a:schemeClr val="bg1"/>
                    </a:solidFill>
                    <a:latin typeface="微软雅黑" panose="020B0503020204020204" pitchFamily="34" charset="-122"/>
                    <a:ea typeface="微软雅黑" panose="020B0503020204020204" pitchFamily="34" charset="-122"/>
                  </a:rPr>
                  <a:t>比对资源库</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113682" name="Picture 36" descr="44"/>
              <p:cNvPicPr>
                <a:picLocks noChangeAspect="1"/>
              </p:cNvPicPr>
              <p:nvPr/>
            </p:nvPicPr>
            <p:blipFill>
              <a:blip r:embed="rId2"/>
              <a:stretch>
                <a:fillRect/>
              </a:stretch>
            </p:blipFill>
            <p:spPr>
              <a:xfrm>
                <a:off x="6660" y="3382"/>
                <a:ext cx="1113" cy="1616"/>
              </a:xfrm>
              <a:prstGeom prst="rect">
                <a:avLst/>
              </a:prstGeom>
              <a:noFill/>
              <a:ln w="9525" cap="flat" cmpd="sng">
                <a:solidFill>
                  <a:srgbClr val="CA3C20"/>
                </a:solidFill>
                <a:prstDash val="solid"/>
                <a:miter/>
                <a:headEnd type="none" w="med" len="med"/>
                <a:tailEnd type="none" w="med" len="med"/>
              </a:ln>
            </p:spPr>
          </p:pic>
          <p:sp>
            <p:nvSpPr>
              <p:cNvPr id="113683" name="Text Box 22"/>
              <p:cNvSpPr txBox="1"/>
              <p:nvPr/>
            </p:nvSpPr>
            <p:spPr>
              <a:xfrm>
                <a:off x="3622" y="5362"/>
                <a:ext cx="1788" cy="515"/>
              </a:xfrm>
              <a:prstGeom prst="rect">
                <a:avLst/>
              </a:prstGeom>
              <a:noFill/>
              <a:ln w="9525">
                <a:noFill/>
              </a:ln>
            </p:spPr>
            <p:txBody>
              <a:bodyPr anchor="t">
                <a:spAutoFit/>
              </a:bodyPr>
              <a:p>
                <a:r>
                  <a:rPr lang="zh-CN" altLang="en-US" b="1" dirty="0">
                    <a:solidFill>
                      <a:srgbClr val="225171"/>
                    </a:solidFill>
                    <a:latin typeface="微软雅黑" panose="020B0503020204020204" pitchFamily="34" charset="-122"/>
                    <a:ea typeface="微软雅黑" panose="020B0503020204020204" pitchFamily="34" charset="-122"/>
                  </a:rPr>
                  <a:t>检测文献</a:t>
                </a:r>
                <a:endParaRPr lang="zh-CN" altLang="en-US" b="1" dirty="0">
                  <a:solidFill>
                    <a:srgbClr val="225171"/>
                  </a:solidFill>
                  <a:latin typeface="微软雅黑" panose="020B0503020204020204" pitchFamily="34" charset="-122"/>
                  <a:ea typeface="微软雅黑" panose="020B0503020204020204" pitchFamily="34" charset="-122"/>
                </a:endParaRPr>
              </a:p>
            </p:txBody>
          </p:sp>
          <p:sp>
            <p:nvSpPr>
              <p:cNvPr id="113684" name="Text Box 24"/>
              <p:cNvSpPr txBox="1"/>
              <p:nvPr/>
            </p:nvSpPr>
            <p:spPr>
              <a:xfrm>
                <a:off x="6180" y="7466"/>
                <a:ext cx="1980" cy="515"/>
              </a:xfrm>
              <a:prstGeom prst="rect">
                <a:avLst/>
              </a:prstGeom>
              <a:noFill/>
              <a:ln w="9525">
                <a:noFill/>
              </a:ln>
            </p:spPr>
            <p:txBody>
              <a:bodyPr anchor="t">
                <a:spAutoFit/>
              </a:bodyPr>
              <a:p>
                <a:r>
                  <a:rPr lang="zh-CN" altLang="en-US" b="1" dirty="0">
                    <a:solidFill>
                      <a:srgbClr val="225171"/>
                    </a:solidFill>
                    <a:latin typeface="微软雅黑" panose="020B0503020204020204" pitchFamily="34" charset="-122"/>
                    <a:ea typeface="微软雅黑" panose="020B0503020204020204" pitchFamily="34" charset="-122"/>
                  </a:rPr>
                  <a:t>检测结果</a:t>
                </a:r>
                <a:endParaRPr lang="zh-CN" altLang="en-US" b="1" dirty="0">
                  <a:solidFill>
                    <a:srgbClr val="225171"/>
                  </a:solidFill>
                  <a:latin typeface="微软雅黑" panose="020B0503020204020204" pitchFamily="34" charset="-122"/>
                  <a:ea typeface="微软雅黑" panose="020B0503020204020204" pitchFamily="34" charset="-122"/>
                </a:endParaRPr>
              </a:p>
            </p:txBody>
          </p:sp>
          <p:sp>
            <p:nvSpPr>
              <p:cNvPr id="113685" name="Text Box 22"/>
              <p:cNvSpPr txBox="1"/>
              <p:nvPr/>
            </p:nvSpPr>
            <p:spPr>
              <a:xfrm>
                <a:off x="9300" y="5355"/>
                <a:ext cx="1785" cy="519"/>
              </a:xfrm>
              <a:prstGeom prst="rect">
                <a:avLst/>
              </a:prstGeom>
              <a:noFill/>
              <a:ln w="9525">
                <a:noFill/>
              </a:ln>
            </p:spPr>
            <p:txBody>
              <a:bodyPr anchor="t">
                <a:spAutoFit/>
              </a:bodyPr>
              <a:p>
                <a:r>
                  <a:rPr lang="zh-CN" altLang="en-US" b="1" dirty="0">
                    <a:solidFill>
                      <a:srgbClr val="225171"/>
                    </a:solidFill>
                    <a:latin typeface="微软雅黑" panose="020B0503020204020204" pitchFamily="34" charset="-122"/>
                    <a:ea typeface="微软雅黑" panose="020B0503020204020204" pitchFamily="34" charset="-122"/>
                  </a:rPr>
                  <a:t>比对资源</a:t>
                </a:r>
                <a:endParaRPr lang="zh-CN" altLang="en-US" b="1" dirty="0">
                  <a:solidFill>
                    <a:srgbClr val="225171"/>
                  </a:solidFill>
                  <a:latin typeface="微软雅黑" panose="020B0503020204020204" pitchFamily="34" charset="-122"/>
                  <a:ea typeface="微软雅黑" panose="020B0503020204020204" pitchFamily="34" charset="-122"/>
                </a:endParaRPr>
              </a:p>
            </p:txBody>
          </p:sp>
        </p:grpSp>
        <p:sp>
          <p:nvSpPr>
            <p:cNvPr id="39954" name="Text Box 23"/>
            <p:cNvSpPr txBox="1"/>
            <p:nvPr/>
          </p:nvSpPr>
          <p:spPr>
            <a:xfrm>
              <a:off x="875" y="4410"/>
              <a:ext cx="4476" cy="1417"/>
            </a:xfrm>
            <a:prstGeom prst="rect">
              <a:avLst/>
            </a:prstGeom>
            <a:noFill/>
            <a:ln w="9525">
              <a:noFill/>
              <a:miter/>
            </a:ln>
          </p:spPr>
          <p:txBody>
            <a:bodyPr wrap="square">
              <a:spAutoFit/>
            </a:bodyPr>
            <a:p>
              <a:pPr marR="0" defTabSz="914400" eaLnBrk="0" hangingPunct="0">
                <a:lnSpc>
                  <a:spcPct val="150000"/>
                </a:lnSpc>
                <a:buClrTx/>
                <a:buSzTx/>
                <a:buFont typeface="Arial" panose="020B0604020202020204" pitchFamily="34" charset="0"/>
                <a:buNone/>
                <a:defRPr/>
              </a:pPr>
              <a:r>
                <a:rPr lang="zh-CN" altLang="en-US" sz="200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文</a:t>
              </a:r>
              <a:r>
                <a:rPr lang="zh-CN" altLang="en-US" sz="2000">
                  <a:solidFill>
                    <a:srgbClr val="000000"/>
                  </a:solidFill>
                  <a:latin typeface="微软雅黑" panose="020B0503020204020204" pitchFamily="34" charset="-122"/>
                  <a:ea typeface="微软雅黑" panose="020B0503020204020204" pitchFamily="34" charset="-122"/>
                  <a:cs typeface="+mn-ea"/>
                  <a:sym typeface="Gill Sans" charset="0"/>
                </a:rPr>
                <a:t>献快速比对</a:t>
              </a:r>
              <a:r>
                <a:rPr lang="en-US" altLang="zh-CN" sz="2000">
                  <a:solidFill>
                    <a:srgbClr val="000000"/>
                  </a:solidFill>
                  <a:latin typeface="微软雅黑" panose="020B0503020204020204" pitchFamily="34" charset="-122"/>
                  <a:ea typeface="微软雅黑" panose="020B0503020204020204" pitchFamily="34" charset="-122"/>
                  <a:cs typeface="+mn-ea"/>
                  <a:sym typeface="Gill Sans" charset="0"/>
                </a:rPr>
                <a:t>——</a:t>
              </a:r>
              <a:endParaRPr kumimoji="0" lang="en-US" altLang="zh-CN" sz="2000"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Gill Sans" charset="0"/>
              </a:endParaRPr>
            </a:p>
            <a:p>
              <a:pPr marR="0" defTabSz="914400" eaLnBrk="0" hangingPunct="0">
                <a:lnSpc>
                  <a:spcPct val="150000"/>
                </a:lnSpc>
                <a:buClrTx/>
                <a:buSzTx/>
                <a:buFont typeface="Arial" panose="020B0604020202020204" pitchFamily="34" charset="0"/>
                <a:buNone/>
                <a:defRPr/>
              </a:pPr>
              <a:r>
                <a:rPr kumimoji="0" lang="zh-CN" altLang="en-US" sz="2000"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     自适应</a:t>
              </a:r>
              <a:r>
                <a:rPr kumimoji="0" lang="zh-CN" altLang="en-US" sz="2000" kern="1200" cap="none" spc="0" normalizeH="0" baseline="0" noProof="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Arial" panose="020B0604020202020204" pitchFamily="34" charset="0"/>
                </a:rPr>
                <a:t>多阶</a:t>
              </a:r>
              <a:r>
                <a:rPr kumimoji="0" lang="zh-CN" altLang="en-US" sz="2000" kern="1200" cap="none" spc="0" normalizeH="0" baseline="0" noProof="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指纹分析</a:t>
              </a:r>
              <a:endParaRPr kumimoji="0" lang="zh-CN" altLang="en-US" sz="2000" kern="1200" cap="none" spc="0" normalizeH="0" baseline="0" noProof="1">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19465" name="组合 19464"/>
            <p:cNvGrpSpPr/>
            <p:nvPr/>
          </p:nvGrpSpPr>
          <p:grpSpPr>
            <a:xfrm>
              <a:off x="1767" y="6710"/>
              <a:ext cx="9382" cy="952"/>
              <a:chOff x="-786" y="449"/>
              <a:chExt cx="10859" cy="1257"/>
            </a:xfrm>
          </p:grpSpPr>
          <p:sp>
            <p:nvSpPr>
              <p:cNvPr id="19466" name="圆角矩形 19465"/>
              <p:cNvSpPr/>
              <p:nvPr/>
            </p:nvSpPr>
            <p:spPr>
              <a:xfrm>
                <a:off x="-786" y="450"/>
                <a:ext cx="10859" cy="1219"/>
              </a:xfrm>
              <a:prstGeom prst="roundRect">
                <a:avLst>
                  <a:gd name="adj" fmla="val 35954"/>
                </a:avLst>
              </a:prstGeom>
              <a:solidFill>
                <a:srgbClr val="E87071">
                  <a:alpha val="93000"/>
                </a:srgbClr>
              </a:solidFill>
              <a:ln w="19050" cap="flat" cmpd="sng">
                <a:solidFill>
                  <a:srgbClr val="D27D00"/>
                </a:solidFill>
                <a:prstDash val="solid"/>
                <a:headEnd type="none" w="med" len="med"/>
                <a:tailEnd type="none" w="med" len="med"/>
              </a:ln>
              <a:effectLst>
                <a:outerShdw dist="25400" dir="5400000" algn="ctr" rotWithShape="0">
                  <a:srgbClr val="000000">
                    <a:alpha val="50000"/>
                  </a:srgbClr>
                </a:outerShdw>
                <a:reflection stA="32000" endPos="65000" dist="50800" dir="5400000" sy="-100000" algn="bl" rotWithShape="0"/>
              </a:effectLst>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3690" name="文本框 19466"/>
              <p:cNvSpPr txBox="1"/>
              <p:nvPr/>
            </p:nvSpPr>
            <p:spPr>
              <a:xfrm>
                <a:off x="22" y="449"/>
                <a:ext cx="8567" cy="1257"/>
              </a:xfrm>
              <a:prstGeom prst="rect">
                <a:avLst/>
              </a:prstGeom>
              <a:solidFill>
                <a:srgbClr val="E87071"/>
              </a:solidFill>
              <a:ln w="9525">
                <a:noFill/>
              </a:ln>
            </p:spPr>
            <p:txBody>
              <a:bodyPr wrap="square" anchor="t">
                <a:spAutoFit/>
              </a:bodyPr>
              <a:p>
                <a:pPr algn="ctr">
                  <a:lnSpc>
                    <a:spcPct val="120000"/>
                  </a:lnSpc>
                </a:pPr>
                <a:r>
                  <a:rPr lang="zh-CN" altLang="en-US" sz="1600" dirty="0">
                    <a:latin typeface="微软雅黑" panose="020B0503020204020204" pitchFamily="34" charset="-122"/>
                    <a:ea typeface="微软雅黑" panose="020B0503020204020204" pitchFamily="34" charset="-122"/>
                  </a:rPr>
                  <a:t>专利：《一种自动检测学术不端的方法及系统》</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（专利号：ZL201010168294.0）</a:t>
                </a:r>
                <a:endParaRPr lang="zh-CN" altLang="en-US" sz="1600" dirty="0">
                  <a:latin typeface="微软雅黑" panose="020B0503020204020204" pitchFamily="34" charset="-122"/>
                  <a:ea typeface="微软雅黑" panose="020B0503020204020204" pitchFamily="34" charset="-122"/>
                </a:endParaRPr>
              </a:p>
            </p:txBody>
          </p:sp>
        </p:grpSp>
      </p:grpSp>
      <p:graphicFrame>
        <p:nvGraphicFramePr>
          <p:cNvPr id="15" name="内容占位符 14"/>
          <p:cNvGraphicFramePr/>
          <p:nvPr>
            <p:ph sz="half" idx="4294967295"/>
          </p:nvPr>
        </p:nvGraphicFramePr>
        <p:xfrm>
          <a:off x="7092950" y="942340"/>
          <a:ext cx="4809490" cy="5902960"/>
        </p:xfrm>
        <a:graphic>
          <a:graphicData uri="http://schemas.openxmlformats.org/drawingml/2006/table">
            <a:tbl>
              <a:tblPr/>
              <a:tblGrid>
                <a:gridCol w="1692910"/>
                <a:gridCol w="1885950"/>
                <a:gridCol w="1230630"/>
              </a:tblGrid>
              <a:tr h="294005">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数据库名称</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38100" cap="flat" cmpd="sng">
                      <a:solidFill>
                        <a:srgbClr val="5F5F5F"/>
                      </a:solidFill>
                      <a:prstDash val="solid"/>
                      <a:headEnd type="none" w="med" len="med"/>
                      <a:tailEnd type="none" w="med" len="med"/>
                    </a:lnB>
                    <a:lnTlToBr>
                      <a:noFill/>
                    </a:lnTlToBr>
                    <a:lnBlToTr>
                      <a:noFill/>
                    </a:lnBlToTr>
                    <a:solidFill>
                      <a:schemeClr val="accent4">
                        <a:lumMod val="60000"/>
                        <a:lumOff val="40000"/>
                      </a:schemeClr>
                    </a:solidFill>
                  </a:tcPr>
                </a:tc>
                <a:tc>
                  <a:txBody>
                    <a:bodyPr/>
                    <a:p>
                      <a:pPr lvl="0" algn="ctr"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来源</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38100" cap="flat" cmpd="sng">
                      <a:solidFill>
                        <a:srgbClr val="5F5F5F"/>
                      </a:solidFill>
                      <a:prstDash val="solid"/>
                      <a:headEnd type="none" w="med" len="med"/>
                      <a:tailEnd type="none" w="med" len="med"/>
                    </a:lnB>
                    <a:lnTlToBr>
                      <a:noFill/>
                    </a:lnTlToBr>
                    <a:lnBlToTr>
                      <a:noFill/>
                    </a:lnBlToTr>
                    <a:solidFill>
                      <a:schemeClr val="accent4">
                        <a:lumMod val="60000"/>
                        <a:lumOff val="40000"/>
                      </a:schemeClr>
                    </a:solidFill>
                  </a:tcPr>
                </a:tc>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文献量</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38100" cap="flat" cmpd="sng">
                      <a:solidFill>
                        <a:srgbClr val="5F5F5F"/>
                      </a:solidFill>
                      <a:prstDash val="solid"/>
                      <a:headEnd type="none" w="med" len="med"/>
                      <a:tailEnd type="none" w="med" len="med"/>
                    </a:lnB>
                    <a:lnTlToBr>
                      <a:noFill/>
                    </a:lnTlToBr>
                    <a:lnBlToTr>
                      <a:noFill/>
                    </a:lnBlToTr>
                    <a:solidFill>
                      <a:schemeClr val="accent4">
                        <a:lumMod val="60000"/>
                        <a:lumOff val="40000"/>
                      </a:schemeClr>
                    </a:solidFill>
                  </a:tcPr>
                </a:tc>
              </a:tr>
              <a:tr h="511810">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中国学术期刊网络出版总库</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381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4">
                        <a:lumMod val="40000"/>
                        <a:lumOff val="60000"/>
                      </a:schemeClr>
                    </a:solidFill>
                  </a:tcPr>
                </a:tc>
                <a:tc>
                  <a:txBody>
                    <a:bodyPr/>
                    <a:p>
                      <a:pPr lvl="0" algn="ctr"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学术期刊</a:t>
                      </a:r>
                      <a:r>
                        <a:rPr lang="en-US" altLang="x-none" sz="1100" b="1" dirty="0">
                          <a:solidFill>
                            <a:srgbClr val="303030"/>
                          </a:solidFill>
                          <a:latin typeface="微软雅黑" panose="020B0503020204020204" pitchFamily="34" charset="-122"/>
                          <a:ea typeface="微软雅黑" panose="020B0503020204020204" pitchFamily="34" charset="-122"/>
                        </a:rPr>
                        <a:t>8760</a:t>
                      </a:r>
                      <a:r>
                        <a:rPr lang="zh-CN" altLang="en-US" sz="1100" b="1" dirty="0">
                          <a:solidFill>
                            <a:srgbClr val="303030"/>
                          </a:solidFill>
                          <a:latin typeface="微软雅黑" panose="020B0503020204020204" pitchFamily="34" charset="-122"/>
                          <a:ea typeface="微软雅黑" panose="020B0503020204020204" pitchFamily="34" charset="-122"/>
                        </a:rPr>
                        <a:t>种</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381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4">
                        <a:lumMod val="40000"/>
                        <a:lumOff val="6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4700</a:t>
                      </a:r>
                      <a:r>
                        <a:rPr lang="zh-CN" altLang="en-US" sz="1100" b="1" dirty="0">
                          <a:solidFill>
                            <a:srgbClr val="303030"/>
                          </a:solidFill>
                          <a:latin typeface="微软雅黑" panose="020B0503020204020204" pitchFamily="34" charset="-122"/>
                          <a:ea typeface="微软雅黑" panose="020B0503020204020204" pitchFamily="34" charset="-122"/>
                        </a:rPr>
                        <a:t>余万篇</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381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4">
                        <a:lumMod val="40000"/>
                        <a:lumOff val="60000"/>
                      </a:schemeClr>
                    </a:solidFill>
                  </a:tcPr>
                </a:tc>
              </a:tr>
              <a:tr h="975995">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中国博士学位论文全文数据库</a:t>
                      </a:r>
                      <a:r>
                        <a:rPr lang="en-US" altLang="x-none" sz="1100" b="1" dirty="0">
                          <a:solidFill>
                            <a:srgbClr val="303030"/>
                          </a:solidFill>
                          <a:latin typeface="微软雅黑" panose="020B0503020204020204" pitchFamily="34" charset="-122"/>
                          <a:ea typeface="微软雅黑" panose="020B0503020204020204" pitchFamily="34" charset="-122"/>
                        </a:rPr>
                        <a:t>/</a:t>
                      </a:r>
                      <a:endParaRPr lang="en-US" altLang="x-none" sz="1100" b="1" dirty="0">
                        <a:solidFill>
                          <a:srgbClr val="303030"/>
                        </a:solidFill>
                        <a:latin typeface="微软雅黑" panose="020B0503020204020204" pitchFamily="34" charset="-122"/>
                        <a:ea typeface="微软雅黑" panose="020B0503020204020204" pitchFamily="34" charset="-122"/>
                      </a:endParaRPr>
                    </a:p>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中国优秀硕士学位论文全文数据库</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algn="ctr"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427家博士单位；</a:t>
                      </a:r>
                      <a:endParaRPr lang="zh-CN" altLang="en-US" sz="1100" b="1" dirty="0">
                        <a:solidFill>
                          <a:srgbClr val="303030"/>
                        </a:solidFill>
                        <a:latin typeface="微软雅黑" panose="020B0503020204020204" pitchFamily="34" charset="-122"/>
                        <a:ea typeface="微软雅黑" panose="020B0503020204020204" pitchFamily="34" charset="-122"/>
                      </a:endParaRPr>
                    </a:p>
                    <a:p>
                      <a:pPr lvl="0" algn="ctr"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684</a:t>
                      </a:r>
                      <a:r>
                        <a:rPr lang="zh-CN" altLang="en-US" sz="1100" b="1" dirty="0">
                          <a:solidFill>
                            <a:srgbClr val="303030"/>
                          </a:solidFill>
                          <a:latin typeface="微软雅黑" panose="020B0503020204020204" pitchFamily="34" charset="-122"/>
                          <a:ea typeface="微软雅黑" panose="020B0503020204020204" pitchFamily="34" charset="-122"/>
                        </a:rPr>
                        <a:t>家硕士单位</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博士论文</a:t>
                      </a:r>
                      <a:r>
                        <a:rPr lang="en-US" altLang="zh-CN"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30</a:t>
                      </a:r>
                      <a:r>
                        <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万余篇；</a:t>
                      </a:r>
                      <a:endPar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endParaRPr>
                    </a:p>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硕士论文</a:t>
                      </a:r>
                      <a:r>
                        <a:rPr lang="en-US" altLang="x-none" sz="1100" b="1" dirty="0">
                          <a:solidFill>
                            <a:srgbClr val="303030"/>
                          </a:solidFill>
                          <a:latin typeface="微软雅黑" panose="020B0503020204020204" pitchFamily="34" charset="-122"/>
                          <a:ea typeface="微软雅黑" panose="020B0503020204020204" pitchFamily="34" charset="-122"/>
                        </a:rPr>
                        <a:t>279</a:t>
                      </a:r>
                      <a:r>
                        <a:rPr lang="zh-CN" altLang="en-US" sz="1100" b="1" dirty="0">
                          <a:solidFill>
                            <a:srgbClr val="303030"/>
                          </a:solidFill>
                          <a:latin typeface="微软雅黑" panose="020B0503020204020204" pitchFamily="34" charset="-122"/>
                          <a:ea typeface="微软雅黑" panose="020B0503020204020204" pitchFamily="34" charset="-122"/>
                        </a:rPr>
                        <a:t>余万篇</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r>
              <a:tr h="511810">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中国重要会议论文全文数据库</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c>
                  <a:txBody>
                    <a:bodyPr/>
                    <a:p>
                      <a:pPr lvl="0" algn="ctr"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10960</a:t>
                      </a:r>
                      <a:r>
                        <a:rPr lang="zh-CN" altLang="en-US" sz="1100" b="1" dirty="0">
                          <a:solidFill>
                            <a:srgbClr val="303030"/>
                          </a:solidFill>
                          <a:latin typeface="微软雅黑" panose="020B0503020204020204" pitchFamily="34" charset="-122"/>
                          <a:ea typeface="微软雅黑" panose="020B0503020204020204" pitchFamily="34" charset="-122"/>
                        </a:rPr>
                        <a:t>家主办单位；16,210个会议</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275</a:t>
                      </a:r>
                      <a:r>
                        <a:rPr lang="zh-CN" altLang="en-US" sz="1100" b="1" dirty="0">
                          <a:solidFill>
                            <a:srgbClr val="303030"/>
                          </a:solidFill>
                          <a:latin typeface="微软雅黑" panose="020B0503020204020204" pitchFamily="34" charset="-122"/>
                          <a:ea typeface="微软雅黑" panose="020B0503020204020204" pitchFamily="34" charset="-122"/>
                        </a:rPr>
                        <a:t>余万篇</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r>
              <a:tr h="511810">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中国重要报纸全文数据库</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algn="ctr"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人民日报、光明日报等</a:t>
                      </a:r>
                      <a:r>
                        <a:rPr lang="en-US" altLang="x-none" sz="1100" b="1" dirty="0">
                          <a:solidFill>
                            <a:srgbClr val="303030"/>
                          </a:solidFill>
                          <a:latin typeface="微软雅黑" panose="020B0503020204020204" pitchFamily="34" charset="-122"/>
                          <a:ea typeface="微软雅黑" panose="020B0503020204020204" pitchFamily="34" charset="-122"/>
                        </a:rPr>
                        <a:t>605</a:t>
                      </a:r>
                      <a:r>
                        <a:rPr lang="zh-CN" altLang="en-US" sz="1100" b="1" dirty="0">
                          <a:solidFill>
                            <a:srgbClr val="303030"/>
                          </a:solidFill>
                          <a:latin typeface="微软雅黑" panose="020B0503020204020204" pitchFamily="34" charset="-122"/>
                          <a:ea typeface="微软雅黑" panose="020B0503020204020204" pitchFamily="34" charset="-122"/>
                        </a:rPr>
                        <a:t>种重要报纸</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1461</a:t>
                      </a:r>
                      <a:r>
                        <a:rPr lang="zh-CN" altLang="en-US" sz="1100" b="1" dirty="0">
                          <a:solidFill>
                            <a:srgbClr val="303030"/>
                          </a:solidFill>
                          <a:latin typeface="微软雅黑" panose="020B0503020204020204" pitchFamily="34" charset="-122"/>
                          <a:ea typeface="微软雅黑" panose="020B0503020204020204" pitchFamily="34" charset="-122"/>
                        </a:rPr>
                        <a:t>余万篇</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r>
              <a:tr h="428625">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中国专利全文数据库</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c>
                  <a:txBody>
                    <a:bodyPr/>
                    <a:p>
                      <a:pPr lvl="0" algn="ctr"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中国专利</a:t>
                      </a:r>
                      <a:endPar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7833</a:t>
                      </a:r>
                      <a:r>
                        <a:rPr lang="zh-CN" altLang="en-US" sz="1100" b="1" dirty="0">
                          <a:solidFill>
                            <a:srgbClr val="303030"/>
                          </a:solidFill>
                          <a:latin typeface="微软雅黑" panose="020B0503020204020204" pitchFamily="34" charset="-122"/>
                          <a:ea typeface="微软雅黑" panose="020B0503020204020204" pitchFamily="34" charset="-122"/>
                        </a:rPr>
                        <a:t>余万个</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r>
              <a:tr h="511810">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图书资源</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algn="ctr" defTabSz="685800" eaLnBrk="1" hangingPunct="1">
                        <a:lnSpc>
                          <a:spcPct val="110000"/>
                        </a:lnSpc>
                        <a:buClr>
                          <a:srgbClr val="000000"/>
                        </a:buClr>
                        <a:buNone/>
                      </a:pPr>
                      <a:r>
                        <a:rPr lang="zh-CN" altLang="en-US" sz="1100" b="1">
                          <a:solidFill>
                            <a:srgbClr val="303030"/>
                          </a:solidFill>
                          <a:latin typeface="微软雅黑" panose="020B0503020204020204" pitchFamily="34" charset="-122"/>
                          <a:ea typeface="微软雅黑" panose="020B0503020204020204" pitchFamily="34" charset="-122"/>
                        </a:rPr>
                        <a:t>汉语词典、百科全书</a:t>
                      </a:r>
                      <a:endParaRPr lang="zh-CN" altLang="en-US" sz="1100" b="1">
                        <a:solidFill>
                          <a:srgbClr val="303030"/>
                        </a:solidFill>
                        <a:latin typeface="微软雅黑" panose="020B0503020204020204" pitchFamily="34" charset="-122"/>
                        <a:ea typeface="微软雅黑" panose="020B0503020204020204" pitchFamily="34" charset="-122"/>
                      </a:endParaRPr>
                    </a:p>
                    <a:p>
                      <a:pPr lvl="0" algn="ctr" defTabSz="685800" eaLnBrk="1" hangingPunct="1">
                        <a:lnSpc>
                          <a:spcPct val="110000"/>
                        </a:lnSpc>
                        <a:buClr>
                          <a:srgbClr val="000000"/>
                        </a:buClr>
                        <a:buNone/>
                      </a:pPr>
                      <a:r>
                        <a:rPr lang="zh-CN" altLang="en-US" sz="1100" b="1">
                          <a:solidFill>
                            <a:srgbClr val="303030"/>
                          </a:solidFill>
                          <a:latin typeface="微软雅黑" panose="020B0503020204020204" pitchFamily="34" charset="-122"/>
                          <a:ea typeface="微软雅黑" panose="020B0503020204020204" pitchFamily="34" charset="-122"/>
                        </a:rPr>
                        <a:t>等图书资源</a:t>
                      </a:r>
                      <a:endParaRPr lang="zh-CN" altLang="en-US" sz="1100" b="1">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8490</a:t>
                      </a:r>
                      <a:r>
                        <a:rPr lang="zh-CN" altLang="en-US" sz="1100" b="1" dirty="0">
                          <a:solidFill>
                            <a:srgbClr val="303030"/>
                          </a:solidFill>
                          <a:latin typeface="微软雅黑" panose="020B0503020204020204" pitchFamily="34" charset="-122"/>
                          <a:ea typeface="微软雅黑" panose="020B0503020204020204" pitchFamily="34" charset="-122"/>
                        </a:rPr>
                        <a:t>部</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r>
              <a:tr h="294005">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优先出版文献库</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c>
                  <a:txBody>
                    <a:bodyPr/>
                    <a:p>
                      <a:pPr lvl="0" algn="ctr"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3000</a:t>
                      </a:r>
                      <a:r>
                        <a:rPr lang="zh-CN" altLang="en-US" sz="1100" b="1" dirty="0">
                          <a:solidFill>
                            <a:srgbClr val="303030"/>
                          </a:solidFill>
                          <a:latin typeface="微软雅黑" panose="020B0503020204020204" pitchFamily="34" charset="-122"/>
                          <a:ea typeface="微软雅黑" panose="020B0503020204020204" pitchFamily="34" charset="-122"/>
                        </a:rPr>
                        <a:t>余种</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rPr>
                        <a:t>80</a:t>
                      </a:r>
                      <a:r>
                        <a:rPr lang="zh-CN" altLang="en-US" sz="1100" b="1" dirty="0">
                          <a:solidFill>
                            <a:srgbClr val="303030"/>
                          </a:solidFill>
                          <a:latin typeface="微软雅黑" panose="020B0503020204020204" pitchFamily="34" charset="-122"/>
                          <a:ea typeface="微软雅黑" panose="020B0503020204020204" pitchFamily="34" charset="-122"/>
                        </a:rPr>
                        <a:t>万余篇</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r>
              <a:tr h="729615">
                <a:tc>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合作外文数据库</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algn="ctr"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Springe</a:t>
                      </a:r>
                      <a:r>
                        <a:rPr lang="en-US" altLang="x-none"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r</a:t>
                      </a:r>
                      <a:r>
                        <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、Taylor &amp; Francis、Wiley等</a:t>
                      </a:r>
                      <a:r>
                        <a:rPr lang="en-US" altLang="zh-CN"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300</a:t>
                      </a:r>
                      <a:r>
                        <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余家</a:t>
                      </a:r>
                      <a:endParaRPr lang="zh-CN" altLang="en-US"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4498万余篇</a:t>
                      </a:r>
                      <a:endParaRPr lang="en-US" altLang="x-none"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r>
              <a:tr h="511810">
                <a:tc>
                  <a:txBody>
                    <a:bodyPr/>
                    <a:p>
                      <a:pPr lvl="0" defTabSz="685800" eaLnBrk="1" hangingPunct="1">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互联网资源</a:t>
                      </a:r>
                      <a:endParaRPr lang="zh-CN" altLang="en-US" sz="1100" b="1" dirty="0">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algn="ctr" defTabSz="685800" eaLnBrk="1" hangingPunct="1">
                        <a:lnSpc>
                          <a:spcPct val="110000"/>
                        </a:lnSpc>
                        <a:buClr>
                          <a:srgbClr val="000000"/>
                        </a:buClr>
                        <a:buNone/>
                      </a:pPr>
                      <a:r>
                        <a:rPr lang="zh-CN" altLang="en-US" sz="1100" b="1">
                          <a:solidFill>
                            <a:srgbClr val="303030"/>
                          </a:solidFill>
                          <a:latin typeface="微软雅黑" panose="020B0503020204020204" pitchFamily="34" charset="-122"/>
                          <a:ea typeface="微软雅黑" panose="020B0503020204020204" pitchFamily="34" charset="-122"/>
                          <a:sym typeface="幼圆" panose="02010509060101010101" pitchFamily="49" charset="-122"/>
                        </a:rPr>
                        <a:t>百度文库、道客巴巴</a:t>
                      </a:r>
                      <a:endParaRPr lang="zh-CN" altLang="en-US" sz="1100" b="1">
                        <a:solidFill>
                          <a:srgbClr val="303030"/>
                        </a:solidFill>
                        <a:latin typeface="微软雅黑" panose="020B0503020204020204" pitchFamily="34" charset="-122"/>
                        <a:ea typeface="微软雅黑" panose="020B0503020204020204" pitchFamily="34" charset="-122"/>
                        <a:sym typeface="幼圆" panose="02010509060101010101" pitchFamily="49" charset="-122"/>
                      </a:endParaRPr>
                    </a:p>
                    <a:p>
                      <a:pPr lvl="0" algn="ctr" defTabSz="685800" eaLnBrk="1" hangingPunct="1">
                        <a:lnSpc>
                          <a:spcPct val="110000"/>
                        </a:lnSpc>
                        <a:buClr>
                          <a:srgbClr val="000000"/>
                        </a:buClr>
                        <a:buNone/>
                      </a:pPr>
                      <a:r>
                        <a:rPr lang="zh-CN" altLang="en-US" sz="1100" b="1">
                          <a:solidFill>
                            <a:srgbClr val="303030"/>
                          </a:solidFill>
                          <a:latin typeface="微软雅黑" panose="020B0503020204020204" pitchFamily="34" charset="-122"/>
                          <a:ea typeface="微软雅黑" panose="020B0503020204020204" pitchFamily="34" charset="-122"/>
                          <a:sym typeface="幼圆" panose="02010509060101010101" pitchFamily="49" charset="-122"/>
                        </a:rPr>
                        <a:t>、豆丁等网站</a:t>
                      </a:r>
                      <a:endParaRPr lang="zh-CN" altLang="en-US" sz="1100" b="1">
                        <a:solidFill>
                          <a:srgbClr val="303030"/>
                        </a:solidFill>
                        <a:latin typeface="微软雅黑" panose="020B0503020204020204" pitchFamily="34" charset="-122"/>
                        <a:ea typeface="微软雅黑" panose="020B0503020204020204" pitchFamily="34" charset="-122"/>
                        <a:sym typeface="幼圆" panose="02010509060101010101" pitchFamily="49"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a:txBody>
                    <a:bodyPr/>
                    <a:p>
                      <a:pPr lvl="0" defTabSz="685800" eaLnBrk="1" hangingPunct="1">
                        <a:lnSpc>
                          <a:spcPct val="110000"/>
                        </a:lnSpc>
                        <a:buClr>
                          <a:srgbClr val="000000"/>
                        </a:buClr>
                        <a:buNone/>
                      </a:pPr>
                      <a:r>
                        <a:rPr lang="en-US" altLang="x-none"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rPr>
                        <a:t>数十亿条</a:t>
                      </a:r>
                      <a:endParaRPr lang="en-US" altLang="x-none" sz="1100" b="1" dirty="0">
                        <a:solidFill>
                          <a:srgbClr val="303030"/>
                        </a:solidFill>
                        <a:latin typeface="微软雅黑" panose="020B0503020204020204" pitchFamily="34" charset="-122"/>
                        <a:ea typeface="微软雅黑" panose="020B0503020204020204" pitchFamily="34" charset="-122"/>
                        <a:sym typeface="幼圆" panose="02010509060101010101" pitchFamily="49"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r>
              <a:tr h="294005">
                <a:tc gridSpan="3">
                  <a:txBody>
                    <a:bodyPr/>
                    <a:p>
                      <a:pPr lvl="0" defTabSz="685800" eaLnBrk="1" hangingPunct="1">
                        <a:lnSpc>
                          <a:spcPct val="110000"/>
                        </a:lnSpc>
                        <a:buClr>
                          <a:srgbClr val="000000"/>
                        </a:buClr>
                        <a:buNone/>
                      </a:pPr>
                      <a:r>
                        <a:rPr lang="zh-CN" altLang="en-US" sz="1100" b="1" dirty="0">
                          <a:solidFill>
                            <a:srgbClr val="303030"/>
                          </a:solidFill>
                          <a:latin typeface="微软雅黑" panose="020B0503020204020204" pitchFamily="34" charset="-122"/>
                          <a:ea typeface="微软雅黑" panose="020B0503020204020204" pitchFamily="34" charset="-122"/>
                        </a:rPr>
                        <a:t>港澳台</a:t>
                      </a:r>
                      <a:r>
                        <a:rPr lang="zh-CN" altLang="en-US" sz="1100" b="1">
                          <a:solidFill>
                            <a:srgbClr val="303030"/>
                          </a:solidFill>
                          <a:latin typeface="微软雅黑" panose="020B0503020204020204" pitchFamily="34" charset="-122"/>
                          <a:ea typeface="微软雅黑" panose="020B0503020204020204" pitchFamily="34" charset="-122"/>
                        </a:rPr>
                        <a:t>学术文献库、标准、成果</a:t>
                      </a:r>
                      <a:r>
                        <a:rPr lang="en-US" altLang="zh-CN" sz="1100" b="1">
                          <a:solidFill>
                            <a:srgbClr val="303030"/>
                          </a:solidFill>
                          <a:latin typeface="微软雅黑" panose="020B0503020204020204" pitchFamily="34" charset="-122"/>
                          <a:ea typeface="微软雅黑" panose="020B0503020204020204" pitchFamily="34" charset="-122"/>
                        </a:rPr>
                        <a:t>... ...</a:t>
                      </a:r>
                      <a:endParaRPr lang="en-US" altLang="zh-CN" sz="1100" b="1">
                        <a:solidFill>
                          <a:srgbClr val="303030"/>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40000"/>
                        <a:lumOff val="60000"/>
                      </a:schemeClr>
                    </a:solidFill>
                  </a:tcPr>
                </a:tc>
                <a:tc hMerge="1">
                  <a:tcP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tcPr>
                </a:tc>
                <a:tc hMerge="1">
                  <a:tcPr>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tcPr>
                </a:tc>
              </a:tr>
              <a:tr h="327660">
                <a:tc gridSpan="3">
                  <a:txBody>
                    <a:bodyPr/>
                    <a:p>
                      <a:pPr lvl="0" defTabSz="685800" eaLnBrk="1" hangingPunct="1">
                        <a:lnSpc>
                          <a:spcPct val="110000"/>
                        </a:lnSpc>
                        <a:buClr>
                          <a:srgbClr val="000000"/>
                        </a:buClr>
                        <a:buNone/>
                      </a:pPr>
                      <a:r>
                        <a:rPr lang="zh-CN" altLang="en-US" sz="1100" b="1" dirty="0">
                          <a:solidFill>
                            <a:srgbClr val="DD0921"/>
                          </a:solidFill>
                          <a:latin typeface="微软雅黑" panose="020B0503020204020204" pitchFamily="34" charset="-122"/>
                          <a:ea typeface="微软雅黑" panose="020B0503020204020204" pitchFamily="34" charset="-122"/>
                        </a:rPr>
                        <a:t>以上数据均是日更新，日更新文献约</a:t>
                      </a:r>
                      <a:r>
                        <a:rPr lang="en-US" altLang="x-none" sz="1100" b="1" dirty="0">
                          <a:solidFill>
                            <a:srgbClr val="DD0921"/>
                          </a:solidFill>
                          <a:latin typeface="微软雅黑" panose="020B0503020204020204" pitchFamily="34" charset="-122"/>
                          <a:ea typeface="微软雅黑" panose="020B0503020204020204" pitchFamily="34" charset="-122"/>
                        </a:rPr>
                        <a:t>2</a:t>
                      </a:r>
                      <a:r>
                        <a:rPr lang="zh-CN" altLang="en-US" sz="1100" b="1" dirty="0">
                          <a:solidFill>
                            <a:srgbClr val="DD0921"/>
                          </a:solidFill>
                          <a:latin typeface="微软雅黑" panose="020B0503020204020204" pitchFamily="34" charset="-122"/>
                          <a:ea typeface="微软雅黑" panose="020B0503020204020204" pitchFamily="34" charset="-122"/>
                        </a:rPr>
                        <a:t>万余篇。</a:t>
                      </a:r>
                      <a:endParaRPr lang="zh-CN" altLang="en-US" sz="1100" b="1" dirty="0">
                        <a:solidFill>
                          <a:srgbClr val="DD0921"/>
                        </a:solidFill>
                        <a:latin typeface="微软雅黑" panose="020B0503020204020204" pitchFamily="34" charset="-122"/>
                        <a:ea typeface="微软雅黑" panose="020B0503020204020204" pitchFamily="34" charset="-122"/>
                      </a:endParaRPr>
                    </a:p>
                  </a:txBody>
                  <a:tcPr marL="89992" marR="89992" marT="38058" marB="38058" anchor="ctr" anchorCtr="1">
                    <a:lnL w="12700" cap="flat" cmpd="sng">
                      <a:solidFill>
                        <a:srgbClr val="5F5F5F"/>
                      </a:solidFill>
                      <a:prstDash val="solid"/>
                      <a:headEnd type="none" w="med" len="med"/>
                      <a:tailEnd type="none" w="med" len="med"/>
                    </a:lnL>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lnTlToBr>
                      <a:noFill/>
                    </a:lnTlToBr>
                    <a:lnBlToTr>
                      <a:noFill/>
                    </a:lnBlToTr>
                    <a:solidFill>
                      <a:schemeClr val="accent6">
                        <a:lumMod val="20000"/>
                        <a:lumOff val="80000"/>
                      </a:schemeClr>
                    </a:solidFill>
                  </a:tcPr>
                </a:tc>
                <a:tc hMerge="1">
                  <a:tcP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tcPr>
                </a:tc>
                <a:tc hMerge="1">
                  <a:tcPr>
                    <a:lnR w="12700" cap="flat" cmpd="sng">
                      <a:solidFill>
                        <a:srgbClr val="5F5F5F"/>
                      </a:solidFill>
                      <a:prstDash val="solid"/>
                      <a:headEnd type="none" w="med" len="med"/>
                      <a:tailEnd type="none" w="med" len="med"/>
                    </a:lnR>
                    <a:lnT w="12700" cap="flat" cmpd="sng">
                      <a:solidFill>
                        <a:srgbClr val="5F5F5F"/>
                      </a:solidFill>
                      <a:prstDash val="solid"/>
                      <a:headEnd type="none" w="med" len="med"/>
                      <a:tailEnd type="none" w="med" len="med"/>
                    </a:lnT>
                    <a:lnB w="12700" cap="flat" cmpd="sng">
                      <a:solidFill>
                        <a:srgbClr val="5F5F5F"/>
                      </a:solidFill>
                      <a:prstDash val="solid"/>
                      <a:headEnd type="none" w="med" len="med"/>
                      <a:tailEnd type="none" w="med" len="med"/>
                    </a:lnB>
                  </a:tcPr>
                </a:tc>
              </a:tr>
            </a:tbl>
          </a:graphicData>
        </a:graphic>
      </p:graphicFrame>
      <p:sp>
        <p:nvSpPr>
          <p:cNvPr id="4" name="五边形 3"/>
          <p:cNvSpPr/>
          <p:nvPr/>
        </p:nvSpPr>
        <p:spPr>
          <a:xfrm>
            <a:off x="1587" y="383595"/>
            <a:ext cx="4500033" cy="47992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标题 1"/>
          <p:cNvSpPr txBox="1"/>
          <p:nvPr/>
        </p:nvSpPr>
        <p:spPr>
          <a:xfrm>
            <a:off x="528955" y="335915"/>
            <a:ext cx="4104030" cy="575945"/>
          </a:xfrm>
          <a:prstGeom prst="rect">
            <a:avLst/>
          </a:prstGeom>
        </p:spPr>
        <p:txBody>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r>
              <a:rPr lang="zh-CN" sz="2665" dirty="0">
                <a:solidFill>
                  <a:schemeClr val="bg1"/>
                </a:solidFill>
              </a:rPr>
              <a:t>学术不端检测系统原理</a:t>
            </a:r>
            <a:endParaRPr lang="zh-CN" sz="2665" dirty="0">
              <a:solidFill>
                <a:schemeClr val="bg1"/>
              </a:solidFill>
            </a:endParaRPr>
          </a:p>
        </p:txBody>
      </p:sp>
      <p:sp>
        <p:nvSpPr>
          <p:cNvPr id="13" name="燕尾形 12"/>
          <p:cNvSpPr/>
          <p:nvPr/>
        </p:nvSpPr>
        <p:spPr>
          <a:xfrm>
            <a:off x="4429609" y="383595"/>
            <a:ext cx="411089" cy="479928"/>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14" name="燕尾形 13"/>
          <p:cNvSpPr/>
          <p:nvPr/>
        </p:nvSpPr>
        <p:spPr>
          <a:xfrm>
            <a:off x="4717566" y="383595"/>
            <a:ext cx="411089" cy="479928"/>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1000">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nvGraphicFramePr>
        <p:xfrm>
          <a:off x="834390" y="1063625"/>
          <a:ext cx="10523220" cy="3215640"/>
        </p:xfrm>
        <a:graphic>
          <a:graphicData uri="http://schemas.openxmlformats.org/drawingml/2006/table">
            <a:tbl>
              <a:tblPr firstRow="1" bandRow="1">
                <a:tableStyleId>{5C22544A-7EE6-4342-B048-85BDC9FD1C3A}</a:tableStyleId>
              </a:tblPr>
              <a:tblGrid>
                <a:gridCol w="1704340"/>
                <a:gridCol w="1496695"/>
                <a:gridCol w="1626235"/>
                <a:gridCol w="1569720"/>
                <a:gridCol w="1477645"/>
                <a:gridCol w="1323975"/>
                <a:gridCol w="1324610"/>
              </a:tblGrid>
              <a:tr h="699770">
                <a:tc>
                  <a:txBody>
                    <a:bodyPr/>
                    <a:p>
                      <a:pPr algn="ctr">
                        <a:buNone/>
                      </a:pPr>
                      <a:r>
                        <a:rPr lang="zh-CN" altLang="en-US">
                          <a:latin typeface="微软雅黑" panose="020B0503020204020204" pitchFamily="34" charset="-122"/>
                          <a:ea typeface="微软雅黑" panose="020B0503020204020204" pitchFamily="34" charset="-122"/>
                        </a:rPr>
                        <a:t>篇名</a:t>
                      </a:r>
                      <a:endParaRPr lang="zh-CN" altLang="en-US">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800">
                          <a:solidFill>
                            <a:srgbClr val="FFC000"/>
                          </a:solidFill>
                          <a:latin typeface="微软雅黑" panose="020B0503020204020204" pitchFamily="34" charset="-122"/>
                          <a:ea typeface="微软雅黑" panose="020B0503020204020204" pitchFamily="34" charset="-122"/>
                          <a:sym typeface="+mn-ea"/>
                        </a:rPr>
                        <a:t>总文字复制比</a:t>
                      </a:r>
                      <a:endParaRPr lang="zh-CN" altLang="en-US" sz="1800">
                        <a:solidFill>
                          <a:srgbClr val="FFC000"/>
                        </a:solidFill>
                        <a:latin typeface="微软雅黑" panose="020B0503020204020204" pitchFamily="34" charset="-122"/>
                        <a:ea typeface="微软雅黑" panose="020B0503020204020204" pitchFamily="34" charset="-122"/>
                        <a:sym typeface="+mn-ea"/>
                      </a:endParaRPr>
                    </a:p>
                  </a:txBody>
                  <a:tcPr anchor="ctr" anchorCtr="0"/>
                </a:tc>
                <a:tc>
                  <a:txBody>
                    <a:bodyPr/>
                    <a:p>
                      <a:pPr algn="ctr">
                        <a:buNone/>
                      </a:pPr>
                      <a:r>
                        <a:rPr lang="zh-CN" altLang="en-US">
                          <a:solidFill>
                            <a:srgbClr val="FFC000"/>
                          </a:solidFill>
                          <a:latin typeface="微软雅黑" panose="020B0503020204020204" pitchFamily="34" charset="-122"/>
                          <a:ea typeface="微软雅黑" panose="020B0503020204020204" pitchFamily="34" charset="-122"/>
                        </a:rPr>
                        <a:t>去除引用文献复制比</a:t>
                      </a:r>
                      <a:endParaRPr lang="zh-CN" altLang="en-US">
                        <a:solidFill>
                          <a:srgbClr val="FFC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a:solidFill>
                            <a:srgbClr val="FFC000"/>
                          </a:solidFill>
                          <a:latin typeface="微软雅黑" panose="020B0503020204020204" pitchFamily="34" charset="-122"/>
                          <a:ea typeface="微软雅黑" panose="020B0503020204020204" pitchFamily="34" charset="-122"/>
                        </a:rPr>
                        <a:t>去除本人已发表文献复制比</a:t>
                      </a:r>
                      <a:endParaRPr lang="zh-CN" altLang="en-US">
                        <a:solidFill>
                          <a:srgbClr val="FFC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a:latin typeface="微软雅黑" panose="020B0503020204020204" pitchFamily="34" charset="-122"/>
                          <a:ea typeface="微软雅黑" panose="020B0503020204020204" pitchFamily="34" charset="-122"/>
                        </a:rPr>
                        <a:t>跨语言检测</a:t>
                      </a:r>
                      <a:endParaRPr lang="zh-CN" altLang="en-US">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a:latin typeface="微软雅黑" panose="020B0503020204020204" pitchFamily="34" charset="-122"/>
                          <a:ea typeface="微软雅黑" panose="020B0503020204020204" pitchFamily="34" charset="-122"/>
                        </a:rPr>
                        <a:t>校内互检</a:t>
                      </a:r>
                      <a:endParaRPr lang="zh-CN" altLang="en-US">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a:latin typeface="微软雅黑" panose="020B0503020204020204" pitchFamily="34" charset="-122"/>
                          <a:ea typeface="微软雅黑" panose="020B0503020204020204" pitchFamily="34" charset="-122"/>
                        </a:rPr>
                        <a:t>结论复制比</a:t>
                      </a:r>
                      <a:endParaRPr lang="zh-CN" altLang="en-US">
                        <a:latin typeface="微软雅黑" panose="020B0503020204020204" pitchFamily="34" charset="-122"/>
                        <a:ea typeface="微软雅黑" panose="020B0503020204020204" pitchFamily="34" charset="-122"/>
                      </a:endParaRPr>
                    </a:p>
                  </a:txBody>
                  <a:tcPr anchor="ctr" anchorCtr="0"/>
                </a:tc>
              </a:tr>
              <a:tr h="628015">
                <a:tc>
                  <a:txBody>
                    <a:bodyPr/>
                    <a:p>
                      <a:pPr algn="ctr">
                        <a:buNone/>
                      </a:pPr>
                      <a:r>
                        <a:rPr lang="zh-CN" altLang="en-US">
                          <a:latin typeface="微软雅黑" panose="020B0503020204020204" pitchFamily="34" charset="-122"/>
                          <a:ea typeface="微软雅黑" panose="020B0503020204020204" pitchFamily="34" charset="-122"/>
                        </a:rPr>
                        <a:t>张</a:t>
                      </a:r>
                      <a:r>
                        <a:rPr lang="en-US" altLang="zh-CN">
                          <a:latin typeface="微软雅黑" panose="020B0503020204020204" pitchFamily="34" charset="-122"/>
                          <a:ea typeface="微软雅黑" panose="020B0503020204020204" pitchFamily="34" charset="-122"/>
                        </a:rPr>
                        <a:t>+01234567</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30.7%</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12%</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28.1%</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r>
              <a:tr h="629920">
                <a:tc>
                  <a:txBody>
                    <a:bodyPr/>
                    <a:p>
                      <a:pPr algn="ctr">
                        <a:buNone/>
                      </a:pPr>
                      <a:r>
                        <a:rPr lang="zh-CN" altLang="en-US">
                          <a:latin typeface="微软雅黑" panose="020B0503020204020204" pitchFamily="34" charset="-122"/>
                          <a:ea typeface="微软雅黑" panose="020B0503020204020204" pitchFamily="34" charset="-122"/>
                        </a:rPr>
                        <a:t>赵</a:t>
                      </a:r>
                      <a:r>
                        <a:rPr lang="en-US" altLang="zh-CN">
                          <a:latin typeface="微软雅黑" panose="020B0503020204020204" pitchFamily="34" charset="-122"/>
                          <a:ea typeface="微软雅黑" panose="020B0503020204020204" pitchFamily="34" charset="-122"/>
                        </a:rPr>
                        <a:t>+12345678</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16.3%</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15%</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1.1%</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r>
              <a:tr h="629285">
                <a:tc>
                  <a:txBody>
                    <a:bodyPr/>
                    <a:p>
                      <a:pPr algn="ctr">
                        <a:buNone/>
                      </a:pPr>
                      <a:r>
                        <a:rPr lang="zh-CN" altLang="en-US">
                          <a:latin typeface="微软雅黑" panose="020B0503020204020204" pitchFamily="34" charset="-122"/>
                          <a:ea typeface="微软雅黑" panose="020B0503020204020204" pitchFamily="34" charset="-122"/>
                        </a:rPr>
                        <a:t>李</a:t>
                      </a:r>
                      <a:r>
                        <a:rPr lang="en-US" altLang="zh-CN">
                          <a:latin typeface="微软雅黑" panose="020B0503020204020204" pitchFamily="34" charset="-122"/>
                          <a:ea typeface="微软雅黑" panose="020B0503020204020204" pitchFamily="34" charset="-122"/>
                        </a:rPr>
                        <a:t>+3456789</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23.7%</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23.7%</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18.3%</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0%</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r>
              <a:tr h="628650">
                <a:tc>
                  <a:txBody>
                    <a:bodyPr/>
                    <a:p>
                      <a:pPr algn="ctr">
                        <a:buNone/>
                      </a:pPr>
                      <a:r>
                        <a:rPr lang="zh-CN" altLang="en-US" b="1">
                          <a:solidFill>
                            <a:srgbClr val="FF0000"/>
                          </a:solidFill>
                          <a:latin typeface="微软雅黑" panose="020B0503020204020204" pitchFamily="34" charset="-122"/>
                          <a:ea typeface="微软雅黑" panose="020B0503020204020204" pitchFamily="34" charset="-122"/>
                        </a:rPr>
                        <a:t>理想值</a:t>
                      </a:r>
                      <a:endParaRPr lang="zh-CN" altLang="en-US" b="1">
                        <a:solidFill>
                          <a:srgbClr val="FF0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a:latin typeface="微软雅黑" panose="020B0503020204020204" pitchFamily="34" charset="-122"/>
                          <a:ea typeface="微软雅黑" panose="020B0503020204020204" pitchFamily="34" charset="-122"/>
                        </a:rPr>
                        <a:t>学校规定</a:t>
                      </a:r>
                      <a:endParaRPr lang="zh-CN" altLang="en-US">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b="1">
                          <a:solidFill>
                            <a:srgbClr val="FF0000"/>
                          </a:solidFill>
                          <a:latin typeface="微软雅黑" panose="020B0503020204020204" pitchFamily="34" charset="-122"/>
                          <a:ea typeface="微软雅黑" panose="020B0503020204020204" pitchFamily="34" charset="-122"/>
                        </a:rPr>
                        <a:t>0%</a:t>
                      </a:r>
                      <a:endParaRPr lang="en-US" altLang="zh-CN" b="1">
                        <a:solidFill>
                          <a:srgbClr val="FF0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b="1">
                          <a:solidFill>
                            <a:srgbClr val="FF0000"/>
                          </a:solidFill>
                          <a:latin typeface="微软雅黑" panose="020B0503020204020204" pitchFamily="34" charset="-122"/>
                          <a:ea typeface="微软雅黑" panose="020B0503020204020204" pitchFamily="34" charset="-122"/>
                        </a:rPr>
                        <a:t>-</a:t>
                      </a:r>
                      <a:r>
                        <a:rPr lang="zh-CN" altLang="en-US" b="1">
                          <a:solidFill>
                            <a:srgbClr val="FF0000"/>
                          </a:solidFill>
                          <a:latin typeface="微软雅黑" panose="020B0503020204020204" pitchFamily="34" charset="-122"/>
                          <a:ea typeface="微软雅黑" panose="020B0503020204020204" pitchFamily="34" charset="-122"/>
                        </a:rPr>
                        <a:t>或</a:t>
                      </a:r>
                      <a:r>
                        <a:rPr lang="en-US" altLang="zh-CN" b="1">
                          <a:solidFill>
                            <a:srgbClr val="FF0000"/>
                          </a:solidFill>
                          <a:latin typeface="微软雅黑" panose="020B0503020204020204" pitchFamily="34" charset="-122"/>
                          <a:ea typeface="微软雅黑" panose="020B0503020204020204" pitchFamily="34" charset="-122"/>
                        </a:rPr>
                        <a:t>0%</a:t>
                      </a:r>
                      <a:endParaRPr lang="en-US" altLang="zh-CN" b="1">
                        <a:solidFill>
                          <a:srgbClr val="FF0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b="1">
                          <a:solidFill>
                            <a:srgbClr val="FF0000"/>
                          </a:solidFill>
                          <a:latin typeface="微软雅黑" panose="020B0503020204020204" pitchFamily="34" charset="-122"/>
                          <a:ea typeface="微软雅黑" panose="020B0503020204020204" pitchFamily="34" charset="-122"/>
                        </a:rPr>
                        <a:t>0%</a:t>
                      </a:r>
                      <a:endParaRPr lang="en-US" altLang="zh-CN" b="1">
                        <a:solidFill>
                          <a:srgbClr val="FF0000"/>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sz="1800" b="1">
                          <a:solidFill>
                            <a:srgbClr val="FF0000"/>
                          </a:solidFill>
                          <a:latin typeface="微软雅黑" panose="020B0503020204020204" pitchFamily="34" charset="-122"/>
                          <a:ea typeface="微软雅黑" panose="020B0503020204020204" pitchFamily="34" charset="-122"/>
                          <a:sym typeface="+mn-ea"/>
                        </a:rPr>
                        <a:t>0%</a:t>
                      </a:r>
                      <a:endParaRPr lang="en-US" altLang="zh-CN" sz="1800" b="1">
                        <a:solidFill>
                          <a:srgbClr val="FF0000"/>
                        </a:solidFill>
                        <a:latin typeface="微软雅黑" panose="020B0503020204020204" pitchFamily="34" charset="-122"/>
                        <a:ea typeface="微软雅黑" panose="020B0503020204020204" pitchFamily="34" charset="-122"/>
                        <a:sym typeface="+mn-ea"/>
                      </a:endParaRPr>
                    </a:p>
                  </a:txBody>
                  <a:tcPr anchor="ctr" anchorCtr="0"/>
                </a:tc>
              </a:tr>
            </a:tbl>
          </a:graphicData>
        </a:graphic>
      </p:graphicFrame>
      <p:pic>
        <p:nvPicPr>
          <p:cNvPr id="9" name="图片 8"/>
          <p:cNvPicPr>
            <a:picLocks noChangeAspect="1"/>
          </p:cNvPicPr>
          <p:nvPr/>
        </p:nvPicPr>
        <p:blipFill>
          <a:blip r:embed="rId1"/>
          <a:srcRect l="1453" t="1780" r="721"/>
          <a:stretch>
            <a:fillRect/>
          </a:stretch>
        </p:blipFill>
        <p:spPr>
          <a:xfrm>
            <a:off x="1390650" y="4279265"/>
            <a:ext cx="9411335" cy="2571115"/>
          </a:xfrm>
          <a:prstGeom prst="rect">
            <a:avLst/>
          </a:prstGeom>
        </p:spPr>
      </p:pic>
      <p:sp>
        <p:nvSpPr>
          <p:cNvPr id="5" name="五边形 4"/>
          <p:cNvSpPr/>
          <p:nvPr/>
        </p:nvSpPr>
        <p:spPr>
          <a:xfrm>
            <a:off x="1587" y="369625"/>
            <a:ext cx="6444047" cy="47992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标题 1"/>
          <p:cNvSpPr txBox="1"/>
          <p:nvPr/>
        </p:nvSpPr>
        <p:spPr>
          <a:xfrm>
            <a:off x="528955" y="321945"/>
            <a:ext cx="5330190" cy="575945"/>
          </a:xfrm>
          <a:prstGeom prst="rect">
            <a:avLst/>
          </a:prstGeom>
        </p:spPr>
        <p:txBody>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sz="2660" spc="180" dirty="0">
                <a:solidFill>
                  <a:schemeClr val="bg1"/>
                </a:solidFill>
                <a:uFillTx/>
                <a:sym typeface="微软雅黑" panose="020B0503020204020204" pitchFamily="34" charset="-122"/>
              </a:rPr>
              <a:t>检测结果与理想值</a:t>
            </a:r>
            <a:endParaRPr lang="zh-CN" altLang="en-US" sz="2660" spc="180" dirty="0">
              <a:solidFill>
                <a:schemeClr val="bg1"/>
              </a:solidFill>
              <a:uFillTx/>
              <a:sym typeface="微软雅黑" panose="020B0503020204020204" pitchFamily="34" charset="-122"/>
            </a:endParaRPr>
          </a:p>
        </p:txBody>
      </p:sp>
      <p:sp>
        <p:nvSpPr>
          <p:cNvPr id="7" name="燕尾形 6"/>
          <p:cNvSpPr/>
          <p:nvPr/>
        </p:nvSpPr>
        <p:spPr>
          <a:xfrm>
            <a:off x="6315559" y="369625"/>
            <a:ext cx="411089" cy="479928"/>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8" name="燕尾形 7"/>
          <p:cNvSpPr/>
          <p:nvPr/>
        </p:nvSpPr>
        <p:spPr>
          <a:xfrm>
            <a:off x="6603516" y="369625"/>
            <a:ext cx="411089" cy="479928"/>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right)">
                                      <p:cBhvr>
                                        <p:cTn id="8" dur="1000"/>
                                        <p:tgtEl>
                                          <p:spTgt spid="4"/>
                                        </p:tgtEl>
                                      </p:cBhvr>
                                    </p:animEffect>
                                  </p:childTnLst>
                                </p:cTn>
                              </p:par>
                              <p:par>
                                <p:cTn id="9" presetID="1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ppt_x</p:attrName>
                                        </p:attrNameLst>
                                      </p:cBhvr>
                                      <p:tavLst>
                                        <p:tav tm="0">
                                          <p:val>
                                            <p:strVal val="#ppt_x-#ppt_w*1.125000"/>
                                          </p:val>
                                        </p:tav>
                                        <p:tav tm="100000">
                                          <p:val>
                                            <p:strVal val="#ppt_x"/>
                                          </p:val>
                                        </p:tav>
                                      </p:tavLst>
                                    </p:anim>
                                    <p:animEffect transition="in" filter="wipe(righ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图片 21505"/>
          <p:cNvPicPr>
            <a:picLocks noChangeAspect="1"/>
          </p:cNvPicPr>
          <p:nvPr/>
        </p:nvPicPr>
        <p:blipFill>
          <a:blip r:embed="rId1"/>
          <a:stretch>
            <a:fillRect/>
          </a:stretch>
        </p:blipFill>
        <p:spPr>
          <a:xfrm>
            <a:off x="1844675" y="1573213"/>
            <a:ext cx="3384550" cy="3711575"/>
          </a:xfrm>
          <a:prstGeom prst="rect">
            <a:avLst/>
          </a:prstGeom>
          <a:noFill/>
          <a:ln w="9525">
            <a:noFill/>
          </a:ln>
        </p:spPr>
      </p:pic>
      <p:sp>
        <p:nvSpPr>
          <p:cNvPr id="21507" name="圆角矩形 21506"/>
          <p:cNvSpPr/>
          <p:nvPr/>
        </p:nvSpPr>
        <p:spPr>
          <a:xfrm>
            <a:off x="1987550" y="1892300"/>
            <a:ext cx="3100388" cy="611188"/>
          </a:xfrm>
          <a:prstGeom prst="roundRect">
            <a:avLst>
              <a:gd name="adj" fmla="val 16667"/>
            </a:avLst>
          </a:prstGeom>
          <a:solidFill>
            <a:schemeClr val="accent1">
              <a:alpha val="0"/>
            </a:schemeClr>
          </a:solidFill>
          <a:ln w="19050" cap="flat" cmpd="sng">
            <a:solidFill>
              <a:srgbClr val="FF0000"/>
            </a:solidFill>
            <a:prstDash val="soli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1508" name="圆角矩形 21507"/>
          <p:cNvSpPr/>
          <p:nvPr/>
        </p:nvSpPr>
        <p:spPr>
          <a:xfrm>
            <a:off x="2794000" y="2422525"/>
            <a:ext cx="2222500" cy="331215"/>
          </a:xfrm>
          <a:prstGeom prst="roundRect">
            <a:avLst>
              <a:gd name="adj" fmla="val 16667"/>
            </a:avLst>
          </a:prstGeom>
          <a:noFill/>
          <a:ln w="9525">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sz="1350" b="1" i="0" u="none" strike="noStrike" kern="1200" cap="none" spc="0" normalizeH="0" baseline="0" noProof="1">
              <a:ln>
                <a:noFill/>
              </a:ln>
              <a:solidFill>
                <a:schemeClr val="tx1"/>
              </a:solidFill>
              <a:effectLst/>
              <a:uLnTx/>
              <a:uFillTx/>
              <a:latin typeface="Arial" panose="020B0604020202020204" charset="-116"/>
              <a:ea typeface="宋体" panose="02010600030101010101" pitchFamily="2" charset="-122"/>
              <a:cs typeface="+mn-cs"/>
            </a:endParaRPr>
          </a:p>
        </p:txBody>
      </p:sp>
      <p:grpSp>
        <p:nvGrpSpPr>
          <p:cNvPr id="2" name="组合 1"/>
          <p:cNvGrpSpPr/>
          <p:nvPr/>
        </p:nvGrpSpPr>
        <p:grpSpPr>
          <a:xfrm>
            <a:off x="2733675" y="3562350"/>
            <a:ext cx="2752725" cy="1704975"/>
            <a:chOff x="1906" y="4709"/>
            <a:chExt cx="4334" cy="2685"/>
          </a:xfrm>
        </p:grpSpPr>
        <p:sp>
          <p:nvSpPr>
            <p:cNvPr id="21509" name="圆角矩形 21508"/>
            <p:cNvSpPr/>
            <p:nvPr/>
          </p:nvSpPr>
          <p:spPr>
            <a:xfrm>
              <a:off x="1906" y="4709"/>
              <a:ext cx="4334" cy="2685"/>
            </a:xfrm>
            <a:prstGeom prst="roundRect">
              <a:avLst>
                <a:gd name="adj" fmla="val 16667"/>
              </a:avLst>
            </a:prstGeom>
            <a:solidFill>
              <a:schemeClr val="accent2">
                <a:lumMod val="40000"/>
                <a:lumOff val="60000"/>
              </a:schemeClr>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6710" name="文本框 21509"/>
            <p:cNvSpPr txBox="1"/>
            <p:nvPr/>
          </p:nvSpPr>
          <p:spPr>
            <a:xfrm>
              <a:off x="2134" y="4954"/>
              <a:ext cx="3887" cy="2179"/>
            </a:xfrm>
            <a:prstGeom prst="rect">
              <a:avLst/>
            </a:prstGeom>
            <a:noFill/>
            <a:ln w="9525">
              <a:noFill/>
            </a:ln>
          </p:spPr>
          <p:txBody>
            <a:bodyPr anchor="t">
              <a:spAutoFit/>
            </a:bodyPr>
            <a:p>
              <a:pPr lvl="0" indent="0"/>
              <a:r>
                <a:rPr lang="zh-CN" altLang="en-US" sz="2100" dirty="0">
                  <a:latin typeface="微软雅黑" panose="020B0503020204020204" pitchFamily="34" charset="-122"/>
                  <a:ea typeface="微软雅黑" panose="020B0503020204020204" pitchFamily="34" charset="-122"/>
                </a:rPr>
                <a:t>绝不能简单地以比例高低来说系统优劣，或者严格程度。</a:t>
              </a:r>
              <a:endParaRPr lang="zh-CN" altLang="en-US" sz="2100" dirty="0">
                <a:latin typeface="微软雅黑" panose="020B0503020204020204" pitchFamily="34" charset="-122"/>
                <a:ea typeface="微软雅黑" panose="020B0503020204020204" pitchFamily="34" charset="-122"/>
              </a:endParaRPr>
            </a:p>
            <a:p>
              <a:pPr lvl="0" indent="0"/>
              <a:r>
                <a:rPr lang="zh-CN" altLang="en-US" sz="2100" b="1" dirty="0">
                  <a:solidFill>
                    <a:srgbClr val="FF0000"/>
                  </a:solidFill>
                  <a:latin typeface="微软雅黑" panose="020B0503020204020204" pitchFamily="34" charset="-122"/>
                  <a:ea typeface="微软雅黑" panose="020B0503020204020204" pitchFamily="34" charset="-122"/>
                </a:rPr>
                <a:t>比例高 </a:t>
              </a:r>
              <a:r>
                <a:rPr lang="zh-CN" altLang="en-US" sz="2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 系统严格</a:t>
              </a:r>
              <a:endParaRPr lang="zh-CN" altLang="en-US" sz="21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456711" name="矩形 21510"/>
          <p:cNvSpPr>
            <a:spLocks noGrp="1"/>
          </p:cNvSpPr>
          <p:nvPr/>
        </p:nvSpPr>
        <p:spPr>
          <a:xfrm>
            <a:off x="3019425" y="966788"/>
            <a:ext cx="4589463" cy="330200"/>
          </a:xfrm>
          <a:prstGeom prst="rect">
            <a:avLst/>
          </a:prstGeom>
          <a:noFill/>
          <a:ln w="9525">
            <a:noFill/>
          </a:ln>
        </p:spPr>
        <p:txBody>
          <a:bodyPr lIns="67627" tIns="35242" rIns="67627" bIns="35242" anchor="ctr"/>
          <a:p>
            <a:pPr lvl="0" indent="0" eaLnBrk="0" hangingPunct="0"/>
            <a:r>
              <a:rPr lang="zh-CN" altLang="en-US" sz="2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关键技术分析（1）</a:t>
            </a:r>
            <a:endParaRPr lang="zh-CN" altLang="en-US" sz="21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512" name="文本框 21511"/>
          <p:cNvSpPr txBox="1"/>
          <p:nvPr/>
        </p:nvSpPr>
        <p:spPr>
          <a:xfrm>
            <a:off x="1604963" y="930275"/>
            <a:ext cx="4600575" cy="368300"/>
          </a:xfrm>
          <a:prstGeom prst="rect">
            <a:avLst/>
          </a:prstGeom>
          <a:noFill/>
          <a:ln w="9525">
            <a:noFill/>
          </a:ln>
        </p:spPr>
        <p:txBody>
          <a:bodyPr anchor="t">
            <a:spAutoFit/>
          </a:bodyPr>
          <a:p>
            <a:pPr lvl="0" indent="0" algn="ctr"/>
            <a:r>
              <a:rPr lang="zh-CN" altLang="en-US" b="1" dirty="0">
                <a:latin typeface="Arial" panose="020B0604020202020204" pitchFamily="34" charset="0"/>
                <a:ea typeface="幼圆" panose="02010509060101010101" pitchFamily="49" charset="-122"/>
              </a:rPr>
              <a:t>检测软件（以词为基础的相似度检测）</a:t>
            </a:r>
            <a:endParaRPr lang="zh-CN" altLang="en-US" b="1" dirty="0">
              <a:latin typeface="Arial" panose="020B0604020202020204" pitchFamily="34" charset="0"/>
              <a:ea typeface="幼圆" panose="02010509060101010101" pitchFamily="49" charset="-122"/>
            </a:endParaRPr>
          </a:p>
        </p:txBody>
      </p:sp>
      <p:sp>
        <p:nvSpPr>
          <p:cNvPr id="3" name="文本框 2"/>
          <p:cNvSpPr txBox="1"/>
          <p:nvPr/>
        </p:nvSpPr>
        <p:spPr>
          <a:xfrm>
            <a:off x="7234238" y="930275"/>
            <a:ext cx="2052637" cy="368300"/>
          </a:xfrm>
          <a:prstGeom prst="rect">
            <a:avLst/>
          </a:prstGeom>
          <a:noFill/>
          <a:ln w="9525">
            <a:noFill/>
          </a:ln>
        </p:spPr>
        <p:txBody>
          <a:bodyPr anchor="t">
            <a:spAutoFit/>
          </a:bodyPr>
          <a:p>
            <a:pPr lvl="0" indent="0" algn="ctr"/>
            <a:r>
              <a:rPr lang="en-US" altLang="zh-CN" b="1" dirty="0">
                <a:latin typeface="Arial" panose="020B0604020202020204" pitchFamily="34" charset="0"/>
                <a:ea typeface="幼圆" panose="02010509060101010101" pitchFamily="49" charset="-122"/>
              </a:rPr>
              <a:t>TMLC</a:t>
            </a:r>
            <a:endParaRPr lang="en-US" altLang="zh-CN" b="1" dirty="0">
              <a:latin typeface="Arial" panose="020B0604020202020204" pitchFamily="34" charset="0"/>
              <a:ea typeface="幼圆" panose="02010509060101010101" pitchFamily="49" charset="-122"/>
            </a:endParaRPr>
          </a:p>
        </p:txBody>
      </p:sp>
      <p:grpSp>
        <p:nvGrpSpPr>
          <p:cNvPr id="456714" name="组合 2"/>
          <p:cNvGrpSpPr/>
          <p:nvPr/>
        </p:nvGrpSpPr>
        <p:grpSpPr>
          <a:xfrm>
            <a:off x="1445895" y="4897755"/>
            <a:ext cx="9102725" cy="1317612"/>
            <a:chOff x="-40" y="6241"/>
            <a:chExt cx="14333" cy="2072"/>
          </a:xfrm>
        </p:grpSpPr>
        <p:grpSp>
          <p:nvGrpSpPr>
            <p:cNvPr id="456715" name="组合 1"/>
            <p:cNvGrpSpPr/>
            <p:nvPr/>
          </p:nvGrpSpPr>
          <p:grpSpPr>
            <a:xfrm>
              <a:off x="-40" y="6850"/>
              <a:ext cx="12660" cy="1437"/>
              <a:chOff x="-40" y="6850"/>
              <a:chExt cx="12660" cy="1437"/>
            </a:xfrm>
          </p:grpSpPr>
          <p:cxnSp>
            <p:nvCxnSpPr>
              <p:cNvPr id="456716" name="直接连接符 19"/>
              <p:cNvCxnSpPr/>
              <p:nvPr/>
            </p:nvCxnSpPr>
            <p:spPr>
              <a:xfrm>
                <a:off x="2415" y="8128"/>
                <a:ext cx="10205" cy="0"/>
              </a:xfrm>
              <a:prstGeom prst="line">
                <a:avLst/>
              </a:prstGeom>
              <a:ln w="12700" cap="flat" cmpd="sng">
                <a:solidFill>
                  <a:srgbClr val="0070C0"/>
                </a:solidFill>
                <a:prstDash val="solid"/>
                <a:round/>
                <a:headEnd type="none" w="med" len="med"/>
                <a:tailEnd type="none" w="med" len="med"/>
              </a:ln>
            </p:spPr>
          </p:cxnSp>
          <p:cxnSp>
            <p:nvCxnSpPr>
              <p:cNvPr id="456721" name="直接连接符 12"/>
              <p:cNvCxnSpPr/>
              <p:nvPr/>
            </p:nvCxnSpPr>
            <p:spPr>
              <a:xfrm>
                <a:off x="-40" y="6850"/>
                <a:ext cx="2478" cy="1278"/>
              </a:xfrm>
              <a:prstGeom prst="line">
                <a:avLst/>
              </a:prstGeom>
              <a:ln w="12700" cap="flat" cmpd="sng">
                <a:solidFill>
                  <a:srgbClr val="0070C0"/>
                </a:solidFill>
                <a:prstDash val="solid"/>
                <a:round/>
                <a:headEnd type="none" w="med" len="med"/>
                <a:tailEnd type="none" w="med" len="med"/>
              </a:ln>
            </p:spPr>
          </p:cxnSp>
          <p:sp>
            <p:nvSpPr>
              <p:cNvPr id="456722" name="TextBox 20"/>
              <p:cNvSpPr txBox="1"/>
              <p:nvPr/>
            </p:nvSpPr>
            <p:spPr>
              <a:xfrm>
                <a:off x="55" y="7708"/>
                <a:ext cx="1815" cy="579"/>
              </a:xfrm>
              <a:prstGeom prst="rect">
                <a:avLst/>
              </a:prstGeom>
              <a:noFill/>
              <a:ln w="9525">
                <a:noFill/>
              </a:ln>
            </p:spPr>
            <p:txBody>
              <a:bodyPr anchor="t">
                <a:spAutoFit/>
              </a:bodyPr>
              <a:p>
                <a:pPr lvl="0" indent="0" algn="ctr"/>
                <a:r>
                  <a:rPr lang="zh-CN" altLang="en-US" dirty="0">
                    <a:latin typeface="Franklin Gothic Medium" panose="020B0603020102020204" pitchFamily="34" charset="0"/>
                    <a:ea typeface="微软雅黑" panose="020B0503020204020204" pitchFamily="34" charset="-122"/>
                  </a:rPr>
                  <a:t>科研诚信</a:t>
                </a:r>
                <a:endParaRPr lang="zh-CN" altLang="en-US" dirty="0">
                  <a:latin typeface="Franklin Gothic Medium" panose="020B0603020102020204" pitchFamily="34" charset="0"/>
                  <a:ea typeface="微软雅黑" panose="020B0503020204020204" pitchFamily="34" charset="-122"/>
                </a:endParaRPr>
              </a:p>
            </p:txBody>
          </p:sp>
        </p:grpSp>
        <p:pic>
          <p:nvPicPr>
            <p:cNvPr id="456723" name="组合 3"/>
            <p:cNvPicPr/>
            <p:nvPr/>
          </p:nvPicPr>
          <p:blipFill>
            <a:blip r:embed="rId2"/>
            <a:stretch>
              <a:fillRect/>
            </a:stretch>
          </p:blipFill>
          <p:spPr>
            <a:xfrm>
              <a:off x="13055" y="6241"/>
              <a:ext cx="1238" cy="2072"/>
            </a:xfrm>
            <a:prstGeom prst="rect">
              <a:avLst/>
            </a:prstGeom>
            <a:noFill/>
            <a:ln w="9525">
              <a:noFill/>
            </a:ln>
          </p:spPr>
        </p:pic>
      </p:grpSp>
      <p:pic>
        <p:nvPicPr>
          <p:cNvPr id="4" name="图片 3" descr="语义检测 (4)"/>
          <p:cNvPicPr>
            <a:picLocks noChangeAspect="1"/>
          </p:cNvPicPr>
          <p:nvPr/>
        </p:nvPicPr>
        <p:blipFill>
          <a:blip r:embed="rId3"/>
          <a:stretch>
            <a:fillRect/>
          </a:stretch>
        </p:blipFill>
        <p:spPr>
          <a:xfrm>
            <a:off x="6151563" y="1454150"/>
            <a:ext cx="4422775" cy="3733800"/>
          </a:xfrm>
          <a:prstGeom prst="rect">
            <a:avLst/>
          </a:prstGeom>
          <a:noFill/>
          <a:ln w="9525">
            <a:noFill/>
          </a:ln>
        </p:spPr>
      </p:pic>
      <p:grpSp>
        <p:nvGrpSpPr>
          <p:cNvPr id="19461" name="组合 19460"/>
          <p:cNvGrpSpPr/>
          <p:nvPr/>
        </p:nvGrpSpPr>
        <p:grpSpPr>
          <a:xfrm>
            <a:off x="6796088" y="2940050"/>
            <a:ext cx="3251200" cy="2691361"/>
            <a:chOff x="0" y="-768"/>
            <a:chExt cx="5964" cy="3900"/>
          </a:xfrm>
        </p:grpSpPr>
        <p:sp>
          <p:nvSpPr>
            <p:cNvPr id="19462" name="圆角矩形 19461"/>
            <p:cNvSpPr/>
            <p:nvPr/>
          </p:nvSpPr>
          <p:spPr>
            <a:xfrm>
              <a:off x="0" y="-768"/>
              <a:ext cx="5912" cy="3573"/>
            </a:xfrm>
            <a:prstGeom prst="roundRect">
              <a:avLst>
                <a:gd name="adj" fmla="val 16667"/>
              </a:avLst>
            </a:prstGeom>
            <a:solidFill>
              <a:schemeClr val="tx2">
                <a:alpha val="89999"/>
              </a:schemeClr>
            </a:solid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rgbClr val="FFFF00"/>
                </a:solidFill>
                <a:effectLst/>
                <a:uLnTx/>
                <a:uFillTx/>
                <a:latin typeface="Arial" panose="020B0604020202020204" pitchFamily="34" charset="0"/>
                <a:ea typeface="宋体" panose="02010600030101010101" pitchFamily="2" charset="-122"/>
                <a:cs typeface="+mn-cs"/>
              </a:endParaRPr>
            </a:p>
          </p:txBody>
        </p:sp>
        <p:sp>
          <p:nvSpPr>
            <p:cNvPr id="456727" name="Text Box 4"/>
            <p:cNvSpPr txBox="1"/>
            <p:nvPr/>
          </p:nvSpPr>
          <p:spPr>
            <a:xfrm>
              <a:off x="215" y="-568"/>
              <a:ext cx="5749" cy="3700"/>
            </a:xfrm>
            <a:prstGeom prst="rect">
              <a:avLst/>
            </a:prstGeom>
            <a:noFill/>
            <a:ln w="9525">
              <a:noFill/>
            </a:ln>
          </p:spPr>
          <p:txBody>
            <a:bodyPr anchor="t">
              <a:spAutoFit/>
            </a:bodyPr>
            <a:p>
              <a:pPr lvl="0" indent="0" eaLnBrk="0" hangingPunct="0"/>
              <a:r>
                <a:rPr lang="zh-CN" altLang="en-US" sz="1600" b="1" dirty="0">
                  <a:solidFill>
                    <a:srgbClr val="FFFF00"/>
                  </a:solidFill>
                  <a:latin typeface="Arial" panose="020B0604020202020204" pitchFamily="34" charset="0"/>
                  <a:ea typeface="幼圆" panose="02010509060101010101" pitchFamily="49" charset="-122"/>
                </a:rPr>
                <a:t>1、该技术以句子、句群、段落为不同分析单元；</a:t>
              </a:r>
              <a:endParaRPr lang="zh-CN" altLang="en-US" sz="1600" b="1" dirty="0">
                <a:solidFill>
                  <a:srgbClr val="FFFF00"/>
                </a:solidFill>
                <a:latin typeface="Arial" panose="020B0604020202020204" pitchFamily="34" charset="0"/>
                <a:ea typeface="幼圆" panose="02010509060101010101" pitchFamily="49" charset="-122"/>
              </a:endParaRPr>
            </a:p>
            <a:p>
              <a:pPr lvl="0" indent="0" eaLnBrk="0" hangingPunct="0"/>
              <a:r>
                <a:rPr lang="zh-CN" altLang="en-US" sz="1600" b="1" dirty="0">
                  <a:solidFill>
                    <a:srgbClr val="FFFF00"/>
                  </a:solidFill>
                  <a:latin typeface="Arial" panose="020B0604020202020204" pitchFamily="34" charset="0"/>
                  <a:ea typeface="幼圆" panose="02010509060101010101" pitchFamily="49" charset="-122"/>
                </a:rPr>
                <a:t>2、结合语义词典、句法分析等自然语言处理技术对句子进行处理；</a:t>
              </a:r>
              <a:endParaRPr lang="zh-CN" altLang="en-US" sz="1600" b="1" dirty="0">
                <a:solidFill>
                  <a:srgbClr val="FFFF00"/>
                </a:solidFill>
                <a:latin typeface="Arial" panose="020B0604020202020204" pitchFamily="34" charset="0"/>
                <a:ea typeface="幼圆" panose="02010509060101010101" pitchFamily="49" charset="-122"/>
              </a:endParaRPr>
            </a:p>
            <a:p>
              <a:pPr lvl="0" indent="0" eaLnBrk="0" hangingPunct="0"/>
              <a:r>
                <a:rPr lang="zh-CN" altLang="en-US" sz="1600" b="1" dirty="0">
                  <a:solidFill>
                    <a:srgbClr val="FFFF00"/>
                  </a:solidFill>
                  <a:latin typeface="Arial" panose="020B0604020202020204" pitchFamily="34" charset="0"/>
                  <a:ea typeface="幼圆" panose="02010509060101010101" pitchFamily="49" charset="-122"/>
                </a:rPr>
                <a:t>3、对处理后的句子、句群、段落形成不同指纹特征；</a:t>
              </a:r>
              <a:endParaRPr lang="zh-CN" altLang="en-US" sz="1600" b="1" dirty="0">
                <a:solidFill>
                  <a:srgbClr val="FFFF00"/>
                </a:solidFill>
                <a:latin typeface="Arial" panose="020B0604020202020204" pitchFamily="34" charset="0"/>
                <a:ea typeface="幼圆" panose="02010509060101010101" pitchFamily="49" charset="-122"/>
              </a:endParaRPr>
            </a:p>
            <a:p>
              <a:pPr lvl="0" indent="0" eaLnBrk="0" hangingPunct="0"/>
              <a:r>
                <a:rPr lang="en-US" altLang="zh-CN" sz="1600" b="1" dirty="0">
                  <a:solidFill>
                    <a:srgbClr val="FFFF00"/>
                  </a:solidFill>
                  <a:latin typeface="Arial" panose="020B0604020202020204" pitchFamily="34" charset="0"/>
                  <a:ea typeface="幼圆" panose="02010509060101010101" pitchFamily="49" charset="-122"/>
                </a:rPr>
                <a:t>4</a:t>
              </a:r>
              <a:r>
                <a:rPr lang="zh-CN" altLang="en-US" sz="1600" b="1" dirty="0">
                  <a:solidFill>
                    <a:srgbClr val="FFFF00"/>
                  </a:solidFill>
                  <a:latin typeface="Arial" panose="020B0604020202020204" pitchFamily="34" charset="0"/>
                  <a:ea typeface="幼圆" panose="02010509060101010101" pitchFamily="49" charset="-122"/>
                </a:rPr>
                <a:t>、支持文献改写，多篇文献组合等各种文献变形检测。</a:t>
              </a:r>
              <a:endParaRPr lang="zh-CN" altLang="en-US" sz="1600" b="1" dirty="0">
                <a:solidFill>
                  <a:srgbClr val="FFFF00"/>
                </a:solidFill>
                <a:latin typeface="Arial" panose="020B0604020202020204" pitchFamily="34" charset="0"/>
                <a:ea typeface="幼圆" panose="02010509060101010101" pitchFamily="49" charset="-122"/>
              </a:endParaRPr>
            </a:p>
            <a:p>
              <a:pPr lvl="0" indent="0" algn="ctr" eaLnBrk="0" hangingPunct="0"/>
              <a:endParaRPr lang="zh-CN" altLang="en-US" sz="1600" b="1" dirty="0">
                <a:solidFill>
                  <a:srgbClr val="FFFF00"/>
                </a:solidFill>
                <a:latin typeface="Arial" panose="020B0604020202020204" pitchFamily="34" charset="0"/>
                <a:ea typeface="幼圆" panose="02010509060101010101" pitchFamily="49" charset="-122"/>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wipe(left)">
                                      <p:cBhvr>
                                        <p:cTn id="7" dur="1000"/>
                                        <p:tgtEl>
                                          <p:spTgt spid="215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wipe(up)">
                                      <p:cBhvr>
                                        <p:cTn id="12" dur="1000"/>
                                        <p:tgtEl>
                                          <p:spTgt spid="2150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1507"/>
                                        </p:tgtEl>
                                        <p:attrNameLst>
                                          <p:attrName>style.visibility</p:attrName>
                                        </p:attrNameLst>
                                      </p:cBhvr>
                                      <p:to>
                                        <p:strVal val="visible"/>
                                      </p:to>
                                    </p:set>
                                    <p:animEffect transition="in" filter="wipe(left)">
                                      <p:cBhvr>
                                        <p:cTn id="16" dur="500"/>
                                        <p:tgtEl>
                                          <p:spTgt spid="2150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9461"/>
                                        </p:tgtEl>
                                        <p:attrNameLst>
                                          <p:attrName>style.visibility</p:attrName>
                                        </p:attrNameLst>
                                      </p:cBhvr>
                                      <p:to>
                                        <p:strVal val="visible"/>
                                      </p:to>
                                    </p:set>
                                    <p:anim calcmode="lin" valueType="num">
                                      <p:cBhvr>
                                        <p:cTn id="38" dur="500" fill="hold"/>
                                        <p:tgtEl>
                                          <p:spTgt spid="19461"/>
                                        </p:tgtEl>
                                        <p:attrNameLst>
                                          <p:attrName>ppt_x</p:attrName>
                                        </p:attrNameLst>
                                      </p:cBhvr>
                                      <p:tavLst>
                                        <p:tav tm="0">
                                          <p:val>
                                            <p:strVal val="#ppt_x"/>
                                          </p:val>
                                        </p:tav>
                                        <p:tav tm="100000">
                                          <p:val>
                                            <p:strVal val="#ppt_x"/>
                                          </p:val>
                                        </p:tav>
                                      </p:tavLst>
                                    </p:anim>
                                    <p:anim calcmode="lin" valueType="num">
                                      <p:cBhvr>
                                        <p:cTn id="39"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bldLvl="0"/>
      <p:bldP spid="3" grpId="0" bldLvl="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4"/>
          <p:cNvGrpSpPr/>
          <p:nvPr/>
        </p:nvGrpSpPr>
        <p:grpSpPr>
          <a:xfrm>
            <a:off x="2069414" y="4051688"/>
            <a:ext cx="821918" cy="822605"/>
            <a:chOff x="1245350" y="3178283"/>
            <a:chExt cx="843049" cy="843755"/>
          </a:xfrm>
        </p:grpSpPr>
        <p:sp>
          <p:nvSpPr>
            <p:cNvPr id="77" name="Oval 76"/>
            <p:cNvSpPr>
              <a:spLocks noChangeAspect="1"/>
            </p:cNvSpPr>
            <p:nvPr/>
          </p:nvSpPr>
          <p:spPr>
            <a:xfrm>
              <a:off x="1245350" y="3178283"/>
              <a:ext cx="843049" cy="8437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Freeform 78"/>
            <p:cNvSpPr>
              <a:spLocks noEditPoints="1"/>
            </p:cNvSpPr>
            <p:nvPr/>
          </p:nvSpPr>
          <p:spPr bwMode="auto">
            <a:xfrm>
              <a:off x="1518737" y="3383239"/>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88"/>
          <p:cNvGrpSpPr/>
          <p:nvPr/>
        </p:nvGrpSpPr>
        <p:grpSpPr>
          <a:xfrm>
            <a:off x="4716254" y="3873292"/>
            <a:ext cx="1178404" cy="1179392"/>
            <a:chOff x="3584844" y="2915264"/>
            <a:chExt cx="843049" cy="843755"/>
          </a:xfrm>
        </p:grpSpPr>
        <p:sp>
          <p:nvSpPr>
            <p:cNvPr id="58" name="Oval 57"/>
            <p:cNvSpPr>
              <a:spLocks noChangeAspect="1"/>
            </p:cNvSpPr>
            <p:nvPr/>
          </p:nvSpPr>
          <p:spPr>
            <a:xfrm>
              <a:off x="3584844" y="2915264"/>
              <a:ext cx="843049" cy="843755"/>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Freeform 83"/>
            <p:cNvSpPr>
              <a:spLocks noEditPoints="1"/>
            </p:cNvSpPr>
            <p:nvPr/>
          </p:nvSpPr>
          <p:spPr bwMode="auto">
            <a:xfrm>
              <a:off x="3907109" y="3188253"/>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90"/>
          <p:cNvGrpSpPr/>
          <p:nvPr/>
        </p:nvGrpSpPr>
        <p:grpSpPr>
          <a:xfrm>
            <a:off x="9430127" y="2832912"/>
            <a:ext cx="835551" cy="836251"/>
            <a:chOff x="7203324" y="1921403"/>
            <a:chExt cx="843049" cy="843755"/>
          </a:xfrm>
        </p:grpSpPr>
        <p:sp>
          <p:nvSpPr>
            <p:cNvPr id="74" name="Oval 73"/>
            <p:cNvSpPr>
              <a:spLocks noChangeAspect="1"/>
            </p:cNvSpPr>
            <p:nvPr/>
          </p:nvSpPr>
          <p:spPr>
            <a:xfrm>
              <a:off x="7203324" y="1921403"/>
              <a:ext cx="843049" cy="843755"/>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Freeform 137"/>
            <p:cNvSpPr>
              <a:spLocks noEditPoints="1"/>
            </p:cNvSpPr>
            <p:nvPr/>
          </p:nvSpPr>
          <p:spPr bwMode="auto">
            <a:xfrm>
              <a:off x="7460025" y="2174501"/>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87"/>
          <p:cNvGrpSpPr/>
          <p:nvPr/>
        </p:nvGrpSpPr>
        <p:grpSpPr>
          <a:xfrm>
            <a:off x="6294543" y="2740848"/>
            <a:ext cx="1254481" cy="1255530"/>
            <a:chOff x="4592738" y="1758620"/>
            <a:chExt cx="843049" cy="843755"/>
          </a:xfrm>
        </p:grpSpPr>
        <p:sp>
          <p:nvSpPr>
            <p:cNvPr id="65" name="Oval 64"/>
            <p:cNvSpPr>
              <a:spLocks noChangeAspect="1"/>
            </p:cNvSpPr>
            <p:nvPr/>
          </p:nvSpPr>
          <p:spPr>
            <a:xfrm>
              <a:off x="4592738" y="1758620"/>
              <a:ext cx="843049" cy="843755"/>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Freeform 53"/>
            <p:cNvSpPr/>
            <p:nvPr/>
          </p:nvSpPr>
          <p:spPr bwMode="auto">
            <a:xfrm>
              <a:off x="4838943" y="2032612"/>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Group 89"/>
          <p:cNvGrpSpPr/>
          <p:nvPr/>
        </p:nvGrpSpPr>
        <p:grpSpPr>
          <a:xfrm>
            <a:off x="7988024" y="3873312"/>
            <a:ext cx="1178364" cy="1179350"/>
            <a:chOff x="5696894" y="2915264"/>
            <a:chExt cx="843049" cy="843755"/>
          </a:xfrm>
        </p:grpSpPr>
        <p:sp>
          <p:nvSpPr>
            <p:cNvPr id="70" name="Oval 69"/>
            <p:cNvSpPr>
              <a:spLocks noChangeAspect="1"/>
            </p:cNvSpPr>
            <p:nvPr/>
          </p:nvSpPr>
          <p:spPr>
            <a:xfrm>
              <a:off x="5696894" y="2915264"/>
              <a:ext cx="843049" cy="843755"/>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Freeform 57"/>
            <p:cNvSpPr>
              <a:spLocks noEditPoints="1"/>
            </p:cNvSpPr>
            <p:nvPr/>
          </p:nvSpPr>
          <p:spPr bwMode="auto">
            <a:xfrm>
              <a:off x="5972842" y="3208084"/>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85"/>
          <p:cNvGrpSpPr/>
          <p:nvPr/>
        </p:nvGrpSpPr>
        <p:grpSpPr>
          <a:xfrm>
            <a:off x="3313949" y="2740848"/>
            <a:ext cx="976122" cy="976939"/>
            <a:chOff x="2347176" y="2092666"/>
            <a:chExt cx="843049" cy="843755"/>
          </a:xfrm>
        </p:grpSpPr>
        <p:sp>
          <p:nvSpPr>
            <p:cNvPr id="49" name="Oval 48"/>
            <p:cNvSpPr>
              <a:spLocks noChangeAspect="1"/>
            </p:cNvSpPr>
            <p:nvPr/>
          </p:nvSpPr>
          <p:spPr>
            <a:xfrm>
              <a:off x="2347176" y="2092666"/>
              <a:ext cx="843049" cy="843755"/>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6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Freeform 65"/>
            <p:cNvSpPr>
              <a:spLocks noEditPoints="1"/>
            </p:cNvSpPr>
            <p:nvPr/>
          </p:nvSpPr>
          <p:spPr bwMode="auto">
            <a:xfrm>
              <a:off x="2585919" y="2347985"/>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105874" tIns="52937" rIns="105874" bIns="52937" numCol="1" anchor="t" anchorCtr="0" compatLnSpc="1"/>
            <a:lstStyle/>
            <a:p>
              <a:pPr>
                <a:lnSpc>
                  <a:spcPct val="120000"/>
                </a:lnSpc>
              </a:pPr>
              <a:endParaRPr lang="en-US" sz="760" dirty="0">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110" name="Straight Connector 109"/>
          <p:cNvCxnSpPr/>
          <p:nvPr/>
        </p:nvCxnSpPr>
        <p:spPr>
          <a:xfrm rot="5400000" flipH="1" flipV="1">
            <a:off x="2891888" y="3660077"/>
            <a:ext cx="423849" cy="420276"/>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flipH="1" flipV="1">
            <a:off x="5854670" y="3660077"/>
            <a:ext cx="423849" cy="420276"/>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flipH="1" flipV="1">
            <a:off x="9103267" y="3614046"/>
            <a:ext cx="423849" cy="420276"/>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flipH="1">
            <a:off x="7610567" y="3660079"/>
            <a:ext cx="423849" cy="420276"/>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4271571" y="3660079"/>
            <a:ext cx="423849" cy="420276"/>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9" name="Footer Text"/>
          <p:cNvSpPr txBox="1"/>
          <p:nvPr/>
        </p:nvSpPr>
        <p:spPr>
          <a:xfrm>
            <a:off x="1728497" y="5185061"/>
            <a:ext cx="1493806" cy="350520"/>
          </a:xfrm>
          <a:prstGeom prst="rect">
            <a:avLst/>
          </a:prstGeom>
          <a:noFill/>
        </p:spPr>
        <p:txBody>
          <a:bodyPr wrap="square" lIns="0" tIns="0" rIns="0" bIns="0" rtlCol="0">
            <a:spAutoFit/>
          </a:bodyPr>
          <a:lstStyle/>
          <a:p>
            <a:pPr algn="ctr">
              <a:lnSpc>
                <a:spcPct val="120000"/>
              </a:lnSpc>
            </a:pPr>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文字抄袭</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ooter Text"/>
          <p:cNvSpPr txBox="1"/>
          <p:nvPr/>
        </p:nvSpPr>
        <p:spPr>
          <a:xfrm>
            <a:off x="3039146" y="2016593"/>
            <a:ext cx="1493806" cy="350520"/>
          </a:xfrm>
          <a:prstGeom prst="rect">
            <a:avLst/>
          </a:prstGeom>
          <a:noFill/>
        </p:spPr>
        <p:txBody>
          <a:bodyPr wrap="square" lIns="0" tIns="0" rIns="0" bIns="0" rtlCol="0">
            <a:spAutoFit/>
          </a:bodyPr>
          <a:lstStyle/>
          <a:p>
            <a:pPr algn="ctr">
              <a:lnSpc>
                <a:spcPct val="120000"/>
              </a:lnSpc>
            </a:pPr>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数据抄袭</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ooter Text"/>
          <p:cNvSpPr txBox="1"/>
          <p:nvPr/>
        </p:nvSpPr>
        <p:spPr>
          <a:xfrm>
            <a:off x="6184662" y="2016593"/>
            <a:ext cx="1493806" cy="350520"/>
          </a:xfrm>
          <a:prstGeom prst="rect">
            <a:avLst/>
          </a:prstGeom>
          <a:noFill/>
        </p:spPr>
        <p:txBody>
          <a:bodyPr wrap="square" lIns="0" tIns="0" rIns="0" bIns="0" rtlCol="0">
            <a:spAutoFit/>
          </a:bodyPr>
          <a:lstStyle/>
          <a:p>
            <a:pPr algn="just">
              <a:lnSpc>
                <a:spcPct val="120000"/>
              </a:lnSpc>
            </a:pPr>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图片抄袭</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ooter Text"/>
          <p:cNvSpPr txBox="1"/>
          <p:nvPr/>
        </p:nvSpPr>
        <p:spPr>
          <a:xfrm>
            <a:off x="9096185" y="2016593"/>
            <a:ext cx="1493806" cy="350520"/>
          </a:xfrm>
          <a:prstGeom prst="rect">
            <a:avLst/>
          </a:prstGeom>
          <a:noFill/>
        </p:spPr>
        <p:txBody>
          <a:bodyPr wrap="square" lIns="0" tIns="0" rIns="0" bIns="0" rtlCol="0">
            <a:spAutoFit/>
          </a:bodyPr>
          <a:lstStyle/>
          <a:p>
            <a:pPr algn="ctr">
              <a:lnSpc>
                <a:spcPct val="120000"/>
              </a:lnSpc>
            </a:pPr>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观点抄袭</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ooter Text"/>
          <p:cNvSpPr txBox="1"/>
          <p:nvPr/>
        </p:nvSpPr>
        <p:spPr>
          <a:xfrm>
            <a:off x="7830305" y="5185061"/>
            <a:ext cx="1493806" cy="350520"/>
          </a:xfrm>
          <a:prstGeom prst="rect">
            <a:avLst/>
          </a:prstGeom>
          <a:noFill/>
        </p:spPr>
        <p:txBody>
          <a:bodyPr wrap="square" lIns="0" tIns="0" rIns="0" bIns="0" rtlCol="0">
            <a:spAutoFit/>
          </a:bodyPr>
          <a:lstStyle/>
          <a:p>
            <a:pPr algn="ctr">
              <a:lnSpc>
                <a:spcPct val="120000"/>
              </a:lnSpc>
            </a:pPr>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简繁文抄袭</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ooter Text"/>
          <p:cNvSpPr txBox="1"/>
          <p:nvPr/>
        </p:nvSpPr>
        <p:spPr>
          <a:xfrm>
            <a:off x="4562037" y="5185061"/>
            <a:ext cx="1493806" cy="350520"/>
          </a:xfrm>
          <a:prstGeom prst="rect">
            <a:avLst/>
          </a:prstGeom>
          <a:noFill/>
        </p:spPr>
        <p:txBody>
          <a:bodyPr wrap="square" lIns="0" tIns="0" rIns="0" bIns="0" rtlCol="0">
            <a:spAutoFit/>
          </a:bodyPr>
          <a:lstStyle/>
          <a:p>
            <a:pPr algn="ctr">
              <a:lnSpc>
                <a:spcPct val="120000"/>
              </a:lnSpc>
            </a:pPr>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跨语言抄袭</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任意多边形 30"/>
          <p:cNvSpPr/>
          <p:nvPr>
            <p:custDataLst>
              <p:tags r:id="rId1"/>
            </p:custDataLst>
          </p:nvPr>
        </p:nvSpPr>
        <p:spPr>
          <a:xfrm>
            <a:off x="695394" y="612959"/>
            <a:ext cx="11496606" cy="2966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31"/>
          <p:cNvSpPr/>
          <p:nvPr>
            <p:custDataLst>
              <p:tags r:id="rId2"/>
            </p:custDataLst>
          </p:nvPr>
        </p:nvSpPr>
        <p:spPr>
          <a:xfrm>
            <a:off x="1" y="133623"/>
            <a:ext cx="547287" cy="508996"/>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Content Placeholder 2"/>
          <p:cNvSpPr txBox="1"/>
          <p:nvPr/>
        </p:nvSpPr>
        <p:spPr>
          <a:xfrm>
            <a:off x="577389" y="247039"/>
            <a:ext cx="4116380" cy="29210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学术不端类型在检测报告单中的体现</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5" name="组合 14"/>
          <p:cNvGrpSpPr/>
          <p:nvPr/>
        </p:nvGrpSpPr>
        <p:grpSpPr>
          <a:xfrm>
            <a:off x="1452805" y="717136"/>
            <a:ext cx="9858361" cy="5757757"/>
            <a:chOff x="1665" y="346"/>
            <a:chExt cx="16971" cy="10403"/>
          </a:xfrm>
        </p:grpSpPr>
        <p:grpSp>
          <p:nvGrpSpPr>
            <p:cNvPr id="13" name="组合 12"/>
            <p:cNvGrpSpPr/>
            <p:nvPr/>
          </p:nvGrpSpPr>
          <p:grpSpPr>
            <a:xfrm>
              <a:off x="1665" y="346"/>
              <a:ext cx="16971" cy="10403"/>
              <a:chOff x="2370" y="-112"/>
              <a:chExt cx="16971" cy="10403"/>
            </a:xfrm>
          </p:grpSpPr>
          <p:pic>
            <p:nvPicPr>
              <p:cNvPr id="8" name="图片 7" descr="疑似剽窃文字表述"/>
              <p:cNvPicPr>
                <a:picLocks noChangeAspect="1"/>
              </p:cNvPicPr>
              <p:nvPr/>
            </p:nvPicPr>
            <p:blipFill>
              <a:blip r:embed="rId3"/>
              <a:stretch>
                <a:fillRect/>
              </a:stretch>
            </p:blipFill>
            <p:spPr>
              <a:xfrm>
                <a:off x="2370" y="3767"/>
                <a:ext cx="9674" cy="6524"/>
              </a:xfrm>
              <a:prstGeom prst="rect">
                <a:avLst/>
              </a:prstGeom>
              <a:ln>
                <a:solidFill>
                  <a:schemeClr val="accent1"/>
                </a:solidFill>
              </a:ln>
            </p:spPr>
          </p:pic>
          <p:pic>
            <p:nvPicPr>
              <p:cNvPr id="11" name="图片 10" descr="文字表述"/>
              <p:cNvPicPr>
                <a:picLocks noChangeAspect="1"/>
              </p:cNvPicPr>
              <p:nvPr/>
            </p:nvPicPr>
            <p:blipFill>
              <a:blip r:embed="rId4"/>
              <a:stretch>
                <a:fillRect/>
              </a:stretch>
            </p:blipFill>
            <p:spPr>
              <a:xfrm>
                <a:off x="2370" y="-112"/>
                <a:ext cx="16971" cy="3879"/>
              </a:xfrm>
              <a:prstGeom prst="rect">
                <a:avLst/>
              </a:prstGeom>
              <a:ln>
                <a:solidFill>
                  <a:schemeClr val="accent1"/>
                </a:solidFill>
              </a:ln>
            </p:spPr>
          </p:pic>
          <p:pic>
            <p:nvPicPr>
              <p:cNvPr id="12" name="图片 11" descr="文字剽窃"/>
              <p:cNvPicPr>
                <a:picLocks noChangeAspect="1"/>
              </p:cNvPicPr>
              <p:nvPr/>
            </p:nvPicPr>
            <p:blipFill>
              <a:blip r:embed="rId5"/>
              <a:stretch>
                <a:fillRect/>
              </a:stretch>
            </p:blipFill>
            <p:spPr>
              <a:xfrm>
                <a:off x="12044" y="3767"/>
                <a:ext cx="7297" cy="6524"/>
              </a:xfrm>
              <a:prstGeom prst="rect">
                <a:avLst/>
              </a:prstGeom>
              <a:ln>
                <a:solidFill>
                  <a:schemeClr val="accent1"/>
                </a:solidFill>
              </a:ln>
            </p:spPr>
          </p:pic>
        </p:grpSp>
        <p:sp>
          <p:nvSpPr>
            <p:cNvPr id="14" name="圆角矩形 13"/>
            <p:cNvSpPr/>
            <p:nvPr/>
          </p:nvSpPr>
          <p:spPr>
            <a:xfrm>
              <a:off x="4228" y="3427"/>
              <a:ext cx="2382" cy="908"/>
            </a:xfrm>
            <a:prstGeom prst="roundRect">
              <a:avLst/>
            </a:prstGeom>
            <a:noFill/>
            <a:ln w="508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sp>
        <p:nvSpPr>
          <p:cNvPr id="24578" name="圆角矩形 24577"/>
          <p:cNvSpPr/>
          <p:nvPr/>
        </p:nvSpPr>
        <p:spPr>
          <a:xfrm>
            <a:off x="3265048" y="4298997"/>
            <a:ext cx="5373511" cy="1413670"/>
          </a:xfrm>
          <a:prstGeom prst="roundRect">
            <a:avLst>
              <a:gd name="adj" fmla="val 16667"/>
            </a:avLst>
          </a:prstGeom>
          <a:noFill/>
          <a:ln w="38100" cap="flat" cmpd="sng">
            <a:solidFill>
              <a:srgbClr val="969696"/>
            </a:solidFill>
            <a:prstDash val="solid"/>
            <a:headEnd type="none" w="med" len="med"/>
            <a:tailEnd type="none" w="med" len="med"/>
          </a:ln>
        </p:spPr>
        <p:txBody>
          <a:bodyPr/>
          <a:lstStyle/>
          <a:p>
            <a:pPr fontAlgn="base"/>
            <a:endParaRPr lang="zh-CN" altLang="en-US" sz="1535" strike="noStrike" noProof="1"/>
          </a:p>
        </p:txBody>
      </p:sp>
      <p:pic>
        <p:nvPicPr>
          <p:cNvPr id="24580" name="图片 24579" descr="1表格大图"/>
          <p:cNvPicPr>
            <a:picLocks noChangeAspect="1"/>
          </p:cNvPicPr>
          <p:nvPr/>
        </p:nvPicPr>
        <p:blipFill>
          <a:blip r:embed="rId6"/>
          <a:stretch>
            <a:fillRect/>
          </a:stretch>
        </p:blipFill>
        <p:spPr>
          <a:xfrm>
            <a:off x="3284916" y="1065859"/>
            <a:ext cx="5373512" cy="3142827"/>
          </a:xfrm>
          <a:prstGeom prst="rect">
            <a:avLst/>
          </a:prstGeom>
          <a:noFill/>
          <a:ln w="9525">
            <a:noFill/>
          </a:ln>
        </p:spPr>
      </p:pic>
      <p:pic>
        <p:nvPicPr>
          <p:cNvPr id="24582" name="图片 24581" descr="2表格小图"/>
          <p:cNvPicPr>
            <a:picLocks noChangeAspect="1"/>
          </p:cNvPicPr>
          <p:nvPr/>
        </p:nvPicPr>
        <p:blipFill>
          <a:blip r:embed="rId7"/>
          <a:stretch>
            <a:fillRect/>
          </a:stretch>
        </p:blipFill>
        <p:spPr>
          <a:xfrm>
            <a:off x="3391484" y="4394728"/>
            <a:ext cx="5059227" cy="572571"/>
          </a:xfrm>
          <a:prstGeom prst="rect">
            <a:avLst/>
          </a:prstGeom>
          <a:noFill/>
          <a:ln w="9525">
            <a:noFill/>
          </a:ln>
        </p:spPr>
      </p:pic>
      <p:sp>
        <p:nvSpPr>
          <p:cNvPr id="24583" name="矩形 24582"/>
          <p:cNvSpPr/>
          <p:nvPr/>
        </p:nvSpPr>
        <p:spPr>
          <a:xfrm>
            <a:off x="4554691" y="1595083"/>
            <a:ext cx="2828544" cy="368469"/>
          </a:xfrm>
          <a:prstGeom prst="rect">
            <a:avLst/>
          </a:prstGeom>
          <a:noFill/>
          <a:ln w="38100" cap="flat" cmpd="sng">
            <a:solidFill>
              <a:schemeClr val="hlink"/>
            </a:solidFill>
            <a:prstDash val="solid"/>
            <a:miter/>
            <a:headEnd type="none" w="med" len="med"/>
            <a:tailEnd type="none" w="med" len="med"/>
          </a:ln>
        </p:spPr>
        <p:txBody>
          <a:bodyPr/>
          <a:lstStyle/>
          <a:p>
            <a:pPr fontAlgn="base"/>
            <a:endParaRPr lang="zh-CN" altLang="en-US" sz="1535" strike="noStrike" noProof="1"/>
          </a:p>
        </p:txBody>
      </p:sp>
      <p:pic>
        <p:nvPicPr>
          <p:cNvPr id="24584" name="图片 24583" descr="3表格小图2"/>
          <p:cNvPicPr>
            <a:picLocks noChangeAspect="1"/>
          </p:cNvPicPr>
          <p:nvPr/>
        </p:nvPicPr>
        <p:blipFill>
          <a:blip r:embed="rId8"/>
          <a:stretch>
            <a:fillRect/>
          </a:stretch>
        </p:blipFill>
        <p:spPr>
          <a:xfrm>
            <a:off x="3391484" y="5050385"/>
            <a:ext cx="5059227" cy="545479"/>
          </a:xfrm>
          <a:prstGeom prst="rect">
            <a:avLst/>
          </a:prstGeom>
          <a:noFill/>
          <a:ln w="9525">
            <a:noFill/>
          </a:ln>
        </p:spPr>
      </p:pic>
      <p:sp>
        <p:nvSpPr>
          <p:cNvPr id="24585" name="矩形 24584"/>
          <p:cNvSpPr/>
          <p:nvPr/>
        </p:nvSpPr>
        <p:spPr>
          <a:xfrm>
            <a:off x="4433673" y="2639080"/>
            <a:ext cx="3072385" cy="368469"/>
          </a:xfrm>
          <a:prstGeom prst="rect">
            <a:avLst/>
          </a:prstGeom>
          <a:noFill/>
          <a:ln w="38100" cap="flat" cmpd="sng">
            <a:solidFill>
              <a:schemeClr val="hlink"/>
            </a:solidFill>
            <a:prstDash val="solid"/>
            <a:miter/>
            <a:headEnd type="none" w="med" len="med"/>
            <a:tailEnd type="none" w="med" len="med"/>
          </a:ln>
        </p:spPr>
        <p:txBody>
          <a:bodyPr/>
          <a:lstStyle/>
          <a:p>
            <a:pPr fontAlgn="base"/>
            <a:endParaRPr lang="zh-CN" altLang="en-US" sz="1535" strike="noStrike" noProof="1"/>
          </a:p>
        </p:txBody>
      </p:sp>
      <p:sp>
        <p:nvSpPr>
          <p:cNvPr id="24586" name="上下箭头 24585"/>
          <p:cNvSpPr/>
          <p:nvPr/>
        </p:nvSpPr>
        <p:spPr>
          <a:xfrm>
            <a:off x="5661905" y="5028711"/>
            <a:ext cx="614116" cy="366664"/>
          </a:xfrm>
          <a:prstGeom prst="upDownArrow">
            <a:avLst>
              <a:gd name="adj1" fmla="val 50000"/>
              <a:gd name="adj2" fmla="val 20000"/>
            </a:avLst>
          </a:prstGeom>
          <a:gradFill rotWithShape="0">
            <a:gsLst>
              <a:gs pos="0">
                <a:schemeClr val="accent2">
                  <a:alpha val="100000"/>
                </a:schemeClr>
              </a:gs>
              <a:gs pos="100000">
                <a:srgbClr val="FF9933">
                  <a:alpha val="100000"/>
                </a:srgbClr>
              </a:gs>
            </a:gsLst>
            <a:lin ang="5400000" scaled="1"/>
            <a:tileRect/>
          </a:gradFill>
          <a:ln w="9525" cap="flat" cmpd="sng">
            <a:solidFill>
              <a:srgbClr val="FF9933"/>
            </a:solidFill>
            <a:prstDash val="solid"/>
            <a:miter/>
            <a:headEnd type="none" w="med" len="med"/>
            <a:tailEnd type="none" w="med" len="med"/>
          </a:ln>
        </p:spPr>
        <p:txBody>
          <a:bodyPr/>
          <a:lstStyle/>
          <a:p>
            <a:pPr fontAlgn="base"/>
            <a:endParaRPr lang="zh-CN" altLang="en-US" sz="1535" strike="noStrike" noProof="1"/>
          </a:p>
        </p:txBody>
      </p:sp>
      <p:grpSp>
        <p:nvGrpSpPr>
          <p:cNvPr id="7" name="组合 6"/>
          <p:cNvGrpSpPr/>
          <p:nvPr/>
        </p:nvGrpSpPr>
        <p:grpSpPr>
          <a:xfrm>
            <a:off x="2071737" y="662470"/>
            <a:ext cx="7802880" cy="5575808"/>
            <a:chOff x="3441" y="1326"/>
            <a:chExt cx="12960" cy="9261"/>
          </a:xfrm>
        </p:grpSpPr>
        <p:pic>
          <p:nvPicPr>
            <p:cNvPr id="24587" name="图片 24586" descr="1中英文大图"/>
            <p:cNvPicPr>
              <a:picLocks noChangeAspect="1"/>
            </p:cNvPicPr>
            <p:nvPr/>
          </p:nvPicPr>
          <p:blipFill>
            <a:blip r:embed="rId9"/>
            <a:stretch>
              <a:fillRect/>
            </a:stretch>
          </p:blipFill>
          <p:spPr>
            <a:xfrm>
              <a:off x="3480" y="1326"/>
              <a:ext cx="12921" cy="5211"/>
            </a:xfrm>
            <a:prstGeom prst="rect">
              <a:avLst/>
            </a:prstGeom>
            <a:noFill/>
            <a:ln w="9525">
              <a:noFill/>
            </a:ln>
          </p:spPr>
        </p:pic>
        <p:sp>
          <p:nvSpPr>
            <p:cNvPr id="24589" name="下弧形箭头 24588"/>
            <p:cNvSpPr/>
            <p:nvPr/>
          </p:nvSpPr>
          <p:spPr>
            <a:xfrm>
              <a:off x="8376" y="4956"/>
              <a:ext cx="2655" cy="981"/>
            </a:xfrm>
            <a:prstGeom prst="curvedUpArrow">
              <a:avLst>
                <a:gd name="adj1" fmla="val 54252"/>
                <a:gd name="adj2" fmla="val 108505"/>
                <a:gd name="adj3" fmla="val 33333"/>
              </a:avLst>
            </a:prstGeom>
            <a:gradFill rotWithShape="0">
              <a:gsLst>
                <a:gs pos="0">
                  <a:schemeClr val="accent2">
                    <a:alpha val="100000"/>
                  </a:schemeClr>
                </a:gs>
                <a:gs pos="100000">
                  <a:srgbClr val="FF9933">
                    <a:alpha val="100000"/>
                  </a:srgbClr>
                </a:gs>
              </a:gsLst>
              <a:lin ang="5400000" scaled="1"/>
              <a:tileRect/>
            </a:gradFill>
            <a:ln w="9525" cap="flat" cmpd="sng">
              <a:solidFill>
                <a:srgbClr val="FF9900"/>
              </a:solidFill>
              <a:prstDash val="solid"/>
              <a:miter/>
              <a:headEnd type="none" w="med" len="med"/>
              <a:tailEnd type="none" w="med" len="med"/>
            </a:ln>
          </p:spPr>
          <p:txBody>
            <a:bodyPr/>
            <a:lstStyle/>
            <a:p>
              <a:pPr fontAlgn="base"/>
              <a:endParaRPr lang="zh-CN" altLang="en-US" sz="1535" strike="noStrike" noProof="1"/>
            </a:p>
          </p:txBody>
        </p:sp>
        <p:sp>
          <p:nvSpPr>
            <p:cNvPr id="24590" name="下弧形箭头 24589"/>
            <p:cNvSpPr/>
            <p:nvPr/>
          </p:nvSpPr>
          <p:spPr>
            <a:xfrm rot="10740000">
              <a:off x="8070" y="3483"/>
              <a:ext cx="2853" cy="993"/>
            </a:xfrm>
            <a:prstGeom prst="curvedUpArrow">
              <a:avLst>
                <a:gd name="adj1" fmla="val 57505"/>
                <a:gd name="adj2" fmla="val 115011"/>
                <a:gd name="adj3" fmla="val 33333"/>
              </a:avLst>
            </a:prstGeom>
            <a:gradFill rotWithShape="0">
              <a:gsLst>
                <a:gs pos="0">
                  <a:schemeClr val="hlink">
                    <a:alpha val="100000"/>
                  </a:schemeClr>
                </a:gs>
                <a:gs pos="100000">
                  <a:schemeClr val="accent1">
                    <a:alpha val="100000"/>
                  </a:schemeClr>
                </a:gs>
              </a:gsLst>
              <a:lin ang="5400000" scaled="1"/>
              <a:tileRect/>
            </a:gradFill>
            <a:ln w="9525" cap="flat" cmpd="sng">
              <a:solidFill>
                <a:schemeClr val="hlink"/>
              </a:solidFill>
              <a:prstDash val="solid"/>
              <a:miter/>
              <a:headEnd type="none" w="med" len="med"/>
              <a:tailEnd type="none" w="med" len="med"/>
            </a:ln>
          </p:spPr>
          <p:txBody>
            <a:bodyPr/>
            <a:lstStyle/>
            <a:p>
              <a:pPr fontAlgn="base"/>
              <a:endParaRPr lang="zh-CN" altLang="en-US" sz="1535" strike="noStrike" noProof="1"/>
            </a:p>
          </p:txBody>
        </p:sp>
        <p:pic>
          <p:nvPicPr>
            <p:cNvPr id="24591" name="图片 24590" descr="3小语种大图"/>
            <p:cNvPicPr>
              <a:picLocks noChangeAspect="1"/>
            </p:cNvPicPr>
            <p:nvPr/>
          </p:nvPicPr>
          <p:blipFill>
            <a:blip r:embed="rId10"/>
            <a:stretch>
              <a:fillRect/>
            </a:stretch>
          </p:blipFill>
          <p:spPr>
            <a:xfrm>
              <a:off x="3441" y="6537"/>
              <a:ext cx="12960" cy="4050"/>
            </a:xfrm>
            <a:prstGeom prst="rect">
              <a:avLst/>
            </a:prstGeom>
            <a:noFill/>
            <a:ln w="9525">
              <a:noFill/>
            </a:ln>
          </p:spPr>
        </p:pic>
      </p:grpSp>
      <p:pic>
        <p:nvPicPr>
          <p:cNvPr id="24600" name="图片 24599" descr="5图片大图"/>
          <p:cNvPicPr>
            <a:picLocks noChangeAspect="1"/>
          </p:cNvPicPr>
          <p:nvPr/>
        </p:nvPicPr>
        <p:blipFill>
          <a:blip r:embed="rId11"/>
          <a:stretch>
            <a:fillRect/>
          </a:stretch>
        </p:blipFill>
        <p:spPr>
          <a:xfrm>
            <a:off x="2772551" y="1669138"/>
            <a:ext cx="6265786" cy="3383053"/>
          </a:xfrm>
          <a:prstGeom prst="rect">
            <a:avLst/>
          </a:prstGeom>
          <a:noFill/>
          <a:ln w="9525">
            <a:noFill/>
          </a:ln>
        </p:spPr>
      </p:pic>
      <p:grpSp>
        <p:nvGrpSpPr>
          <p:cNvPr id="10" name="组合 9"/>
          <p:cNvGrpSpPr/>
          <p:nvPr/>
        </p:nvGrpSpPr>
        <p:grpSpPr>
          <a:xfrm>
            <a:off x="2165058" y="2285059"/>
            <a:ext cx="7802880" cy="2287881"/>
            <a:chOff x="3120" y="3948"/>
            <a:chExt cx="12960" cy="3800"/>
          </a:xfrm>
        </p:grpSpPr>
        <p:pic>
          <p:nvPicPr>
            <p:cNvPr id="24594" name="图片 24593" descr="4繁简体大图"/>
            <p:cNvPicPr>
              <a:picLocks noChangeAspect="1"/>
            </p:cNvPicPr>
            <p:nvPr/>
          </p:nvPicPr>
          <p:blipFill>
            <a:blip r:embed="rId12"/>
            <a:stretch>
              <a:fillRect/>
            </a:stretch>
          </p:blipFill>
          <p:spPr>
            <a:xfrm>
              <a:off x="3120" y="3948"/>
              <a:ext cx="12960" cy="3801"/>
            </a:xfrm>
            <a:prstGeom prst="rect">
              <a:avLst/>
            </a:prstGeom>
            <a:noFill/>
            <a:ln w="9525">
              <a:noFill/>
            </a:ln>
          </p:spPr>
        </p:pic>
        <p:sp>
          <p:nvSpPr>
            <p:cNvPr id="16" name="矩形 15"/>
            <p:cNvSpPr/>
            <p:nvPr/>
          </p:nvSpPr>
          <p:spPr>
            <a:xfrm>
              <a:off x="6138" y="4485"/>
              <a:ext cx="609" cy="408"/>
            </a:xfrm>
            <a:prstGeom prst="rect">
              <a:avLst/>
            </a:prstGeom>
            <a:noFill/>
            <a:ln w="38100" cap="flat" cmpd="sng">
              <a:solidFill>
                <a:schemeClr val="hlink"/>
              </a:solidFill>
              <a:prstDash val="solid"/>
              <a:miter/>
              <a:headEnd type="none" w="med" len="med"/>
              <a:tailEnd type="none" w="med" len="med"/>
            </a:ln>
          </p:spPr>
          <p:txBody>
            <a:bodyPr/>
            <a:lstStyle/>
            <a:p>
              <a:pPr fontAlgn="base"/>
              <a:endParaRPr lang="zh-CN" altLang="en-US" sz="1535" strike="noStrike" noProof="1"/>
            </a:p>
          </p:txBody>
        </p:sp>
        <p:sp>
          <p:nvSpPr>
            <p:cNvPr id="24596" name="矩形 24595"/>
            <p:cNvSpPr/>
            <p:nvPr/>
          </p:nvSpPr>
          <p:spPr>
            <a:xfrm>
              <a:off x="15009" y="4179"/>
              <a:ext cx="609" cy="408"/>
            </a:xfrm>
            <a:prstGeom prst="rect">
              <a:avLst/>
            </a:prstGeom>
            <a:noFill/>
            <a:ln w="38100" cap="flat" cmpd="sng">
              <a:solidFill>
                <a:schemeClr val="hlink"/>
              </a:solidFill>
              <a:prstDash val="solid"/>
              <a:miter/>
              <a:headEnd type="none" w="med" len="med"/>
              <a:tailEnd type="none" w="med" len="med"/>
            </a:ln>
          </p:spPr>
          <p:txBody>
            <a:bodyPr/>
            <a:lstStyle/>
            <a:p>
              <a:pPr fontAlgn="base"/>
              <a:endParaRPr lang="zh-CN" altLang="en-US" sz="1535" strike="noStrike" noProof="1"/>
            </a:p>
          </p:txBody>
        </p:sp>
        <p:pic>
          <p:nvPicPr>
            <p:cNvPr id="24597" name="图片 24596" descr="国际网络"/>
            <p:cNvPicPr>
              <a:picLocks noChangeAspect="1"/>
            </p:cNvPicPr>
            <p:nvPr/>
          </p:nvPicPr>
          <p:blipFill>
            <a:blip r:embed="rId13"/>
            <a:stretch>
              <a:fillRect/>
            </a:stretch>
          </p:blipFill>
          <p:spPr>
            <a:xfrm>
              <a:off x="5565" y="5364"/>
              <a:ext cx="2811" cy="1218"/>
            </a:xfrm>
            <a:prstGeom prst="rect">
              <a:avLst/>
            </a:prstGeom>
            <a:noFill/>
            <a:ln w="9525">
              <a:noFill/>
            </a:ln>
          </p:spPr>
        </p:pic>
        <p:pic>
          <p:nvPicPr>
            <p:cNvPr id="24598" name="图片 24597" descr="因特网"/>
            <p:cNvPicPr>
              <a:picLocks noChangeAspect="1"/>
            </p:cNvPicPr>
            <p:nvPr/>
          </p:nvPicPr>
          <p:blipFill>
            <a:blip r:embed="rId14"/>
            <a:stretch>
              <a:fillRect/>
            </a:stretch>
          </p:blipFill>
          <p:spPr>
            <a:xfrm>
              <a:off x="11052" y="5364"/>
              <a:ext cx="2811" cy="1218"/>
            </a:xfrm>
            <a:prstGeom prst="rect">
              <a:avLst/>
            </a:prstGeom>
            <a:noFill/>
            <a:ln w="9525">
              <a:noFill/>
            </a:ln>
          </p:spPr>
        </p:pic>
        <p:sp>
          <p:nvSpPr>
            <p:cNvPr id="24599" name="左右箭头 24598"/>
            <p:cNvSpPr/>
            <p:nvPr/>
          </p:nvSpPr>
          <p:spPr>
            <a:xfrm>
              <a:off x="8682" y="5586"/>
              <a:ext cx="1836" cy="774"/>
            </a:xfrm>
            <a:prstGeom prst="leftRightArrow">
              <a:avLst>
                <a:gd name="adj1" fmla="val 50000"/>
                <a:gd name="adj2" fmla="val 47441"/>
              </a:avLst>
            </a:prstGeom>
            <a:gradFill rotWithShape="0">
              <a:gsLst>
                <a:gs pos="0">
                  <a:schemeClr val="accent1">
                    <a:alpha val="100000"/>
                  </a:schemeClr>
                </a:gs>
                <a:gs pos="100000">
                  <a:schemeClr val="hlink">
                    <a:alpha val="100000"/>
                  </a:schemeClr>
                </a:gs>
              </a:gsLst>
              <a:lin ang="5400000" scaled="1"/>
              <a:tileRect/>
            </a:gradFill>
            <a:ln w="9525" cap="flat" cmpd="sng">
              <a:solidFill>
                <a:schemeClr val="accent1"/>
              </a:solidFill>
              <a:prstDash val="solid"/>
              <a:miter/>
              <a:headEnd type="none" w="med" len="med"/>
              <a:tailEnd type="none" w="med" len="med"/>
            </a:ln>
          </p:spPr>
          <p:txBody>
            <a:bodyPr/>
            <a:lstStyle/>
            <a:p>
              <a:pPr fontAlgn="base"/>
              <a:endParaRPr lang="zh-CN" altLang="en-US" sz="1535" strike="noStrike" noProof="1"/>
            </a:p>
          </p:txBody>
        </p:sp>
      </p:grpSp>
      <p:grpSp>
        <p:nvGrpSpPr>
          <p:cNvPr id="17" name="组合 16"/>
          <p:cNvGrpSpPr/>
          <p:nvPr/>
        </p:nvGrpSpPr>
        <p:grpSpPr>
          <a:xfrm>
            <a:off x="1201740" y="1111617"/>
            <a:ext cx="9536853" cy="4265093"/>
            <a:chOff x="1698" y="1029"/>
            <a:chExt cx="15840" cy="7084"/>
          </a:xfrm>
        </p:grpSpPr>
        <p:grpSp>
          <p:nvGrpSpPr>
            <p:cNvPr id="18" name="组合 17"/>
            <p:cNvGrpSpPr/>
            <p:nvPr/>
          </p:nvGrpSpPr>
          <p:grpSpPr>
            <a:xfrm>
              <a:off x="1698" y="1029"/>
              <a:ext cx="15841" cy="7084"/>
              <a:chOff x="1698" y="1029"/>
              <a:chExt cx="15841" cy="7084"/>
            </a:xfrm>
          </p:grpSpPr>
          <p:pic>
            <p:nvPicPr>
              <p:cNvPr id="19" name="图片 18" descr="观点抄袭"/>
              <p:cNvPicPr>
                <a:picLocks noChangeAspect="1"/>
              </p:cNvPicPr>
              <p:nvPr/>
            </p:nvPicPr>
            <p:blipFill>
              <a:blip r:embed="rId15"/>
              <a:stretch>
                <a:fillRect/>
              </a:stretch>
            </p:blipFill>
            <p:spPr>
              <a:xfrm>
                <a:off x="1698" y="1029"/>
                <a:ext cx="15840" cy="3865"/>
              </a:xfrm>
              <a:prstGeom prst="rect">
                <a:avLst/>
              </a:prstGeom>
              <a:ln>
                <a:solidFill>
                  <a:schemeClr val="accent1"/>
                </a:solidFill>
              </a:ln>
            </p:spPr>
          </p:pic>
          <p:pic>
            <p:nvPicPr>
              <p:cNvPr id="20" name="图片 19" descr="观点抄袭2"/>
              <p:cNvPicPr>
                <a:picLocks noChangeAspect="1"/>
              </p:cNvPicPr>
              <p:nvPr/>
            </p:nvPicPr>
            <p:blipFill>
              <a:blip r:embed="rId16"/>
              <a:stretch>
                <a:fillRect/>
              </a:stretch>
            </p:blipFill>
            <p:spPr>
              <a:xfrm>
                <a:off x="1698" y="4894"/>
                <a:ext cx="15841" cy="1337"/>
              </a:xfrm>
              <a:prstGeom prst="rect">
                <a:avLst/>
              </a:prstGeom>
              <a:ln>
                <a:solidFill>
                  <a:schemeClr val="accent1"/>
                </a:solidFill>
              </a:ln>
            </p:spPr>
          </p:pic>
          <p:pic>
            <p:nvPicPr>
              <p:cNvPr id="21" name="图片 20" descr="疑似剽窃观点"/>
              <p:cNvPicPr>
                <a:picLocks noChangeAspect="1"/>
              </p:cNvPicPr>
              <p:nvPr/>
            </p:nvPicPr>
            <p:blipFill>
              <a:blip r:embed="rId17"/>
              <a:stretch>
                <a:fillRect/>
              </a:stretch>
            </p:blipFill>
            <p:spPr>
              <a:xfrm>
                <a:off x="1700" y="6231"/>
                <a:ext cx="15839" cy="1882"/>
              </a:xfrm>
              <a:prstGeom prst="rect">
                <a:avLst/>
              </a:prstGeom>
              <a:ln>
                <a:solidFill>
                  <a:schemeClr val="accent1"/>
                </a:solidFill>
              </a:ln>
            </p:spPr>
          </p:pic>
        </p:grpSp>
        <p:sp>
          <p:nvSpPr>
            <p:cNvPr id="22" name="圆角矩形 21"/>
            <p:cNvSpPr/>
            <p:nvPr/>
          </p:nvSpPr>
          <p:spPr>
            <a:xfrm>
              <a:off x="2123" y="4326"/>
              <a:ext cx="3977" cy="504"/>
            </a:xfrm>
            <a:prstGeom prst="roundRect">
              <a:avLst/>
            </a:prstGeom>
            <a:noFill/>
            <a:ln w="508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80"/>
                                        </p:tgtEl>
                                        <p:attrNameLst>
                                          <p:attrName>style.visibility</p:attrName>
                                        </p:attrNameLst>
                                      </p:cBhvr>
                                      <p:to>
                                        <p:strVal val="visible"/>
                                      </p:to>
                                    </p:set>
                                    <p:anim calcmode="lin" valueType="num">
                                      <p:cBhvr additive="base">
                                        <p:cTn id="19" dur="500" fill="hold"/>
                                        <p:tgtEl>
                                          <p:spTgt spid="24580"/>
                                        </p:tgtEl>
                                        <p:attrNameLst>
                                          <p:attrName>ppt_x</p:attrName>
                                        </p:attrNameLst>
                                      </p:cBhvr>
                                      <p:tavLst>
                                        <p:tav tm="0">
                                          <p:val>
                                            <p:strVal val="#ppt_x"/>
                                          </p:val>
                                        </p:tav>
                                        <p:tav tm="100000">
                                          <p:val>
                                            <p:strVal val="#ppt_x"/>
                                          </p:val>
                                        </p:tav>
                                      </p:tavLst>
                                    </p:anim>
                                    <p:anim calcmode="lin" valueType="num">
                                      <p:cBhvr additive="base">
                                        <p:cTn id="20" dur="500" fill="hold"/>
                                        <p:tgtEl>
                                          <p:spTgt spid="2458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24583"/>
                                        </p:tgtEl>
                                        <p:attrNameLst>
                                          <p:attrName>style.visibility</p:attrName>
                                        </p:attrNameLst>
                                      </p:cBhvr>
                                      <p:to>
                                        <p:strVal val="visible"/>
                                      </p:to>
                                    </p:set>
                                    <p:anim calcmode="lin" valueType="num">
                                      <p:cBhvr additive="base">
                                        <p:cTn id="24" dur="500" fill="hold"/>
                                        <p:tgtEl>
                                          <p:spTgt spid="24583"/>
                                        </p:tgtEl>
                                        <p:attrNameLst>
                                          <p:attrName>ppt_x</p:attrName>
                                        </p:attrNameLst>
                                      </p:cBhvr>
                                      <p:tavLst>
                                        <p:tav tm="0">
                                          <p:val>
                                            <p:strVal val="#ppt_x"/>
                                          </p:val>
                                        </p:tav>
                                        <p:tav tm="100000">
                                          <p:val>
                                            <p:strVal val="#ppt_x"/>
                                          </p:val>
                                        </p:tav>
                                      </p:tavLst>
                                    </p:anim>
                                    <p:anim calcmode="lin" valueType="num">
                                      <p:cBhvr additive="base">
                                        <p:cTn id="25" dur="500" fill="hold"/>
                                        <p:tgtEl>
                                          <p:spTgt spid="2458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582"/>
                                        </p:tgtEl>
                                        <p:attrNameLst>
                                          <p:attrName>style.visibility</p:attrName>
                                        </p:attrNameLst>
                                      </p:cBhvr>
                                      <p:to>
                                        <p:strVal val="visible"/>
                                      </p:to>
                                    </p:set>
                                    <p:anim calcmode="lin" valueType="num">
                                      <p:cBhvr additive="base">
                                        <p:cTn id="28" dur="500" fill="hold"/>
                                        <p:tgtEl>
                                          <p:spTgt spid="24582"/>
                                        </p:tgtEl>
                                        <p:attrNameLst>
                                          <p:attrName>ppt_x</p:attrName>
                                        </p:attrNameLst>
                                      </p:cBhvr>
                                      <p:tavLst>
                                        <p:tav tm="0">
                                          <p:val>
                                            <p:strVal val="#ppt_x"/>
                                          </p:val>
                                        </p:tav>
                                        <p:tav tm="100000">
                                          <p:val>
                                            <p:strVal val="#ppt_x"/>
                                          </p:val>
                                        </p:tav>
                                      </p:tavLst>
                                    </p:anim>
                                    <p:anim calcmode="lin" valueType="num">
                                      <p:cBhvr additive="base">
                                        <p:cTn id="29" dur="500" fill="hold"/>
                                        <p:tgtEl>
                                          <p:spTgt spid="2458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4586"/>
                                        </p:tgtEl>
                                        <p:attrNameLst>
                                          <p:attrName>style.visibility</p:attrName>
                                        </p:attrNameLst>
                                      </p:cBhvr>
                                      <p:to>
                                        <p:strVal val="visible"/>
                                      </p:to>
                                    </p:set>
                                    <p:anim calcmode="lin" valueType="num">
                                      <p:cBhvr additive="base">
                                        <p:cTn id="32" dur="500" fill="hold"/>
                                        <p:tgtEl>
                                          <p:spTgt spid="24586"/>
                                        </p:tgtEl>
                                        <p:attrNameLst>
                                          <p:attrName>ppt_x</p:attrName>
                                        </p:attrNameLst>
                                      </p:cBhvr>
                                      <p:tavLst>
                                        <p:tav tm="0">
                                          <p:val>
                                            <p:strVal val="#ppt_x"/>
                                          </p:val>
                                        </p:tav>
                                        <p:tav tm="100000">
                                          <p:val>
                                            <p:strVal val="#ppt_x"/>
                                          </p:val>
                                        </p:tav>
                                      </p:tavLst>
                                    </p:anim>
                                    <p:anim calcmode="lin" valueType="num">
                                      <p:cBhvr additive="base">
                                        <p:cTn id="33" dur="500" fill="hold"/>
                                        <p:tgtEl>
                                          <p:spTgt spid="2458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585"/>
                                        </p:tgtEl>
                                        <p:attrNameLst>
                                          <p:attrName>style.visibility</p:attrName>
                                        </p:attrNameLst>
                                      </p:cBhvr>
                                      <p:to>
                                        <p:strVal val="visible"/>
                                      </p:to>
                                    </p:set>
                                    <p:anim calcmode="lin" valueType="num">
                                      <p:cBhvr additive="base">
                                        <p:cTn id="36" dur="500" fill="hold"/>
                                        <p:tgtEl>
                                          <p:spTgt spid="24585"/>
                                        </p:tgtEl>
                                        <p:attrNameLst>
                                          <p:attrName>ppt_x</p:attrName>
                                        </p:attrNameLst>
                                      </p:cBhvr>
                                      <p:tavLst>
                                        <p:tav tm="0">
                                          <p:val>
                                            <p:strVal val="#ppt_x"/>
                                          </p:val>
                                        </p:tav>
                                        <p:tav tm="100000">
                                          <p:val>
                                            <p:strVal val="#ppt_x"/>
                                          </p:val>
                                        </p:tav>
                                      </p:tavLst>
                                    </p:anim>
                                    <p:anim calcmode="lin" valueType="num">
                                      <p:cBhvr additive="base">
                                        <p:cTn id="37" dur="500" fill="hold"/>
                                        <p:tgtEl>
                                          <p:spTgt spid="2458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584"/>
                                        </p:tgtEl>
                                        <p:attrNameLst>
                                          <p:attrName>style.visibility</p:attrName>
                                        </p:attrNameLst>
                                      </p:cBhvr>
                                      <p:to>
                                        <p:strVal val="visible"/>
                                      </p:to>
                                    </p:set>
                                    <p:anim calcmode="lin" valueType="num">
                                      <p:cBhvr additive="base">
                                        <p:cTn id="40" dur="500" fill="hold"/>
                                        <p:tgtEl>
                                          <p:spTgt spid="24584"/>
                                        </p:tgtEl>
                                        <p:attrNameLst>
                                          <p:attrName>ppt_x</p:attrName>
                                        </p:attrNameLst>
                                      </p:cBhvr>
                                      <p:tavLst>
                                        <p:tav tm="0">
                                          <p:val>
                                            <p:strVal val="#ppt_x"/>
                                          </p:val>
                                        </p:tav>
                                        <p:tav tm="100000">
                                          <p:val>
                                            <p:strVal val="#ppt_x"/>
                                          </p:val>
                                        </p:tav>
                                      </p:tavLst>
                                    </p:anim>
                                    <p:anim calcmode="lin" valueType="num">
                                      <p:cBhvr additive="base">
                                        <p:cTn id="41" dur="500" fill="hold"/>
                                        <p:tgtEl>
                                          <p:spTgt spid="2458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4578"/>
                                        </p:tgtEl>
                                        <p:attrNameLst>
                                          <p:attrName>style.visibility</p:attrName>
                                        </p:attrNameLst>
                                      </p:cBhvr>
                                      <p:to>
                                        <p:strVal val="visible"/>
                                      </p:to>
                                    </p:set>
                                    <p:anim calcmode="lin" valueType="num">
                                      <p:cBhvr additive="base">
                                        <p:cTn id="44" dur="500" fill="hold"/>
                                        <p:tgtEl>
                                          <p:spTgt spid="24578"/>
                                        </p:tgtEl>
                                        <p:attrNameLst>
                                          <p:attrName>ppt_x</p:attrName>
                                        </p:attrNameLst>
                                      </p:cBhvr>
                                      <p:tavLst>
                                        <p:tav tm="0">
                                          <p:val>
                                            <p:strVal val="#ppt_x"/>
                                          </p:val>
                                        </p:tav>
                                        <p:tav tm="100000">
                                          <p:val>
                                            <p:strVal val="#ppt_x"/>
                                          </p:val>
                                        </p:tav>
                                      </p:tavLst>
                                    </p:anim>
                                    <p:anim calcmode="lin" valueType="num">
                                      <p:cBhvr additive="base">
                                        <p:cTn id="45" dur="500" fill="hold"/>
                                        <p:tgtEl>
                                          <p:spTgt spid="24578"/>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33" presetClass="emph" presetSubtype="0" fill="remove" nodeType="afterEffect">
                                  <p:stCondLst>
                                    <p:cond delay="0"/>
                                  </p:stCondLst>
                                  <p:childTnLst>
                                    <p:animClr clrSpc="rgb" dir="cw">
                                      <p:cBhvr override="childStyle">
                                        <p:cTn id="48" dur="500" accel="50000" autoRev="1" fill="hold">
                                          <p:stCondLst>
                                            <p:cond delay="0"/>
                                          </p:stCondLst>
                                        </p:cTn>
                                        <p:tgtEl>
                                          <p:spTgt spid="24586"/>
                                        </p:tgtEl>
                                        <p:attrNameLst>
                                          <p:attrName>style.color</p:attrName>
                                        </p:attrNameLst>
                                      </p:cBhvr>
                                      <p:to>
                                        <a:schemeClr val="accent2"/>
                                      </p:to>
                                    </p:animClr>
                                    <p:animClr clrSpc="rgb" dir="cw">
                                      <p:cBhvr>
                                        <p:cTn id="49" dur="500" accel="50000" autoRev="1" fill="hold">
                                          <p:stCondLst>
                                            <p:cond delay="0"/>
                                          </p:stCondLst>
                                        </p:cTn>
                                        <p:tgtEl>
                                          <p:spTgt spid="24586"/>
                                        </p:tgtEl>
                                        <p:attrNameLst>
                                          <p:attrName>fillcolor</p:attrName>
                                        </p:attrNameLst>
                                      </p:cBhvr>
                                      <p:to>
                                        <a:schemeClr val="accent2"/>
                                      </p:to>
                                    </p:animClr>
                                    <p:set>
                                      <p:cBhvr>
                                        <p:cTn id="50" dur="1000" fill="hold"/>
                                        <p:tgtEl>
                                          <p:spTgt spid="24586"/>
                                        </p:tgtEl>
                                        <p:attrNameLst>
                                          <p:attrName>fill.type</p:attrName>
                                        </p:attrNameLst>
                                      </p:cBhvr>
                                      <p:to>
                                        <p:strVal val="solid"/>
                                      </p:to>
                                    </p:set>
                                    <p:set>
                                      <p:cBhvr>
                                        <p:cTn id="51" dur="1000" fill="hold"/>
                                        <p:tgtEl>
                                          <p:spTgt spid="24586"/>
                                        </p:tgtEl>
                                        <p:attrNameLst>
                                          <p:attrName>fill.on</p:attrName>
                                        </p:attrNameLst>
                                      </p:cBhvr>
                                      <p:to>
                                        <p:strVal val="true"/>
                                      </p:to>
                                    </p:set>
                                    <p:animScale>
                                      <p:cBhvr>
                                        <p:cTn id="52" dur="500" accel="50000" autoRev="1" fill="hold">
                                          <p:stCondLst>
                                            <p:cond delay="0"/>
                                          </p:stCondLst>
                                        </p:cTn>
                                        <p:tgtEl>
                                          <p:spTgt spid="24586"/>
                                        </p:tgtEl>
                                      </p:cBhvr>
                                      <p:from x="100000" y="100000"/>
                                      <p:to x="100000" y="140000"/>
                                    </p:animScale>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24578"/>
                                        </p:tgtEl>
                                        <p:attrNameLst>
                                          <p:attrName>ppt_x</p:attrName>
                                        </p:attrNameLst>
                                      </p:cBhvr>
                                      <p:tavLst>
                                        <p:tav tm="0">
                                          <p:val>
                                            <p:strVal val="ppt_x"/>
                                          </p:val>
                                        </p:tav>
                                        <p:tav tm="100000">
                                          <p:val>
                                            <p:strVal val="ppt_x"/>
                                          </p:val>
                                        </p:tav>
                                      </p:tavLst>
                                    </p:anim>
                                    <p:anim calcmode="lin" valueType="num">
                                      <p:cBhvr additive="base">
                                        <p:cTn id="57" dur="500"/>
                                        <p:tgtEl>
                                          <p:spTgt spid="24578"/>
                                        </p:tgtEl>
                                        <p:attrNameLst>
                                          <p:attrName>ppt_y</p:attrName>
                                        </p:attrNameLst>
                                      </p:cBhvr>
                                      <p:tavLst>
                                        <p:tav tm="0">
                                          <p:val>
                                            <p:strVal val="ppt_y"/>
                                          </p:val>
                                        </p:tav>
                                        <p:tav tm="100000">
                                          <p:val>
                                            <p:strVal val="1+ppt_h/2"/>
                                          </p:val>
                                        </p:tav>
                                      </p:tavLst>
                                    </p:anim>
                                    <p:set>
                                      <p:cBhvr>
                                        <p:cTn id="58" dur="1" fill="hold">
                                          <p:stCondLst>
                                            <p:cond delay="499"/>
                                          </p:stCondLst>
                                        </p:cTn>
                                        <p:tgtEl>
                                          <p:spTgt spid="24578"/>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24580"/>
                                        </p:tgtEl>
                                        <p:attrNameLst>
                                          <p:attrName>ppt_x</p:attrName>
                                        </p:attrNameLst>
                                      </p:cBhvr>
                                      <p:tavLst>
                                        <p:tav tm="0">
                                          <p:val>
                                            <p:strVal val="ppt_x"/>
                                          </p:val>
                                        </p:tav>
                                        <p:tav tm="100000">
                                          <p:val>
                                            <p:strVal val="ppt_x"/>
                                          </p:val>
                                        </p:tav>
                                      </p:tavLst>
                                    </p:anim>
                                    <p:anim calcmode="lin" valueType="num">
                                      <p:cBhvr additive="base">
                                        <p:cTn id="61" dur="500"/>
                                        <p:tgtEl>
                                          <p:spTgt spid="24580"/>
                                        </p:tgtEl>
                                        <p:attrNameLst>
                                          <p:attrName>ppt_y</p:attrName>
                                        </p:attrNameLst>
                                      </p:cBhvr>
                                      <p:tavLst>
                                        <p:tav tm="0">
                                          <p:val>
                                            <p:strVal val="ppt_y"/>
                                          </p:val>
                                        </p:tav>
                                        <p:tav tm="100000">
                                          <p:val>
                                            <p:strVal val="1+ppt_h/2"/>
                                          </p:val>
                                        </p:tav>
                                      </p:tavLst>
                                    </p:anim>
                                    <p:set>
                                      <p:cBhvr>
                                        <p:cTn id="62" dur="1" fill="hold">
                                          <p:stCondLst>
                                            <p:cond delay="499"/>
                                          </p:stCondLst>
                                        </p:cTn>
                                        <p:tgtEl>
                                          <p:spTgt spid="24580"/>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24582"/>
                                        </p:tgtEl>
                                        <p:attrNameLst>
                                          <p:attrName>ppt_x</p:attrName>
                                        </p:attrNameLst>
                                      </p:cBhvr>
                                      <p:tavLst>
                                        <p:tav tm="0">
                                          <p:val>
                                            <p:strVal val="ppt_x"/>
                                          </p:val>
                                        </p:tav>
                                        <p:tav tm="100000">
                                          <p:val>
                                            <p:strVal val="ppt_x"/>
                                          </p:val>
                                        </p:tav>
                                      </p:tavLst>
                                    </p:anim>
                                    <p:anim calcmode="lin" valueType="num">
                                      <p:cBhvr additive="base">
                                        <p:cTn id="65" dur="500"/>
                                        <p:tgtEl>
                                          <p:spTgt spid="24582"/>
                                        </p:tgtEl>
                                        <p:attrNameLst>
                                          <p:attrName>ppt_y</p:attrName>
                                        </p:attrNameLst>
                                      </p:cBhvr>
                                      <p:tavLst>
                                        <p:tav tm="0">
                                          <p:val>
                                            <p:strVal val="ppt_y"/>
                                          </p:val>
                                        </p:tav>
                                        <p:tav tm="100000">
                                          <p:val>
                                            <p:strVal val="1+ppt_h/2"/>
                                          </p:val>
                                        </p:tav>
                                      </p:tavLst>
                                    </p:anim>
                                    <p:set>
                                      <p:cBhvr>
                                        <p:cTn id="66" dur="1" fill="hold">
                                          <p:stCondLst>
                                            <p:cond delay="499"/>
                                          </p:stCondLst>
                                        </p:cTn>
                                        <p:tgtEl>
                                          <p:spTgt spid="24582"/>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24583"/>
                                        </p:tgtEl>
                                        <p:attrNameLst>
                                          <p:attrName>ppt_x</p:attrName>
                                        </p:attrNameLst>
                                      </p:cBhvr>
                                      <p:tavLst>
                                        <p:tav tm="0">
                                          <p:val>
                                            <p:strVal val="ppt_x"/>
                                          </p:val>
                                        </p:tav>
                                        <p:tav tm="100000">
                                          <p:val>
                                            <p:strVal val="ppt_x"/>
                                          </p:val>
                                        </p:tav>
                                      </p:tavLst>
                                    </p:anim>
                                    <p:anim calcmode="lin" valueType="num">
                                      <p:cBhvr additive="base">
                                        <p:cTn id="69" dur="500"/>
                                        <p:tgtEl>
                                          <p:spTgt spid="24583"/>
                                        </p:tgtEl>
                                        <p:attrNameLst>
                                          <p:attrName>ppt_y</p:attrName>
                                        </p:attrNameLst>
                                      </p:cBhvr>
                                      <p:tavLst>
                                        <p:tav tm="0">
                                          <p:val>
                                            <p:strVal val="ppt_y"/>
                                          </p:val>
                                        </p:tav>
                                        <p:tav tm="100000">
                                          <p:val>
                                            <p:strVal val="1+ppt_h/2"/>
                                          </p:val>
                                        </p:tav>
                                      </p:tavLst>
                                    </p:anim>
                                    <p:set>
                                      <p:cBhvr>
                                        <p:cTn id="70" dur="1" fill="hold">
                                          <p:stCondLst>
                                            <p:cond delay="499"/>
                                          </p:stCondLst>
                                        </p:cTn>
                                        <p:tgtEl>
                                          <p:spTgt spid="24583"/>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24584"/>
                                        </p:tgtEl>
                                        <p:attrNameLst>
                                          <p:attrName>ppt_x</p:attrName>
                                        </p:attrNameLst>
                                      </p:cBhvr>
                                      <p:tavLst>
                                        <p:tav tm="0">
                                          <p:val>
                                            <p:strVal val="ppt_x"/>
                                          </p:val>
                                        </p:tav>
                                        <p:tav tm="100000">
                                          <p:val>
                                            <p:strVal val="ppt_x"/>
                                          </p:val>
                                        </p:tav>
                                      </p:tavLst>
                                    </p:anim>
                                    <p:anim calcmode="lin" valueType="num">
                                      <p:cBhvr additive="base">
                                        <p:cTn id="73" dur="500"/>
                                        <p:tgtEl>
                                          <p:spTgt spid="24584"/>
                                        </p:tgtEl>
                                        <p:attrNameLst>
                                          <p:attrName>ppt_y</p:attrName>
                                        </p:attrNameLst>
                                      </p:cBhvr>
                                      <p:tavLst>
                                        <p:tav tm="0">
                                          <p:val>
                                            <p:strVal val="ppt_y"/>
                                          </p:val>
                                        </p:tav>
                                        <p:tav tm="100000">
                                          <p:val>
                                            <p:strVal val="1+ppt_h/2"/>
                                          </p:val>
                                        </p:tav>
                                      </p:tavLst>
                                    </p:anim>
                                    <p:set>
                                      <p:cBhvr>
                                        <p:cTn id="74" dur="1" fill="hold">
                                          <p:stCondLst>
                                            <p:cond delay="499"/>
                                          </p:stCondLst>
                                        </p:cTn>
                                        <p:tgtEl>
                                          <p:spTgt spid="24584"/>
                                        </p:tgtEl>
                                        <p:attrNameLst>
                                          <p:attrName>style.visibility</p:attrName>
                                        </p:attrNameLst>
                                      </p:cBhvr>
                                      <p:to>
                                        <p:strVal val="hidden"/>
                                      </p:to>
                                    </p:set>
                                  </p:childTnLst>
                                </p:cTn>
                              </p:par>
                              <p:par>
                                <p:cTn id="75" presetID="2" presetClass="exit" presetSubtype="4" fill="hold" nodeType="withEffect">
                                  <p:stCondLst>
                                    <p:cond delay="0"/>
                                  </p:stCondLst>
                                  <p:childTnLst>
                                    <p:anim calcmode="lin" valueType="num">
                                      <p:cBhvr additive="base">
                                        <p:cTn id="76" dur="500"/>
                                        <p:tgtEl>
                                          <p:spTgt spid="24585"/>
                                        </p:tgtEl>
                                        <p:attrNameLst>
                                          <p:attrName>ppt_x</p:attrName>
                                        </p:attrNameLst>
                                      </p:cBhvr>
                                      <p:tavLst>
                                        <p:tav tm="0">
                                          <p:val>
                                            <p:strVal val="ppt_x"/>
                                          </p:val>
                                        </p:tav>
                                        <p:tav tm="100000">
                                          <p:val>
                                            <p:strVal val="ppt_x"/>
                                          </p:val>
                                        </p:tav>
                                      </p:tavLst>
                                    </p:anim>
                                    <p:anim calcmode="lin" valueType="num">
                                      <p:cBhvr additive="base">
                                        <p:cTn id="77" dur="500"/>
                                        <p:tgtEl>
                                          <p:spTgt spid="24585"/>
                                        </p:tgtEl>
                                        <p:attrNameLst>
                                          <p:attrName>ppt_y</p:attrName>
                                        </p:attrNameLst>
                                      </p:cBhvr>
                                      <p:tavLst>
                                        <p:tav tm="0">
                                          <p:val>
                                            <p:strVal val="ppt_y"/>
                                          </p:val>
                                        </p:tav>
                                        <p:tav tm="100000">
                                          <p:val>
                                            <p:strVal val="1+ppt_h/2"/>
                                          </p:val>
                                        </p:tav>
                                      </p:tavLst>
                                    </p:anim>
                                    <p:set>
                                      <p:cBhvr>
                                        <p:cTn id="78" dur="1" fill="hold">
                                          <p:stCondLst>
                                            <p:cond delay="499"/>
                                          </p:stCondLst>
                                        </p:cTn>
                                        <p:tgtEl>
                                          <p:spTgt spid="24585"/>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24586"/>
                                        </p:tgtEl>
                                        <p:attrNameLst>
                                          <p:attrName>ppt_x</p:attrName>
                                        </p:attrNameLst>
                                      </p:cBhvr>
                                      <p:tavLst>
                                        <p:tav tm="0">
                                          <p:val>
                                            <p:strVal val="ppt_x"/>
                                          </p:val>
                                        </p:tav>
                                        <p:tav tm="100000">
                                          <p:val>
                                            <p:strVal val="ppt_x"/>
                                          </p:val>
                                        </p:tav>
                                      </p:tavLst>
                                    </p:anim>
                                    <p:anim calcmode="lin" valueType="num">
                                      <p:cBhvr additive="base">
                                        <p:cTn id="81" dur="500"/>
                                        <p:tgtEl>
                                          <p:spTgt spid="24586"/>
                                        </p:tgtEl>
                                        <p:attrNameLst>
                                          <p:attrName>ppt_y</p:attrName>
                                        </p:attrNameLst>
                                      </p:cBhvr>
                                      <p:tavLst>
                                        <p:tav tm="0">
                                          <p:val>
                                            <p:strVal val="ppt_y"/>
                                          </p:val>
                                        </p:tav>
                                        <p:tav tm="100000">
                                          <p:val>
                                            <p:strVal val="1+ppt_h/2"/>
                                          </p:val>
                                        </p:tav>
                                      </p:tavLst>
                                    </p:anim>
                                    <p:set>
                                      <p:cBhvr>
                                        <p:cTn id="82" dur="1" fill="hold">
                                          <p:stCondLst>
                                            <p:cond delay="499"/>
                                          </p:stCondLst>
                                        </p:cTn>
                                        <p:tgtEl>
                                          <p:spTgt spid="2458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7"/>
                                        </p:tgtEl>
                                        <p:attrNameLst>
                                          <p:attrName>ppt_x</p:attrName>
                                        </p:attrNameLst>
                                      </p:cBhvr>
                                      <p:tavLst>
                                        <p:tav tm="0">
                                          <p:val>
                                            <p:strVal val="ppt_x"/>
                                          </p:val>
                                        </p:tav>
                                        <p:tav tm="100000">
                                          <p:val>
                                            <p:strVal val="ppt_x"/>
                                          </p:val>
                                        </p:tav>
                                      </p:tavLst>
                                    </p:anim>
                                    <p:anim calcmode="lin" valueType="num">
                                      <p:cBhvr additive="base">
                                        <p:cTn id="93" dur="500"/>
                                        <p:tgtEl>
                                          <p:spTgt spid="7"/>
                                        </p:tgtEl>
                                        <p:attrNameLst>
                                          <p:attrName>ppt_y</p:attrName>
                                        </p:attrNameLst>
                                      </p:cBhvr>
                                      <p:tavLst>
                                        <p:tav tm="0">
                                          <p:val>
                                            <p:strVal val="ppt_y"/>
                                          </p:val>
                                        </p:tav>
                                        <p:tav tm="100000">
                                          <p:val>
                                            <p:strVal val="1+ppt_h/2"/>
                                          </p:val>
                                        </p:tav>
                                      </p:tavLst>
                                    </p:anim>
                                    <p:set>
                                      <p:cBhvr>
                                        <p:cTn id="94" dur="1" fill="hold">
                                          <p:stCondLst>
                                            <p:cond delay="499"/>
                                          </p:stCondLst>
                                        </p:cTn>
                                        <p:tgtEl>
                                          <p:spTgt spid="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4600"/>
                                        </p:tgtEl>
                                        <p:attrNameLst>
                                          <p:attrName>style.visibility</p:attrName>
                                        </p:attrNameLst>
                                      </p:cBhvr>
                                      <p:to>
                                        <p:strVal val="visible"/>
                                      </p:to>
                                    </p:set>
                                    <p:anim calcmode="lin" valueType="num">
                                      <p:cBhvr additive="base">
                                        <p:cTn id="99" dur="500" fill="hold"/>
                                        <p:tgtEl>
                                          <p:spTgt spid="24600"/>
                                        </p:tgtEl>
                                        <p:attrNameLst>
                                          <p:attrName>ppt_x</p:attrName>
                                        </p:attrNameLst>
                                      </p:cBhvr>
                                      <p:tavLst>
                                        <p:tav tm="0">
                                          <p:val>
                                            <p:strVal val="#ppt_x"/>
                                          </p:val>
                                        </p:tav>
                                        <p:tav tm="100000">
                                          <p:val>
                                            <p:strVal val="#ppt_x"/>
                                          </p:val>
                                        </p:tav>
                                      </p:tavLst>
                                    </p:anim>
                                    <p:anim calcmode="lin" valueType="num">
                                      <p:cBhvr additive="base">
                                        <p:cTn id="100" dur="500" fill="hold"/>
                                        <p:tgtEl>
                                          <p:spTgt spid="2460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nodeType="clickEffect">
                                  <p:stCondLst>
                                    <p:cond delay="0"/>
                                  </p:stCondLst>
                                  <p:childTnLst>
                                    <p:anim calcmode="lin" valueType="num">
                                      <p:cBhvr additive="base">
                                        <p:cTn id="104" dur="500"/>
                                        <p:tgtEl>
                                          <p:spTgt spid="24600"/>
                                        </p:tgtEl>
                                        <p:attrNameLst>
                                          <p:attrName>ppt_x</p:attrName>
                                        </p:attrNameLst>
                                      </p:cBhvr>
                                      <p:tavLst>
                                        <p:tav tm="0">
                                          <p:val>
                                            <p:strVal val="ppt_x"/>
                                          </p:val>
                                        </p:tav>
                                        <p:tav tm="100000">
                                          <p:val>
                                            <p:strVal val="ppt_x"/>
                                          </p:val>
                                        </p:tav>
                                      </p:tavLst>
                                    </p:anim>
                                    <p:anim calcmode="lin" valueType="num">
                                      <p:cBhvr additive="base">
                                        <p:cTn id="105" dur="500"/>
                                        <p:tgtEl>
                                          <p:spTgt spid="24600"/>
                                        </p:tgtEl>
                                        <p:attrNameLst>
                                          <p:attrName>ppt_y</p:attrName>
                                        </p:attrNameLst>
                                      </p:cBhvr>
                                      <p:tavLst>
                                        <p:tav tm="0">
                                          <p:val>
                                            <p:strVal val="ppt_y"/>
                                          </p:val>
                                        </p:tav>
                                        <p:tav tm="100000">
                                          <p:val>
                                            <p:strVal val="1+ppt_h/2"/>
                                          </p:val>
                                        </p:tav>
                                      </p:tavLst>
                                    </p:anim>
                                    <p:set>
                                      <p:cBhvr>
                                        <p:cTn id="106" dur="1" fill="hold">
                                          <p:stCondLst>
                                            <p:cond delay="499"/>
                                          </p:stCondLst>
                                        </p:cTn>
                                        <p:tgtEl>
                                          <p:spTgt spid="2460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additive="base">
                                        <p:cTn id="111" dur="500" fill="hold"/>
                                        <p:tgtEl>
                                          <p:spTgt spid="10"/>
                                        </p:tgtEl>
                                        <p:attrNameLst>
                                          <p:attrName>ppt_x</p:attrName>
                                        </p:attrNameLst>
                                      </p:cBhvr>
                                      <p:tavLst>
                                        <p:tav tm="0">
                                          <p:val>
                                            <p:strVal val="#ppt_x"/>
                                          </p:val>
                                        </p:tav>
                                        <p:tav tm="100000">
                                          <p:val>
                                            <p:strVal val="#ppt_x"/>
                                          </p:val>
                                        </p:tav>
                                      </p:tavLst>
                                    </p:anim>
                                    <p:anim calcmode="lin" valueType="num">
                                      <p:cBhvr additive="base">
                                        <p:cTn id="1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nodeType="clickEffect">
                                  <p:stCondLst>
                                    <p:cond delay="0"/>
                                  </p:stCondLst>
                                  <p:childTnLst>
                                    <p:anim calcmode="lin" valueType="num">
                                      <p:cBhvr additive="base">
                                        <p:cTn id="116" dur="500"/>
                                        <p:tgtEl>
                                          <p:spTgt spid="10"/>
                                        </p:tgtEl>
                                        <p:attrNameLst>
                                          <p:attrName>ppt_x</p:attrName>
                                        </p:attrNameLst>
                                      </p:cBhvr>
                                      <p:tavLst>
                                        <p:tav tm="0">
                                          <p:val>
                                            <p:strVal val="ppt_x"/>
                                          </p:val>
                                        </p:tav>
                                        <p:tav tm="100000">
                                          <p:val>
                                            <p:strVal val="ppt_x"/>
                                          </p:val>
                                        </p:tav>
                                      </p:tavLst>
                                    </p:anim>
                                    <p:anim calcmode="lin" valueType="num">
                                      <p:cBhvr additive="base">
                                        <p:cTn id="117" dur="500"/>
                                        <p:tgtEl>
                                          <p:spTgt spid="10"/>
                                        </p:tgtEl>
                                        <p:attrNameLst>
                                          <p:attrName>ppt_y</p:attrName>
                                        </p:attrNameLst>
                                      </p:cBhvr>
                                      <p:tavLst>
                                        <p:tav tm="0">
                                          <p:val>
                                            <p:strVal val="ppt_y"/>
                                          </p:val>
                                        </p:tav>
                                        <p:tav tm="100000">
                                          <p:val>
                                            <p:strVal val="1+ppt_h/2"/>
                                          </p:val>
                                        </p:tav>
                                      </p:tavLst>
                                    </p:anim>
                                    <p:set>
                                      <p:cBhvr>
                                        <p:cTn id="118" dur="1" fill="hold">
                                          <p:stCondLst>
                                            <p:cond delay="499"/>
                                          </p:stCondLst>
                                        </p:cTn>
                                        <p:tgtEl>
                                          <p:spTgt spid="1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17"/>
                                        </p:tgtEl>
                                        <p:attrNameLst>
                                          <p:attrName>style.visibility</p:attrName>
                                        </p:attrNameLst>
                                      </p:cBhvr>
                                      <p:to>
                                        <p:strVal val="visible"/>
                                      </p:to>
                                    </p:set>
                                    <p:anim calcmode="lin" valueType="num">
                                      <p:cBhvr additive="base">
                                        <p:cTn id="123" dur="500" fill="hold"/>
                                        <p:tgtEl>
                                          <p:spTgt spid="17"/>
                                        </p:tgtEl>
                                        <p:attrNameLst>
                                          <p:attrName>ppt_x</p:attrName>
                                        </p:attrNameLst>
                                      </p:cBhvr>
                                      <p:tavLst>
                                        <p:tav tm="0">
                                          <p:val>
                                            <p:strVal val="#ppt_x"/>
                                          </p:val>
                                        </p:tav>
                                        <p:tav tm="100000">
                                          <p:val>
                                            <p:strVal val="#ppt_x"/>
                                          </p:val>
                                        </p:tav>
                                      </p:tavLst>
                                    </p:anim>
                                    <p:anim calcmode="lin" valueType="num">
                                      <p:cBhvr additive="base">
                                        <p:cTn id="1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30"/>
          <p:cNvSpPr/>
          <p:nvPr>
            <p:custDataLst>
              <p:tags r:id="rId1"/>
            </p:custDataLst>
          </p:nvPr>
        </p:nvSpPr>
        <p:spPr>
          <a:xfrm>
            <a:off x="695394" y="612959"/>
            <a:ext cx="11496606" cy="2966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31"/>
          <p:cNvSpPr/>
          <p:nvPr>
            <p:custDataLst>
              <p:tags r:id="rId2"/>
            </p:custDataLst>
          </p:nvPr>
        </p:nvSpPr>
        <p:spPr>
          <a:xfrm>
            <a:off x="1" y="133623"/>
            <a:ext cx="547287" cy="508996"/>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Content Placeholder 2"/>
          <p:cNvSpPr txBox="1"/>
          <p:nvPr/>
        </p:nvSpPr>
        <p:spPr>
          <a:xfrm>
            <a:off x="547285" y="242824"/>
            <a:ext cx="4116380" cy="29210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产生高复制比的原因</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MH_SubTitle_1">
            <a:hlinkClick r:id="rId3" action="ppaction://hlinkfile"/>
          </p:cNvPr>
          <p:cNvSpPr/>
          <p:nvPr/>
        </p:nvSpPr>
        <p:spPr>
          <a:xfrm>
            <a:off x="962679" y="1464248"/>
            <a:ext cx="2259206" cy="1035628"/>
          </a:xfrm>
          <a:custGeom>
            <a:avLst/>
            <a:gdLst>
              <a:gd name="txL" fmla="*/ 0 w 2242"/>
              <a:gd name="txT" fmla="*/ 0 h 694"/>
              <a:gd name="txR" fmla="*/ 2242 w 2242"/>
              <a:gd name="txB" fmla="*/ 694 h 694"/>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242" h="694">
                <a:moveTo>
                  <a:pt x="42" y="117"/>
                </a:moveTo>
                <a:cubicBezTo>
                  <a:pt x="1794" y="117"/>
                  <a:pt x="1794" y="117"/>
                  <a:pt x="1794" y="117"/>
                </a:cubicBezTo>
                <a:cubicBezTo>
                  <a:pt x="1794" y="117"/>
                  <a:pt x="1790" y="88"/>
                  <a:pt x="1799" y="68"/>
                </a:cubicBezTo>
                <a:cubicBezTo>
                  <a:pt x="1808" y="49"/>
                  <a:pt x="1844" y="0"/>
                  <a:pt x="1904" y="41"/>
                </a:cubicBezTo>
                <a:cubicBezTo>
                  <a:pt x="1963" y="83"/>
                  <a:pt x="2140" y="218"/>
                  <a:pt x="2170" y="241"/>
                </a:cubicBezTo>
                <a:cubicBezTo>
                  <a:pt x="2201" y="265"/>
                  <a:pt x="2235" y="292"/>
                  <a:pt x="2239" y="342"/>
                </a:cubicBezTo>
                <a:cubicBezTo>
                  <a:pt x="2242" y="389"/>
                  <a:pt x="2230" y="411"/>
                  <a:pt x="2174" y="461"/>
                </a:cubicBezTo>
                <a:cubicBezTo>
                  <a:pt x="2126" y="504"/>
                  <a:pt x="1942" y="636"/>
                  <a:pt x="1913" y="654"/>
                </a:cubicBezTo>
                <a:cubicBezTo>
                  <a:pt x="1884" y="672"/>
                  <a:pt x="1849" y="694"/>
                  <a:pt x="1812" y="659"/>
                </a:cubicBezTo>
                <a:cubicBezTo>
                  <a:pt x="1785" y="634"/>
                  <a:pt x="1789" y="587"/>
                  <a:pt x="1789" y="587"/>
                </a:cubicBezTo>
                <a:cubicBezTo>
                  <a:pt x="0" y="532"/>
                  <a:pt x="0" y="532"/>
                  <a:pt x="0" y="532"/>
                </a:cubicBezTo>
                <a:cubicBezTo>
                  <a:pt x="31" y="497"/>
                  <a:pt x="31" y="497"/>
                  <a:pt x="31" y="497"/>
                </a:cubicBezTo>
                <a:cubicBezTo>
                  <a:pt x="1880" y="497"/>
                  <a:pt x="1880" y="497"/>
                  <a:pt x="1880" y="497"/>
                </a:cubicBezTo>
                <a:cubicBezTo>
                  <a:pt x="1880" y="562"/>
                  <a:pt x="1880" y="562"/>
                  <a:pt x="1880" y="562"/>
                </a:cubicBezTo>
                <a:cubicBezTo>
                  <a:pt x="1880" y="562"/>
                  <a:pt x="2120" y="391"/>
                  <a:pt x="2140" y="375"/>
                </a:cubicBezTo>
                <a:cubicBezTo>
                  <a:pt x="2160" y="358"/>
                  <a:pt x="2156" y="339"/>
                  <a:pt x="2134" y="326"/>
                </a:cubicBezTo>
                <a:cubicBezTo>
                  <a:pt x="2113" y="313"/>
                  <a:pt x="1884" y="140"/>
                  <a:pt x="1884" y="140"/>
                </a:cubicBezTo>
                <a:cubicBezTo>
                  <a:pt x="1884" y="211"/>
                  <a:pt x="1884" y="211"/>
                  <a:pt x="1884" y="211"/>
                </a:cubicBezTo>
                <a:cubicBezTo>
                  <a:pt x="2" y="161"/>
                  <a:pt x="2" y="161"/>
                  <a:pt x="2" y="161"/>
                </a:cubicBezTo>
                <a:lnTo>
                  <a:pt x="42" y="117"/>
                </a:lnTo>
                <a:close/>
              </a:path>
            </a:pathLst>
          </a:custGeom>
          <a:gradFill rotWithShape="0">
            <a:gsLst>
              <a:gs pos="0">
                <a:srgbClr val="FFC411">
                  <a:alpha val="0"/>
                </a:srgbClr>
              </a:gs>
              <a:gs pos="100000">
                <a:srgbClr val="FFC000"/>
              </a:gs>
            </a:gsLst>
            <a:lin ang="0"/>
            <a:tileRect/>
          </a:gradFill>
          <a:ln w="9525">
            <a:noFill/>
            <a:miter/>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rPr>
              <a:t>引文内容自动识别</a:t>
            </a:r>
            <a:endPar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endParaRPr>
          </a:p>
        </p:txBody>
      </p:sp>
      <p:pic>
        <p:nvPicPr>
          <p:cNvPr id="21" name="图片 20" descr="6引文大图"/>
          <p:cNvPicPr>
            <a:picLocks noChangeAspect="1"/>
          </p:cNvPicPr>
          <p:nvPr/>
        </p:nvPicPr>
        <p:blipFill>
          <a:blip r:embed="rId4"/>
          <a:stretch>
            <a:fillRect/>
          </a:stretch>
        </p:blipFill>
        <p:spPr>
          <a:xfrm>
            <a:off x="3221885" y="1758237"/>
            <a:ext cx="8570124" cy="940384"/>
          </a:xfrm>
          <a:prstGeom prst="rect">
            <a:avLst/>
          </a:prstGeom>
          <a:noFill/>
          <a:ln w="9525">
            <a:noFill/>
          </a:ln>
        </p:spPr>
      </p:pic>
      <p:sp>
        <p:nvSpPr>
          <p:cNvPr id="22" name="矩形 21"/>
          <p:cNvSpPr/>
          <p:nvPr/>
        </p:nvSpPr>
        <p:spPr>
          <a:xfrm>
            <a:off x="9660432" y="2439555"/>
            <a:ext cx="2132213" cy="280019"/>
          </a:xfrm>
          <a:prstGeom prst="rect">
            <a:avLst/>
          </a:prstGeom>
          <a:noFill/>
          <a:ln w="38100" cap="flat" cmpd="sng">
            <a:solidFill>
              <a:schemeClr val="hlink"/>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23" name="图片 22" descr="6引文小图"/>
          <p:cNvPicPr>
            <a:picLocks noChangeAspect="1"/>
          </p:cNvPicPr>
          <p:nvPr/>
        </p:nvPicPr>
        <p:blipFill>
          <a:blip r:embed="rId5"/>
          <a:stretch>
            <a:fillRect/>
          </a:stretch>
        </p:blipFill>
        <p:spPr>
          <a:xfrm>
            <a:off x="6076054" y="2546864"/>
            <a:ext cx="4576829" cy="1166431"/>
          </a:xfrm>
          <a:prstGeom prst="rect">
            <a:avLst/>
          </a:prstGeom>
          <a:noFill/>
          <a:ln w="9525">
            <a:noFill/>
          </a:ln>
        </p:spPr>
      </p:pic>
      <p:sp>
        <p:nvSpPr>
          <p:cNvPr id="24" name="MH_SubTitle_2">
            <a:hlinkClick r:id="rId6" action="ppaction://hlinkfile"/>
          </p:cNvPr>
          <p:cNvSpPr/>
          <p:nvPr/>
        </p:nvSpPr>
        <p:spPr>
          <a:xfrm>
            <a:off x="9308026" y="2719575"/>
            <a:ext cx="2149992" cy="1031818"/>
          </a:xfrm>
          <a:custGeom>
            <a:avLst/>
            <a:gdLst>
              <a:gd name="txL" fmla="*/ 0 w 2131"/>
              <a:gd name="txT" fmla="*/ 0 h 694"/>
              <a:gd name="txR" fmla="*/ 2131 w 2131"/>
              <a:gd name="txB" fmla="*/ 694 h 694"/>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131" h="694">
                <a:moveTo>
                  <a:pt x="2118" y="117"/>
                </a:moveTo>
                <a:cubicBezTo>
                  <a:pt x="448" y="117"/>
                  <a:pt x="448" y="117"/>
                  <a:pt x="448" y="117"/>
                </a:cubicBezTo>
                <a:cubicBezTo>
                  <a:pt x="448" y="117"/>
                  <a:pt x="452" y="89"/>
                  <a:pt x="443" y="69"/>
                </a:cubicBezTo>
                <a:cubicBezTo>
                  <a:pt x="434" y="49"/>
                  <a:pt x="398" y="0"/>
                  <a:pt x="338" y="42"/>
                </a:cubicBezTo>
                <a:cubicBezTo>
                  <a:pt x="279" y="83"/>
                  <a:pt x="102" y="218"/>
                  <a:pt x="72" y="242"/>
                </a:cubicBezTo>
                <a:cubicBezTo>
                  <a:pt x="41" y="265"/>
                  <a:pt x="7" y="292"/>
                  <a:pt x="3" y="342"/>
                </a:cubicBezTo>
                <a:cubicBezTo>
                  <a:pt x="0" y="389"/>
                  <a:pt x="12" y="411"/>
                  <a:pt x="68" y="461"/>
                </a:cubicBezTo>
                <a:cubicBezTo>
                  <a:pt x="116" y="504"/>
                  <a:pt x="300" y="636"/>
                  <a:pt x="329" y="654"/>
                </a:cubicBezTo>
                <a:cubicBezTo>
                  <a:pt x="358" y="672"/>
                  <a:pt x="393" y="694"/>
                  <a:pt x="430" y="659"/>
                </a:cubicBezTo>
                <a:cubicBezTo>
                  <a:pt x="457" y="634"/>
                  <a:pt x="453" y="587"/>
                  <a:pt x="453" y="587"/>
                </a:cubicBezTo>
                <a:cubicBezTo>
                  <a:pt x="2121" y="541"/>
                  <a:pt x="2121" y="541"/>
                  <a:pt x="2121" y="541"/>
                </a:cubicBezTo>
                <a:cubicBezTo>
                  <a:pt x="2100" y="498"/>
                  <a:pt x="2100" y="498"/>
                  <a:pt x="2100" y="498"/>
                </a:cubicBezTo>
                <a:cubicBezTo>
                  <a:pt x="362" y="497"/>
                  <a:pt x="362" y="497"/>
                  <a:pt x="362" y="497"/>
                </a:cubicBezTo>
                <a:cubicBezTo>
                  <a:pt x="362" y="562"/>
                  <a:pt x="362" y="562"/>
                  <a:pt x="362" y="562"/>
                </a:cubicBezTo>
                <a:cubicBezTo>
                  <a:pt x="362" y="562"/>
                  <a:pt x="122" y="391"/>
                  <a:pt x="102" y="375"/>
                </a:cubicBezTo>
                <a:cubicBezTo>
                  <a:pt x="82" y="359"/>
                  <a:pt x="86" y="339"/>
                  <a:pt x="108" y="326"/>
                </a:cubicBezTo>
                <a:cubicBezTo>
                  <a:pt x="129" y="314"/>
                  <a:pt x="358" y="141"/>
                  <a:pt x="358" y="141"/>
                </a:cubicBezTo>
                <a:cubicBezTo>
                  <a:pt x="358" y="211"/>
                  <a:pt x="358" y="211"/>
                  <a:pt x="358" y="211"/>
                </a:cubicBezTo>
                <a:cubicBezTo>
                  <a:pt x="2131" y="164"/>
                  <a:pt x="2131" y="164"/>
                  <a:pt x="2131" y="164"/>
                </a:cubicBezTo>
                <a:lnTo>
                  <a:pt x="2118" y="117"/>
                </a:lnTo>
                <a:close/>
              </a:path>
            </a:pathLst>
          </a:custGeom>
          <a:gradFill rotWithShape="0">
            <a:gsLst>
              <a:gs pos="0">
                <a:srgbClr val="10B3E9">
                  <a:alpha val="0"/>
                </a:srgbClr>
              </a:gs>
              <a:gs pos="100000">
                <a:srgbClr val="00B0F0"/>
              </a:gs>
            </a:gsLst>
            <a:lin ang="10800000"/>
            <a:tileRect/>
          </a:gradFill>
          <a:ln w="9525">
            <a:noFill/>
            <a:miter/>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Gill Sans" charset="0"/>
              </a:rPr>
              <a:t>标引不正确</a:t>
            </a:r>
            <a:r>
              <a:rPr kumimoji="0" lang="en-US" altLang="zh-CN"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Gill Sans" charset="0"/>
              </a:rPr>
              <a:t> </a:t>
            </a:r>
            <a:endPar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endParaRPr>
          </a:p>
        </p:txBody>
      </p:sp>
      <p:sp>
        <p:nvSpPr>
          <p:cNvPr id="25" name="矩形 24"/>
          <p:cNvSpPr/>
          <p:nvPr/>
        </p:nvSpPr>
        <p:spPr>
          <a:xfrm>
            <a:off x="6504655" y="3301837"/>
            <a:ext cx="4211089" cy="411457"/>
          </a:xfrm>
          <a:prstGeom prst="rect">
            <a:avLst/>
          </a:prstGeom>
          <a:noFill/>
          <a:ln w="38100" cap="flat" cmpd="sng">
            <a:solidFill>
              <a:schemeClr val="hlink"/>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27" name="图片 26" descr="标引不正确"/>
          <p:cNvPicPr>
            <a:picLocks noChangeAspect="1"/>
          </p:cNvPicPr>
          <p:nvPr/>
        </p:nvPicPr>
        <p:blipFill>
          <a:blip r:embed="rId7"/>
          <a:stretch>
            <a:fillRect/>
          </a:stretch>
        </p:blipFill>
        <p:spPr>
          <a:xfrm>
            <a:off x="3672075" y="1110573"/>
            <a:ext cx="5110834" cy="5416888"/>
          </a:xfrm>
          <a:prstGeom prst="rect">
            <a:avLst/>
          </a:prstGeom>
          <a:noFill/>
          <a:ln w="9525">
            <a:noFill/>
          </a:ln>
        </p:spPr>
      </p:pic>
      <p:sp>
        <p:nvSpPr>
          <p:cNvPr id="28" name="MH_SubTitle_3">
            <a:hlinkClick r:id="rId8" action="ppaction://hlinkfile"/>
          </p:cNvPr>
          <p:cNvSpPr/>
          <p:nvPr/>
        </p:nvSpPr>
        <p:spPr>
          <a:xfrm>
            <a:off x="944265" y="3480898"/>
            <a:ext cx="2259206" cy="1033723"/>
          </a:xfrm>
          <a:custGeom>
            <a:avLst/>
            <a:gdLst>
              <a:gd name="txL" fmla="*/ 0 w 2242"/>
              <a:gd name="txT" fmla="*/ 0 h 694"/>
              <a:gd name="txR" fmla="*/ 2242 w 2242"/>
              <a:gd name="txB" fmla="*/ 694 h 694"/>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242" h="694">
                <a:moveTo>
                  <a:pt x="41" y="117"/>
                </a:moveTo>
                <a:cubicBezTo>
                  <a:pt x="1793" y="117"/>
                  <a:pt x="1793" y="117"/>
                  <a:pt x="1793" y="117"/>
                </a:cubicBezTo>
                <a:cubicBezTo>
                  <a:pt x="1793" y="117"/>
                  <a:pt x="1790" y="89"/>
                  <a:pt x="1799" y="69"/>
                </a:cubicBezTo>
                <a:cubicBezTo>
                  <a:pt x="1808" y="49"/>
                  <a:pt x="1844" y="0"/>
                  <a:pt x="1903" y="42"/>
                </a:cubicBezTo>
                <a:cubicBezTo>
                  <a:pt x="1963" y="83"/>
                  <a:pt x="2139" y="218"/>
                  <a:pt x="2170" y="242"/>
                </a:cubicBezTo>
                <a:cubicBezTo>
                  <a:pt x="2200" y="265"/>
                  <a:pt x="2234" y="292"/>
                  <a:pt x="2238" y="342"/>
                </a:cubicBezTo>
                <a:cubicBezTo>
                  <a:pt x="2242" y="389"/>
                  <a:pt x="2229" y="411"/>
                  <a:pt x="2173" y="461"/>
                </a:cubicBezTo>
                <a:cubicBezTo>
                  <a:pt x="2126" y="504"/>
                  <a:pt x="1941" y="636"/>
                  <a:pt x="1912" y="654"/>
                </a:cubicBezTo>
                <a:cubicBezTo>
                  <a:pt x="1883" y="672"/>
                  <a:pt x="1848" y="694"/>
                  <a:pt x="1811" y="659"/>
                </a:cubicBezTo>
                <a:cubicBezTo>
                  <a:pt x="1784" y="634"/>
                  <a:pt x="1788" y="587"/>
                  <a:pt x="1788" y="587"/>
                </a:cubicBezTo>
                <a:cubicBezTo>
                  <a:pt x="0" y="532"/>
                  <a:pt x="0" y="532"/>
                  <a:pt x="0" y="532"/>
                </a:cubicBezTo>
                <a:cubicBezTo>
                  <a:pt x="30" y="497"/>
                  <a:pt x="30" y="497"/>
                  <a:pt x="30" y="497"/>
                </a:cubicBezTo>
                <a:cubicBezTo>
                  <a:pt x="1880" y="497"/>
                  <a:pt x="1880" y="497"/>
                  <a:pt x="1880" y="497"/>
                </a:cubicBezTo>
                <a:cubicBezTo>
                  <a:pt x="1880" y="562"/>
                  <a:pt x="1880" y="562"/>
                  <a:pt x="1880" y="562"/>
                </a:cubicBezTo>
                <a:cubicBezTo>
                  <a:pt x="1880" y="562"/>
                  <a:pt x="2119" y="391"/>
                  <a:pt x="2139" y="375"/>
                </a:cubicBezTo>
                <a:cubicBezTo>
                  <a:pt x="2159" y="359"/>
                  <a:pt x="2155" y="339"/>
                  <a:pt x="2134" y="326"/>
                </a:cubicBezTo>
                <a:cubicBezTo>
                  <a:pt x="2112" y="314"/>
                  <a:pt x="1883" y="141"/>
                  <a:pt x="1883" y="141"/>
                </a:cubicBezTo>
                <a:cubicBezTo>
                  <a:pt x="1883" y="211"/>
                  <a:pt x="1883" y="211"/>
                  <a:pt x="1883" y="211"/>
                </a:cubicBezTo>
                <a:cubicBezTo>
                  <a:pt x="2" y="161"/>
                  <a:pt x="2" y="161"/>
                  <a:pt x="2" y="161"/>
                </a:cubicBezTo>
                <a:lnTo>
                  <a:pt x="41" y="117"/>
                </a:lnTo>
                <a:close/>
              </a:path>
            </a:pathLst>
          </a:custGeom>
          <a:gradFill rotWithShape="0">
            <a:gsLst>
              <a:gs pos="0">
                <a:srgbClr val="FF7D9C">
                  <a:alpha val="0"/>
                </a:srgbClr>
              </a:gs>
              <a:gs pos="100000">
                <a:srgbClr val="FF7D9C"/>
              </a:gs>
            </a:gsLst>
            <a:lin ang="0"/>
            <a:tileRect/>
          </a:gradFill>
          <a:ln w="9525">
            <a:noFill/>
            <a:miter/>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Gill Sans" charset="0"/>
              </a:rPr>
              <a:t>格式不规范</a:t>
            </a:r>
            <a:r>
              <a:rPr kumimoji="0" lang="en-US" altLang="zh-CN"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Gill Sans" charset="0"/>
              </a:rPr>
              <a:t> </a:t>
            </a:r>
            <a:endPar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endParaRPr>
          </a:p>
        </p:txBody>
      </p:sp>
      <p:pic>
        <p:nvPicPr>
          <p:cNvPr id="29" name="图片 28" descr="格式不规范导致的复制比"/>
          <p:cNvPicPr>
            <a:picLocks noChangeAspect="1"/>
          </p:cNvPicPr>
          <p:nvPr/>
        </p:nvPicPr>
        <p:blipFill>
          <a:blip r:embed="rId9"/>
          <a:stretch>
            <a:fillRect/>
          </a:stretch>
        </p:blipFill>
        <p:spPr>
          <a:xfrm>
            <a:off x="3371737" y="3195163"/>
            <a:ext cx="6624592" cy="2719555"/>
          </a:xfrm>
          <a:prstGeom prst="rect">
            <a:avLst/>
          </a:prstGeom>
          <a:noFill/>
          <a:ln w="9525">
            <a:noFill/>
          </a:ln>
        </p:spPr>
      </p:pic>
      <p:sp>
        <p:nvSpPr>
          <p:cNvPr id="30" name="MH_SubTitle_4">
            <a:hlinkClick r:id="rId10" action="ppaction://hlinkfile"/>
          </p:cNvPr>
          <p:cNvSpPr/>
          <p:nvPr/>
        </p:nvSpPr>
        <p:spPr>
          <a:xfrm>
            <a:off x="9308026" y="4514621"/>
            <a:ext cx="2149992" cy="1031818"/>
          </a:xfrm>
          <a:custGeom>
            <a:avLst/>
            <a:gdLst>
              <a:gd name="txL" fmla="*/ 0 w 2132"/>
              <a:gd name="txT" fmla="*/ 0 h 693"/>
              <a:gd name="txR" fmla="*/ 2132 w 2132"/>
              <a:gd name="txB" fmla="*/ 693 h 693"/>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132" h="693">
                <a:moveTo>
                  <a:pt x="2118" y="117"/>
                </a:moveTo>
                <a:cubicBezTo>
                  <a:pt x="448" y="117"/>
                  <a:pt x="448" y="117"/>
                  <a:pt x="448" y="117"/>
                </a:cubicBezTo>
                <a:cubicBezTo>
                  <a:pt x="448" y="117"/>
                  <a:pt x="452" y="88"/>
                  <a:pt x="443" y="68"/>
                </a:cubicBezTo>
                <a:cubicBezTo>
                  <a:pt x="434" y="48"/>
                  <a:pt x="398" y="0"/>
                  <a:pt x="338" y="41"/>
                </a:cubicBezTo>
                <a:cubicBezTo>
                  <a:pt x="279" y="82"/>
                  <a:pt x="102" y="217"/>
                  <a:pt x="72" y="241"/>
                </a:cubicBezTo>
                <a:cubicBezTo>
                  <a:pt x="41" y="264"/>
                  <a:pt x="7" y="291"/>
                  <a:pt x="3" y="342"/>
                </a:cubicBezTo>
                <a:cubicBezTo>
                  <a:pt x="0" y="389"/>
                  <a:pt x="12" y="410"/>
                  <a:pt x="68" y="461"/>
                </a:cubicBezTo>
                <a:cubicBezTo>
                  <a:pt x="116" y="504"/>
                  <a:pt x="301" y="635"/>
                  <a:pt x="329" y="653"/>
                </a:cubicBezTo>
                <a:cubicBezTo>
                  <a:pt x="358" y="671"/>
                  <a:pt x="393" y="693"/>
                  <a:pt x="430" y="659"/>
                </a:cubicBezTo>
                <a:cubicBezTo>
                  <a:pt x="457" y="634"/>
                  <a:pt x="454" y="587"/>
                  <a:pt x="454" y="587"/>
                </a:cubicBezTo>
                <a:cubicBezTo>
                  <a:pt x="2122" y="541"/>
                  <a:pt x="2122" y="541"/>
                  <a:pt x="2122" y="541"/>
                </a:cubicBezTo>
                <a:cubicBezTo>
                  <a:pt x="2100" y="498"/>
                  <a:pt x="2100" y="498"/>
                  <a:pt x="2100" y="498"/>
                </a:cubicBezTo>
                <a:cubicBezTo>
                  <a:pt x="362" y="497"/>
                  <a:pt x="362" y="497"/>
                  <a:pt x="362" y="497"/>
                </a:cubicBezTo>
                <a:cubicBezTo>
                  <a:pt x="362" y="561"/>
                  <a:pt x="362" y="561"/>
                  <a:pt x="362" y="561"/>
                </a:cubicBezTo>
                <a:cubicBezTo>
                  <a:pt x="362" y="561"/>
                  <a:pt x="122" y="390"/>
                  <a:pt x="102" y="374"/>
                </a:cubicBezTo>
                <a:cubicBezTo>
                  <a:pt x="83" y="358"/>
                  <a:pt x="86" y="338"/>
                  <a:pt x="108" y="326"/>
                </a:cubicBezTo>
                <a:cubicBezTo>
                  <a:pt x="129" y="313"/>
                  <a:pt x="358" y="140"/>
                  <a:pt x="358" y="140"/>
                </a:cubicBezTo>
                <a:cubicBezTo>
                  <a:pt x="358" y="210"/>
                  <a:pt x="358" y="210"/>
                  <a:pt x="358" y="210"/>
                </a:cubicBezTo>
                <a:cubicBezTo>
                  <a:pt x="2132" y="164"/>
                  <a:pt x="2132" y="164"/>
                  <a:pt x="2132" y="164"/>
                </a:cubicBezTo>
                <a:lnTo>
                  <a:pt x="2118" y="117"/>
                </a:lnTo>
                <a:close/>
              </a:path>
            </a:pathLst>
          </a:custGeom>
          <a:gradFill rotWithShape="0">
            <a:gsLst>
              <a:gs pos="0">
                <a:srgbClr val="83C937">
                  <a:alpha val="0"/>
                </a:srgbClr>
              </a:gs>
              <a:gs pos="100000">
                <a:srgbClr val="92D050"/>
              </a:gs>
            </a:gsLst>
            <a:lin ang="10800000"/>
            <a:tileRect/>
          </a:gradFill>
          <a:ln w="9525">
            <a:noFill/>
            <a:miter/>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Gill Sans" charset="0"/>
              </a:rPr>
              <a:t>结论部分的复制比</a:t>
            </a:r>
            <a:endPar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endParaRPr>
          </a:p>
        </p:txBody>
      </p:sp>
      <p:pic>
        <p:nvPicPr>
          <p:cNvPr id="34" name="图片 33" descr="结论部分标红或标黄"/>
          <p:cNvPicPr>
            <a:picLocks noChangeAspect="1"/>
          </p:cNvPicPr>
          <p:nvPr/>
        </p:nvPicPr>
        <p:blipFill>
          <a:blip r:embed="rId11"/>
          <a:stretch>
            <a:fillRect/>
          </a:stretch>
        </p:blipFill>
        <p:spPr>
          <a:xfrm>
            <a:off x="3221885" y="4184439"/>
            <a:ext cx="5846759" cy="2190630"/>
          </a:xfrm>
          <a:prstGeom prst="rect">
            <a:avLst/>
          </a:prstGeom>
          <a:noFill/>
          <a:ln w="9525">
            <a:noFill/>
          </a:ln>
        </p:spPr>
      </p:pic>
      <p:sp>
        <p:nvSpPr>
          <p:cNvPr id="35" name="MH_SubTitle_1">
            <a:hlinkClick r:id="rId3" action="ppaction://hlinkfile"/>
          </p:cNvPr>
          <p:cNvSpPr/>
          <p:nvPr/>
        </p:nvSpPr>
        <p:spPr>
          <a:xfrm>
            <a:off x="1242381" y="5086090"/>
            <a:ext cx="1960456" cy="828629"/>
          </a:xfrm>
          <a:custGeom>
            <a:avLst/>
            <a:gdLst>
              <a:gd name="txL" fmla="*/ 0 w 2242"/>
              <a:gd name="txT" fmla="*/ 0 h 694"/>
              <a:gd name="txR" fmla="*/ 2242 w 2242"/>
              <a:gd name="txB" fmla="*/ 694 h 694"/>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242" h="694">
                <a:moveTo>
                  <a:pt x="42" y="117"/>
                </a:moveTo>
                <a:cubicBezTo>
                  <a:pt x="1794" y="117"/>
                  <a:pt x="1794" y="117"/>
                  <a:pt x="1794" y="117"/>
                </a:cubicBezTo>
                <a:cubicBezTo>
                  <a:pt x="1794" y="117"/>
                  <a:pt x="1790" y="88"/>
                  <a:pt x="1799" y="68"/>
                </a:cubicBezTo>
                <a:cubicBezTo>
                  <a:pt x="1808" y="49"/>
                  <a:pt x="1844" y="0"/>
                  <a:pt x="1904" y="41"/>
                </a:cubicBezTo>
                <a:cubicBezTo>
                  <a:pt x="1963" y="83"/>
                  <a:pt x="2140" y="218"/>
                  <a:pt x="2170" y="241"/>
                </a:cubicBezTo>
                <a:cubicBezTo>
                  <a:pt x="2201" y="265"/>
                  <a:pt x="2235" y="292"/>
                  <a:pt x="2239" y="342"/>
                </a:cubicBezTo>
                <a:cubicBezTo>
                  <a:pt x="2242" y="389"/>
                  <a:pt x="2230" y="411"/>
                  <a:pt x="2174" y="461"/>
                </a:cubicBezTo>
                <a:cubicBezTo>
                  <a:pt x="2126" y="504"/>
                  <a:pt x="1942" y="636"/>
                  <a:pt x="1913" y="654"/>
                </a:cubicBezTo>
                <a:cubicBezTo>
                  <a:pt x="1884" y="672"/>
                  <a:pt x="1849" y="694"/>
                  <a:pt x="1812" y="659"/>
                </a:cubicBezTo>
                <a:cubicBezTo>
                  <a:pt x="1785" y="634"/>
                  <a:pt x="1789" y="587"/>
                  <a:pt x="1789" y="587"/>
                </a:cubicBezTo>
                <a:cubicBezTo>
                  <a:pt x="0" y="532"/>
                  <a:pt x="0" y="532"/>
                  <a:pt x="0" y="532"/>
                </a:cubicBezTo>
                <a:cubicBezTo>
                  <a:pt x="31" y="497"/>
                  <a:pt x="31" y="497"/>
                  <a:pt x="31" y="497"/>
                </a:cubicBezTo>
                <a:cubicBezTo>
                  <a:pt x="1880" y="497"/>
                  <a:pt x="1880" y="497"/>
                  <a:pt x="1880" y="497"/>
                </a:cubicBezTo>
                <a:cubicBezTo>
                  <a:pt x="1880" y="562"/>
                  <a:pt x="1880" y="562"/>
                  <a:pt x="1880" y="562"/>
                </a:cubicBezTo>
                <a:cubicBezTo>
                  <a:pt x="1880" y="562"/>
                  <a:pt x="2120" y="391"/>
                  <a:pt x="2140" y="375"/>
                </a:cubicBezTo>
                <a:cubicBezTo>
                  <a:pt x="2160" y="358"/>
                  <a:pt x="2156" y="339"/>
                  <a:pt x="2134" y="326"/>
                </a:cubicBezTo>
                <a:cubicBezTo>
                  <a:pt x="2113" y="313"/>
                  <a:pt x="1884" y="140"/>
                  <a:pt x="1884" y="140"/>
                </a:cubicBezTo>
                <a:cubicBezTo>
                  <a:pt x="1884" y="211"/>
                  <a:pt x="1884" y="211"/>
                  <a:pt x="1884" y="211"/>
                </a:cubicBezTo>
                <a:cubicBezTo>
                  <a:pt x="2" y="161"/>
                  <a:pt x="2" y="161"/>
                  <a:pt x="2" y="161"/>
                </a:cubicBezTo>
                <a:lnTo>
                  <a:pt x="42" y="117"/>
                </a:lnTo>
                <a:close/>
              </a:path>
            </a:pathLst>
          </a:custGeom>
          <a:gradFill rotWithShape="0">
            <a:gsLst>
              <a:gs pos="0">
                <a:srgbClr val="FFC411">
                  <a:alpha val="0"/>
                </a:srgbClr>
              </a:gs>
              <a:gs pos="100000">
                <a:srgbClr val="FFC000"/>
              </a:gs>
            </a:gsLst>
            <a:lin ang="0"/>
            <a:tileRect/>
          </a:gradFill>
          <a:ln w="9525">
            <a:noFill/>
            <a:miter/>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rPr>
              <a:t>互联网资源使用</a:t>
            </a:r>
            <a:endPar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endParaRPr>
          </a:p>
        </p:txBody>
      </p:sp>
      <p:pic>
        <p:nvPicPr>
          <p:cNvPr id="36" name="图片 35" descr="互联网资源"/>
          <p:cNvPicPr>
            <a:picLocks noChangeAspect="1"/>
          </p:cNvPicPr>
          <p:nvPr/>
        </p:nvPicPr>
        <p:blipFill>
          <a:blip r:embed="rId12"/>
          <a:stretch>
            <a:fillRect/>
          </a:stretch>
        </p:blipFill>
        <p:spPr>
          <a:xfrm>
            <a:off x="3301256" y="4155866"/>
            <a:ext cx="6133764" cy="2219203"/>
          </a:xfrm>
          <a:prstGeom prst="rect">
            <a:avLst/>
          </a:prstGeom>
          <a:noFill/>
          <a:ln w="9525">
            <a:noFill/>
          </a:ln>
        </p:spPr>
      </p:pic>
      <p:sp>
        <p:nvSpPr>
          <p:cNvPr id="37" name="MH_SubTitle_2">
            <a:hlinkClick r:id="rId6" action="ppaction://hlinkfile"/>
          </p:cNvPr>
          <p:cNvSpPr/>
          <p:nvPr/>
        </p:nvSpPr>
        <p:spPr>
          <a:xfrm>
            <a:off x="9592491" y="5546440"/>
            <a:ext cx="1865210" cy="825455"/>
          </a:xfrm>
          <a:custGeom>
            <a:avLst/>
            <a:gdLst>
              <a:gd name="txL" fmla="*/ 0 w 2131"/>
              <a:gd name="txT" fmla="*/ 0 h 694"/>
              <a:gd name="txR" fmla="*/ 2131 w 2131"/>
              <a:gd name="txB" fmla="*/ 694 h 694"/>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131" h="694">
                <a:moveTo>
                  <a:pt x="2118" y="117"/>
                </a:moveTo>
                <a:cubicBezTo>
                  <a:pt x="448" y="117"/>
                  <a:pt x="448" y="117"/>
                  <a:pt x="448" y="117"/>
                </a:cubicBezTo>
                <a:cubicBezTo>
                  <a:pt x="448" y="117"/>
                  <a:pt x="452" y="89"/>
                  <a:pt x="443" y="69"/>
                </a:cubicBezTo>
                <a:cubicBezTo>
                  <a:pt x="434" y="49"/>
                  <a:pt x="398" y="0"/>
                  <a:pt x="338" y="42"/>
                </a:cubicBezTo>
                <a:cubicBezTo>
                  <a:pt x="279" y="83"/>
                  <a:pt x="102" y="218"/>
                  <a:pt x="72" y="242"/>
                </a:cubicBezTo>
                <a:cubicBezTo>
                  <a:pt x="41" y="265"/>
                  <a:pt x="7" y="292"/>
                  <a:pt x="3" y="342"/>
                </a:cubicBezTo>
                <a:cubicBezTo>
                  <a:pt x="0" y="389"/>
                  <a:pt x="12" y="411"/>
                  <a:pt x="68" y="461"/>
                </a:cubicBezTo>
                <a:cubicBezTo>
                  <a:pt x="116" y="504"/>
                  <a:pt x="300" y="636"/>
                  <a:pt x="329" y="654"/>
                </a:cubicBezTo>
                <a:cubicBezTo>
                  <a:pt x="358" y="672"/>
                  <a:pt x="393" y="694"/>
                  <a:pt x="430" y="659"/>
                </a:cubicBezTo>
                <a:cubicBezTo>
                  <a:pt x="457" y="634"/>
                  <a:pt x="453" y="587"/>
                  <a:pt x="453" y="587"/>
                </a:cubicBezTo>
                <a:cubicBezTo>
                  <a:pt x="2121" y="541"/>
                  <a:pt x="2121" y="541"/>
                  <a:pt x="2121" y="541"/>
                </a:cubicBezTo>
                <a:cubicBezTo>
                  <a:pt x="2100" y="498"/>
                  <a:pt x="2100" y="498"/>
                  <a:pt x="2100" y="498"/>
                </a:cubicBezTo>
                <a:cubicBezTo>
                  <a:pt x="362" y="497"/>
                  <a:pt x="362" y="497"/>
                  <a:pt x="362" y="497"/>
                </a:cubicBezTo>
                <a:cubicBezTo>
                  <a:pt x="362" y="562"/>
                  <a:pt x="362" y="562"/>
                  <a:pt x="362" y="562"/>
                </a:cubicBezTo>
                <a:cubicBezTo>
                  <a:pt x="362" y="562"/>
                  <a:pt x="122" y="391"/>
                  <a:pt x="102" y="375"/>
                </a:cubicBezTo>
                <a:cubicBezTo>
                  <a:pt x="82" y="359"/>
                  <a:pt x="86" y="339"/>
                  <a:pt x="108" y="326"/>
                </a:cubicBezTo>
                <a:cubicBezTo>
                  <a:pt x="129" y="314"/>
                  <a:pt x="358" y="141"/>
                  <a:pt x="358" y="141"/>
                </a:cubicBezTo>
                <a:cubicBezTo>
                  <a:pt x="358" y="211"/>
                  <a:pt x="358" y="211"/>
                  <a:pt x="358" y="211"/>
                </a:cubicBezTo>
                <a:cubicBezTo>
                  <a:pt x="2131" y="164"/>
                  <a:pt x="2131" y="164"/>
                  <a:pt x="2131" y="164"/>
                </a:cubicBezTo>
                <a:lnTo>
                  <a:pt x="2118" y="117"/>
                </a:lnTo>
                <a:close/>
              </a:path>
            </a:pathLst>
          </a:custGeom>
          <a:gradFill rotWithShape="0">
            <a:gsLst>
              <a:gs pos="0">
                <a:srgbClr val="10B3E9">
                  <a:alpha val="0"/>
                </a:srgbClr>
              </a:gs>
              <a:gs pos="100000">
                <a:srgbClr val="00B0F0"/>
              </a:gs>
            </a:gsLst>
            <a:lin ang="10800000"/>
            <a:tileRect/>
          </a:gradFill>
          <a:ln w="9525">
            <a:noFill/>
            <a:miter/>
          </a:ln>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Gill Sans" charset="0"/>
              </a:rPr>
              <a:t>涉嫌自我抄袭</a:t>
            </a:r>
            <a:r>
              <a:rPr kumimoji="0" lang="en-US" altLang="zh-CN"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Gill Sans" charset="0"/>
              </a:rPr>
              <a:t> </a:t>
            </a:r>
            <a:endParaRPr kumimoji="0" lang="zh-CN" altLang="en-US" sz="1335"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Gill Sans" charset="0"/>
            </a:endParaRPr>
          </a:p>
        </p:txBody>
      </p:sp>
      <p:grpSp>
        <p:nvGrpSpPr>
          <p:cNvPr id="2" name="组合 1"/>
          <p:cNvGrpSpPr/>
          <p:nvPr/>
        </p:nvGrpSpPr>
        <p:grpSpPr>
          <a:xfrm>
            <a:off x="148110" y="2082160"/>
            <a:ext cx="9420653" cy="4247633"/>
            <a:chOff x="707" y="723"/>
            <a:chExt cx="19198" cy="9705"/>
          </a:xfrm>
        </p:grpSpPr>
        <p:pic>
          <p:nvPicPr>
            <p:cNvPr id="3" name="图片 2" descr="关伟明自我引用为标引"/>
            <p:cNvPicPr>
              <a:picLocks noChangeAspect="1"/>
            </p:cNvPicPr>
            <p:nvPr/>
          </p:nvPicPr>
          <p:blipFill>
            <a:blip r:embed="rId13"/>
            <a:stretch>
              <a:fillRect/>
            </a:stretch>
          </p:blipFill>
          <p:spPr>
            <a:xfrm>
              <a:off x="707" y="2998"/>
              <a:ext cx="9689" cy="7336"/>
            </a:xfrm>
            <a:prstGeom prst="rect">
              <a:avLst/>
            </a:prstGeom>
            <a:ln>
              <a:solidFill>
                <a:schemeClr val="accent1"/>
              </a:solidFill>
            </a:ln>
          </p:spPr>
        </p:pic>
        <p:pic>
          <p:nvPicPr>
            <p:cNvPr id="13" name="图片 12" descr="自我引用未标引"/>
            <p:cNvPicPr>
              <a:picLocks noChangeAspect="1"/>
            </p:cNvPicPr>
            <p:nvPr/>
          </p:nvPicPr>
          <p:blipFill>
            <a:blip r:embed="rId14"/>
            <a:srcRect t="775"/>
            <a:stretch>
              <a:fillRect/>
            </a:stretch>
          </p:blipFill>
          <p:spPr>
            <a:xfrm>
              <a:off x="10419" y="723"/>
              <a:ext cx="4768" cy="4226"/>
            </a:xfrm>
            <a:prstGeom prst="rect">
              <a:avLst/>
            </a:prstGeom>
            <a:ln>
              <a:solidFill>
                <a:schemeClr val="accent1"/>
              </a:solidFill>
            </a:ln>
          </p:spPr>
        </p:pic>
        <p:pic>
          <p:nvPicPr>
            <p:cNvPr id="14" name="图片 13" descr="自我引用未标引2"/>
            <p:cNvPicPr>
              <a:picLocks noChangeAspect="1"/>
            </p:cNvPicPr>
            <p:nvPr/>
          </p:nvPicPr>
          <p:blipFill>
            <a:blip r:embed="rId15"/>
            <a:stretch>
              <a:fillRect/>
            </a:stretch>
          </p:blipFill>
          <p:spPr>
            <a:xfrm>
              <a:off x="15196" y="724"/>
              <a:ext cx="4709" cy="3290"/>
            </a:xfrm>
            <a:prstGeom prst="rect">
              <a:avLst/>
            </a:prstGeom>
            <a:ln>
              <a:solidFill>
                <a:schemeClr val="accent1"/>
              </a:solidFill>
            </a:ln>
          </p:spPr>
        </p:pic>
        <p:pic>
          <p:nvPicPr>
            <p:cNvPr id="15" name="图片 14" descr="自我引用未标引3"/>
            <p:cNvPicPr>
              <a:picLocks noChangeAspect="1"/>
            </p:cNvPicPr>
            <p:nvPr/>
          </p:nvPicPr>
          <p:blipFill>
            <a:blip r:embed="rId16"/>
            <a:srcRect l="2392"/>
            <a:stretch>
              <a:fillRect/>
            </a:stretch>
          </p:blipFill>
          <p:spPr>
            <a:xfrm>
              <a:off x="10420" y="4949"/>
              <a:ext cx="4889" cy="2970"/>
            </a:xfrm>
            <a:prstGeom prst="rect">
              <a:avLst/>
            </a:prstGeom>
            <a:ln>
              <a:solidFill>
                <a:schemeClr val="accent1"/>
              </a:solidFill>
            </a:ln>
          </p:spPr>
        </p:pic>
        <p:pic>
          <p:nvPicPr>
            <p:cNvPr id="16" name="图片 15" descr="自我引用未标引4"/>
            <p:cNvPicPr>
              <a:picLocks noChangeAspect="1"/>
            </p:cNvPicPr>
            <p:nvPr/>
          </p:nvPicPr>
          <p:blipFill>
            <a:blip r:embed="rId17"/>
            <a:stretch>
              <a:fillRect/>
            </a:stretch>
          </p:blipFill>
          <p:spPr>
            <a:xfrm>
              <a:off x="15188" y="4014"/>
              <a:ext cx="4694" cy="3504"/>
            </a:xfrm>
            <a:prstGeom prst="rect">
              <a:avLst/>
            </a:prstGeom>
            <a:ln>
              <a:solidFill>
                <a:schemeClr val="accent1"/>
              </a:solidFill>
            </a:ln>
          </p:spPr>
        </p:pic>
        <p:pic>
          <p:nvPicPr>
            <p:cNvPr id="17" name="图片 16" descr="自我引用未标引5"/>
            <p:cNvPicPr>
              <a:picLocks noChangeAspect="1"/>
            </p:cNvPicPr>
            <p:nvPr/>
          </p:nvPicPr>
          <p:blipFill>
            <a:blip r:embed="rId18"/>
            <a:stretch>
              <a:fillRect/>
            </a:stretch>
          </p:blipFill>
          <p:spPr>
            <a:xfrm>
              <a:off x="707" y="724"/>
              <a:ext cx="9659" cy="2273"/>
            </a:xfrm>
            <a:prstGeom prst="rect">
              <a:avLst/>
            </a:prstGeom>
            <a:ln>
              <a:solidFill>
                <a:schemeClr val="accent1"/>
              </a:solidFill>
            </a:ln>
          </p:spPr>
        </p:pic>
        <p:pic>
          <p:nvPicPr>
            <p:cNvPr id="18" name="图片 17" descr="自我引用未标引6"/>
            <p:cNvPicPr>
              <a:picLocks noChangeAspect="1"/>
            </p:cNvPicPr>
            <p:nvPr/>
          </p:nvPicPr>
          <p:blipFill>
            <a:blip r:embed="rId19"/>
            <a:stretch>
              <a:fillRect/>
            </a:stretch>
          </p:blipFill>
          <p:spPr>
            <a:xfrm>
              <a:off x="15187" y="7518"/>
              <a:ext cx="4710" cy="2910"/>
            </a:xfrm>
            <a:prstGeom prst="rect">
              <a:avLst/>
            </a:prstGeom>
            <a:ln>
              <a:solidFill>
                <a:schemeClr val="accent1"/>
              </a:solidFill>
            </a:ln>
          </p:spPr>
        </p:pic>
        <p:pic>
          <p:nvPicPr>
            <p:cNvPr id="19" name="图片 18" descr="自我引用未标引7"/>
            <p:cNvPicPr>
              <a:picLocks noChangeAspect="1"/>
            </p:cNvPicPr>
            <p:nvPr/>
          </p:nvPicPr>
          <p:blipFill>
            <a:blip r:embed="rId20"/>
            <a:stretch>
              <a:fillRect/>
            </a:stretch>
          </p:blipFill>
          <p:spPr>
            <a:xfrm>
              <a:off x="10396" y="7797"/>
              <a:ext cx="4792" cy="2610"/>
            </a:xfrm>
            <a:prstGeom prst="rect">
              <a:avLst/>
            </a:prstGeom>
            <a:ln>
              <a:solidFill>
                <a:schemeClr val="accent1"/>
              </a:solidFill>
            </a:ln>
          </p:spPr>
        </p:pic>
      </p:grpSp>
      <p:sp>
        <p:nvSpPr>
          <p:cNvPr id="26" name="圆角矩形 25"/>
          <p:cNvSpPr/>
          <p:nvPr/>
        </p:nvSpPr>
        <p:spPr>
          <a:xfrm>
            <a:off x="547285" y="2864255"/>
            <a:ext cx="919969" cy="213134"/>
          </a:xfrm>
          <a:prstGeom prst="roundRect">
            <a:avLst/>
          </a:prstGeom>
          <a:noFill/>
          <a:ln w="508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9" name="圆角矩形 38"/>
          <p:cNvSpPr/>
          <p:nvPr/>
        </p:nvSpPr>
        <p:spPr>
          <a:xfrm>
            <a:off x="147508" y="4337530"/>
            <a:ext cx="3622680" cy="435300"/>
          </a:xfrm>
          <a:prstGeom prst="roundRect">
            <a:avLst/>
          </a:prstGeom>
          <a:noFill/>
          <a:ln w="5080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41" name="燕尾形箭头 40"/>
          <p:cNvSpPr/>
          <p:nvPr/>
        </p:nvSpPr>
        <p:spPr>
          <a:xfrm rot="12540000">
            <a:off x="8872339" y="4170311"/>
            <a:ext cx="512004" cy="341336"/>
          </a:xfrm>
          <a:prstGeom prst="notch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43" name="燕尾形箭头 42"/>
          <p:cNvSpPr/>
          <p:nvPr/>
        </p:nvSpPr>
        <p:spPr>
          <a:xfrm rot="12540000">
            <a:off x="8778415" y="5578562"/>
            <a:ext cx="512004" cy="341336"/>
          </a:xfrm>
          <a:prstGeom prst="notch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44" name="燕尾形箭头 43"/>
          <p:cNvSpPr/>
          <p:nvPr/>
        </p:nvSpPr>
        <p:spPr>
          <a:xfrm rot="12540000">
            <a:off x="9029480" y="2822267"/>
            <a:ext cx="512004" cy="341336"/>
          </a:xfrm>
          <a:prstGeom prst="notch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0-#ppt_w/2"/>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500"/>
                            </p:stCondLst>
                            <p:childTnLst>
                              <p:par>
                                <p:cTn id="21" presetID="3" presetClass="entr" presetSubtype="1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par>
                          <p:cTn id="35" fill="hold">
                            <p:stCondLst>
                              <p:cond delay="500"/>
                            </p:stCondLst>
                            <p:childTnLst>
                              <p:par>
                                <p:cTn id="36" presetID="3" presetClass="exit" presetSubtype="10" fill="hold" grpId="1" nodeType="afterEffect">
                                  <p:stCondLst>
                                    <p:cond delay="0"/>
                                  </p:stCondLst>
                                  <p:childTnLst>
                                    <p:animEffect transition="out" filter="blinds(horizontal)">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par>
                          <p:cTn id="39" fill="hold">
                            <p:stCondLst>
                              <p:cond delay="1000"/>
                            </p:stCondLst>
                            <p:childTnLst>
                              <p:par>
                                <p:cTn id="40" presetID="2" presetClass="exit" presetSubtype="8" fill="hold" grpId="1" nodeType="afterEffect">
                                  <p:stCondLst>
                                    <p:cond delay="0"/>
                                  </p:stCondLst>
                                  <p:childTnLst>
                                    <p:anim calcmode="lin" valueType="num">
                                      <p:cBhvr additive="base">
                                        <p:cTn id="41" dur="500"/>
                                        <p:tgtEl>
                                          <p:spTgt spid="20"/>
                                        </p:tgtEl>
                                        <p:attrNameLst>
                                          <p:attrName>ppt_x</p:attrName>
                                        </p:attrNameLst>
                                      </p:cBhvr>
                                      <p:tavLst>
                                        <p:tav tm="0">
                                          <p:val>
                                            <p:strVal val="ppt_x"/>
                                          </p:val>
                                        </p:tav>
                                        <p:tav tm="100000">
                                          <p:val>
                                            <p:strVal val="0-ppt_w/2"/>
                                          </p:val>
                                        </p:tav>
                                      </p:tavLst>
                                    </p:anim>
                                    <p:anim calcmode="lin" valueType="num">
                                      <p:cBhvr additive="base">
                                        <p:cTn id="42" dur="500"/>
                                        <p:tgtEl>
                                          <p:spTgt spid="20"/>
                                        </p:tgtEl>
                                        <p:attrNameLst>
                                          <p:attrName>ppt_y</p:attrName>
                                        </p:attrNameLst>
                                      </p:cBhvr>
                                      <p:tavLst>
                                        <p:tav tm="0">
                                          <p:val>
                                            <p:strVal val="ppt_y"/>
                                          </p:val>
                                        </p:tav>
                                        <p:tav tm="100000">
                                          <p:val>
                                            <p:strVal val="ppt_y"/>
                                          </p:val>
                                        </p:tav>
                                      </p:tavLst>
                                    </p:anim>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1500"/>
                            </p:stCondLst>
                            <p:childTnLst>
                              <p:par>
                                <p:cTn id="45" presetID="12" presetClass="entr" presetSubtype="2"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p:tgtEl>
                                          <p:spTgt spid="24"/>
                                        </p:tgtEl>
                                        <p:attrNameLst>
                                          <p:attrName>ppt_x</p:attrName>
                                        </p:attrNameLst>
                                      </p:cBhvr>
                                      <p:tavLst>
                                        <p:tav tm="0">
                                          <p:val>
                                            <p:strVal val="#ppt_x+#ppt_w*1.125000"/>
                                          </p:val>
                                        </p:tav>
                                        <p:tav tm="100000">
                                          <p:val>
                                            <p:strVal val="#ppt_x"/>
                                          </p:val>
                                        </p:tav>
                                      </p:tavLst>
                                    </p:anim>
                                    <p:animEffect transition="in" filter="wipe(left)">
                                      <p:cBhvr>
                                        <p:cTn id="48" dur="500"/>
                                        <p:tgtEl>
                                          <p:spTgt spid="24"/>
                                        </p:tgtEl>
                                      </p:cBhvr>
                                    </p:animEffect>
                                  </p:childTnLst>
                                </p:cTn>
                              </p:par>
                              <p:par>
                                <p:cTn id="49" presetID="12" presetClass="entr" presetSubtype="2"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p:tgtEl>
                                          <p:spTgt spid="27"/>
                                        </p:tgtEl>
                                        <p:attrNameLst>
                                          <p:attrName>ppt_x</p:attrName>
                                        </p:attrNameLst>
                                      </p:cBhvr>
                                      <p:tavLst>
                                        <p:tav tm="0">
                                          <p:val>
                                            <p:strVal val="#ppt_x+#ppt_w*1.125000"/>
                                          </p:val>
                                        </p:tav>
                                        <p:tav tm="100000">
                                          <p:val>
                                            <p:strVal val="#ppt_x"/>
                                          </p:val>
                                        </p:tav>
                                      </p:tavLst>
                                    </p:anim>
                                    <p:animEffect transition="in" filter="wipe(left)">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2" fill="hold" grpId="1" nodeType="click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1+ppt_w/2"/>
                                          </p:val>
                                        </p:tav>
                                      </p:tavLst>
                                    </p:anim>
                                    <p:anim calcmode="lin" valueType="num">
                                      <p:cBhvr additive="base">
                                        <p:cTn id="57" dur="500"/>
                                        <p:tgtEl>
                                          <p:spTgt spid="24"/>
                                        </p:tgtEl>
                                        <p:attrNameLst>
                                          <p:attrName>ppt_y</p:attrName>
                                        </p:attrNameLst>
                                      </p:cBhvr>
                                      <p:tavLst>
                                        <p:tav tm="0">
                                          <p:val>
                                            <p:strVal val="ppt_y"/>
                                          </p:val>
                                        </p:tav>
                                        <p:tav tm="100000">
                                          <p:val>
                                            <p:strVal val="ppt_y"/>
                                          </p:val>
                                        </p:tav>
                                      </p:tavLst>
                                    </p:anim>
                                    <p:set>
                                      <p:cBhvr>
                                        <p:cTn id="58" dur="1" fill="hold">
                                          <p:stCondLst>
                                            <p:cond delay="499"/>
                                          </p:stCondLst>
                                        </p:cTn>
                                        <p:tgtEl>
                                          <p:spTgt spid="24"/>
                                        </p:tgtEl>
                                        <p:attrNameLst>
                                          <p:attrName>style.visibility</p:attrName>
                                        </p:attrNameLst>
                                      </p:cBhvr>
                                      <p:to>
                                        <p:strVal val="hidden"/>
                                      </p:to>
                                    </p:set>
                                  </p:childTnLst>
                                </p:cTn>
                              </p:par>
                            </p:childTnLst>
                          </p:cTn>
                        </p:par>
                        <p:par>
                          <p:cTn id="59" fill="hold">
                            <p:stCondLst>
                              <p:cond delay="500"/>
                            </p:stCondLst>
                            <p:childTnLst>
                              <p:par>
                                <p:cTn id="60" presetID="3" presetClass="exit" presetSubtype="10" fill="hold" nodeType="afterEffect">
                                  <p:stCondLst>
                                    <p:cond delay="0"/>
                                  </p:stCondLst>
                                  <p:childTnLst>
                                    <p:animEffect transition="out" filter="blinds(horizontal)">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2" presetClass="entr" presetSubtype="8"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500"/>
                                        <p:tgtEl>
                                          <p:spTgt spid="28"/>
                                        </p:tgtEl>
                                        <p:attrNameLst>
                                          <p:attrName>ppt_x</p:attrName>
                                        </p:attrNameLst>
                                      </p:cBhvr>
                                      <p:tavLst>
                                        <p:tav tm="0">
                                          <p:val>
                                            <p:strVal val="#ppt_x-#ppt_w*1.125000"/>
                                          </p:val>
                                        </p:tav>
                                        <p:tav tm="100000">
                                          <p:val>
                                            <p:strVal val="#ppt_x"/>
                                          </p:val>
                                        </p:tav>
                                      </p:tavLst>
                                    </p:anim>
                                    <p:animEffect transition="in" filter="wipe(right)">
                                      <p:cBhvr>
                                        <p:cTn id="66" dur="500"/>
                                        <p:tgtEl>
                                          <p:spTgt spid="28"/>
                                        </p:tgtEl>
                                      </p:cBhvr>
                                    </p:animEffect>
                                  </p:childTnLst>
                                </p:cTn>
                              </p:par>
                              <p:par>
                                <p:cTn id="67" presetID="12" presetClass="entr" presetSubtype="8"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p:tgtEl>
                                          <p:spTgt spid="29"/>
                                        </p:tgtEl>
                                        <p:attrNameLst>
                                          <p:attrName>ppt_x</p:attrName>
                                        </p:attrNameLst>
                                      </p:cBhvr>
                                      <p:tavLst>
                                        <p:tav tm="0">
                                          <p:val>
                                            <p:strVal val="#ppt_x-#ppt_w*1.125000"/>
                                          </p:val>
                                        </p:tav>
                                        <p:tav tm="100000">
                                          <p:val>
                                            <p:strVal val="#ppt_x"/>
                                          </p:val>
                                        </p:tav>
                                      </p:tavLst>
                                    </p:anim>
                                    <p:animEffect transition="in" filter="wipe(right)">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8" fill="hold" grpId="1" nodeType="clickEffect">
                                  <p:stCondLst>
                                    <p:cond delay="0"/>
                                  </p:stCondLst>
                                  <p:childTnLst>
                                    <p:anim calcmode="lin" valueType="num">
                                      <p:cBhvr additive="base">
                                        <p:cTn id="74" dur="500"/>
                                        <p:tgtEl>
                                          <p:spTgt spid="28"/>
                                        </p:tgtEl>
                                        <p:attrNameLst>
                                          <p:attrName>ppt_x</p:attrName>
                                        </p:attrNameLst>
                                      </p:cBhvr>
                                      <p:tavLst>
                                        <p:tav tm="0">
                                          <p:val>
                                            <p:strVal val="ppt_x"/>
                                          </p:val>
                                        </p:tav>
                                        <p:tav tm="100000">
                                          <p:val>
                                            <p:strVal val="0-ppt_w/2"/>
                                          </p:val>
                                        </p:tav>
                                      </p:tavLst>
                                    </p:anim>
                                    <p:anim calcmode="lin" valueType="num">
                                      <p:cBhvr additive="base">
                                        <p:cTn id="75" dur="500"/>
                                        <p:tgtEl>
                                          <p:spTgt spid="28"/>
                                        </p:tgtEl>
                                        <p:attrNameLst>
                                          <p:attrName>ppt_y</p:attrName>
                                        </p:attrNameLst>
                                      </p:cBhvr>
                                      <p:tavLst>
                                        <p:tav tm="0">
                                          <p:val>
                                            <p:strVal val="ppt_y"/>
                                          </p:val>
                                        </p:tav>
                                        <p:tav tm="100000">
                                          <p:val>
                                            <p:strVal val="ppt_y"/>
                                          </p:val>
                                        </p:tav>
                                      </p:tavLst>
                                    </p:anim>
                                    <p:set>
                                      <p:cBhvr>
                                        <p:cTn id="76" dur="1" fill="hold">
                                          <p:stCondLst>
                                            <p:cond delay="499"/>
                                          </p:stCondLst>
                                        </p:cTn>
                                        <p:tgtEl>
                                          <p:spTgt spid="28"/>
                                        </p:tgtEl>
                                        <p:attrNameLst>
                                          <p:attrName>style.visibility</p:attrName>
                                        </p:attrNameLst>
                                      </p:cBhvr>
                                      <p:to>
                                        <p:strVal val="hidden"/>
                                      </p:to>
                                    </p:set>
                                  </p:childTnLst>
                                </p:cTn>
                              </p:par>
                            </p:childTnLst>
                          </p:cTn>
                        </p:par>
                        <p:par>
                          <p:cTn id="77" fill="hold">
                            <p:stCondLst>
                              <p:cond delay="500"/>
                            </p:stCondLst>
                            <p:childTnLst>
                              <p:par>
                                <p:cTn id="78" presetID="3" presetClass="exit" presetSubtype="10" fill="hold" nodeType="afterEffect">
                                  <p:stCondLst>
                                    <p:cond delay="0"/>
                                  </p:stCondLst>
                                  <p:childTnLst>
                                    <p:animEffect transition="out" filter="blinds(horizontal)">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par>
                                <p:cTn id="81" presetID="12" presetClass="entr" presetSubtype="2"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p:cTn id="83" dur="500"/>
                                        <p:tgtEl>
                                          <p:spTgt spid="30"/>
                                        </p:tgtEl>
                                        <p:attrNameLst>
                                          <p:attrName>ppt_x</p:attrName>
                                        </p:attrNameLst>
                                      </p:cBhvr>
                                      <p:tavLst>
                                        <p:tav tm="0">
                                          <p:val>
                                            <p:strVal val="#ppt_x+#ppt_w*1.125000"/>
                                          </p:val>
                                        </p:tav>
                                        <p:tav tm="100000">
                                          <p:val>
                                            <p:strVal val="#ppt_x"/>
                                          </p:val>
                                        </p:tav>
                                      </p:tavLst>
                                    </p:anim>
                                    <p:animEffect transition="in" filter="wipe(left)">
                                      <p:cBhvr>
                                        <p:cTn id="84" dur="500"/>
                                        <p:tgtEl>
                                          <p:spTgt spid="30"/>
                                        </p:tgtEl>
                                      </p:cBhvr>
                                    </p:animEffect>
                                  </p:childTnLst>
                                </p:cTn>
                              </p:par>
                              <p:par>
                                <p:cTn id="85" presetID="12" presetClass="entr" presetSubtype="2"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p:tgtEl>
                                          <p:spTgt spid="34"/>
                                        </p:tgtEl>
                                        <p:attrNameLst>
                                          <p:attrName>ppt_x</p:attrName>
                                        </p:attrNameLst>
                                      </p:cBhvr>
                                      <p:tavLst>
                                        <p:tav tm="0">
                                          <p:val>
                                            <p:strVal val="#ppt_x+#ppt_w*1.125000"/>
                                          </p:val>
                                        </p:tav>
                                        <p:tav tm="100000">
                                          <p:val>
                                            <p:strVal val="#ppt_x"/>
                                          </p:val>
                                        </p:tav>
                                      </p:tavLst>
                                    </p:anim>
                                    <p:animEffect transition="in" filter="wipe(left)">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xit" presetSubtype="2" fill="hold" grpId="1" nodeType="clickEffect">
                                  <p:stCondLst>
                                    <p:cond delay="0"/>
                                  </p:stCondLst>
                                  <p:childTnLst>
                                    <p:anim calcmode="lin" valueType="num">
                                      <p:cBhvr additive="base">
                                        <p:cTn id="92" dur="500"/>
                                        <p:tgtEl>
                                          <p:spTgt spid="30"/>
                                        </p:tgtEl>
                                        <p:attrNameLst>
                                          <p:attrName>ppt_x</p:attrName>
                                        </p:attrNameLst>
                                      </p:cBhvr>
                                      <p:tavLst>
                                        <p:tav tm="0">
                                          <p:val>
                                            <p:strVal val="ppt_x"/>
                                          </p:val>
                                        </p:tav>
                                        <p:tav tm="100000">
                                          <p:val>
                                            <p:strVal val="1+ppt_w/2"/>
                                          </p:val>
                                        </p:tav>
                                      </p:tavLst>
                                    </p:anim>
                                    <p:anim calcmode="lin" valueType="num">
                                      <p:cBhvr additive="base">
                                        <p:cTn id="93" dur="500"/>
                                        <p:tgtEl>
                                          <p:spTgt spid="30"/>
                                        </p:tgtEl>
                                        <p:attrNameLst>
                                          <p:attrName>ppt_y</p:attrName>
                                        </p:attrNameLst>
                                      </p:cBhvr>
                                      <p:tavLst>
                                        <p:tav tm="0">
                                          <p:val>
                                            <p:strVal val="ppt_y"/>
                                          </p:val>
                                        </p:tav>
                                        <p:tav tm="100000">
                                          <p:val>
                                            <p:strVal val="ppt_y"/>
                                          </p:val>
                                        </p:tav>
                                      </p:tavLst>
                                    </p:anim>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500"/>
                            </p:stCondLst>
                            <p:childTnLst>
                              <p:par>
                                <p:cTn id="96" presetID="3" presetClass="exit" presetSubtype="10" fill="hold" nodeType="afterEffect">
                                  <p:stCondLst>
                                    <p:cond delay="0"/>
                                  </p:stCondLst>
                                  <p:childTnLst>
                                    <p:animEffect transition="out" filter="blinds(horizontal)">
                                      <p:cBhvr>
                                        <p:cTn id="97" dur="500"/>
                                        <p:tgtEl>
                                          <p:spTgt spid="34"/>
                                        </p:tgtEl>
                                      </p:cBhvr>
                                    </p:animEffect>
                                    <p:set>
                                      <p:cBhvr>
                                        <p:cTn id="98" dur="1" fill="hold">
                                          <p:stCondLst>
                                            <p:cond delay="499"/>
                                          </p:stCondLst>
                                        </p:cTn>
                                        <p:tgtEl>
                                          <p:spTgt spid="34"/>
                                        </p:tgtEl>
                                        <p:attrNameLst>
                                          <p:attrName>style.visibility</p:attrName>
                                        </p:attrNameLst>
                                      </p:cBhvr>
                                      <p:to>
                                        <p:strVal val="hidden"/>
                                      </p:to>
                                    </p:set>
                                  </p:childTnLst>
                                </p:cTn>
                              </p:par>
                            </p:childTnLst>
                          </p:cTn>
                        </p:par>
                        <p:par>
                          <p:cTn id="99" fill="hold">
                            <p:stCondLst>
                              <p:cond delay="1000"/>
                            </p:stCondLst>
                            <p:childTnLst>
                              <p:par>
                                <p:cTn id="100" presetID="2" presetClass="entr" presetSubtype="8"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ppt_x</p:attrName>
                                        </p:attrNameLst>
                                      </p:cBhvr>
                                      <p:tavLst>
                                        <p:tav tm="0">
                                          <p:val>
                                            <p:strVal val="0-#ppt_w/2"/>
                                          </p:val>
                                        </p:tav>
                                        <p:tav tm="100000">
                                          <p:val>
                                            <p:strVal val="#ppt_x"/>
                                          </p:val>
                                        </p:tav>
                                      </p:tavLst>
                                    </p:anim>
                                    <p:anim calcmode="lin" valueType="num">
                                      <p:cBhvr>
                                        <p:cTn id="103" dur="500" fill="hold"/>
                                        <p:tgtEl>
                                          <p:spTgt spid="35"/>
                                        </p:tgtEl>
                                        <p:attrNameLst>
                                          <p:attrName>ppt_y</p:attrName>
                                        </p:attrNameLst>
                                      </p:cBhvr>
                                      <p:tavLst>
                                        <p:tav tm="0">
                                          <p:val>
                                            <p:strVal val="#ppt_y"/>
                                          </p:val>
                                        </p:tav>
                                        <p:tav tm="100000">
                                          <p:val>
                                            <p:strVal val="#ppt_y"/>
                                          </p:val>
                                        </p:tav>
                                      </p:tavLst>
                                    </p:anim>
                                  </p:childTnLst>
                                </p:cTn>
                              </p:par>
                            </p:childTnLst>
                          </p:cTn>
                        </p:par>
                        <p:par>
                          <p:cTn id="104" fill="hold">
                            <p:stCondLst>
                              <p:cond delay="1500"/>
                            </p:stCondLst>
                            <p:childTnLst>
                              <p:par>
                                <p:cTn id="105" presetID="2" presetClass="entr" presetSubtype="4" fill="hold" nodeType="after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p:cTn id="107" dur="500" fill="hold"/>
                                        <p:tgtEl>
                                          <p:spTgt spid="36"/>
                                        </p:tgtEl>
                                        <p:attrNameLst>
                                          <p:attrName>ppt_x</p:attrName>
                                        </p:attrNameLst>
                                      </p:cBhvr>
                                      <p:tavLst>
                                        <p:tav tm="0">
                                          <p:val>
                                            <p:strVal val="#ppt_x"/>
                                          </p:val>
                                        </p:tav>
                                        <p:tav tm="100000">
                                          <p:val>
                                            <p:strVal val="#ppt_x"/>
                                          </p:val>
                                        </p:tav>
                                      </p:tavLst>
                                    </p:anim>
                                    <p:anim calcmode="lin" valueType="num">
                                      <p:cBhvr>
                                        <p:cTn id="10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xit" presetSubtype="8" fill="hold" grpId="1" nodeType="clickEffect">
                                  <p:stCondLst>
                                    <p:cond delay="0"/>
                                  </p:stCondLst>
                                  <p:childTnLst>
                                    <p:anim calcmode="lin" valueType="num">
                                      <p:cBhvr additive="base">
                                        <p:cTn id="112" dur="500"/>
                                        <p:tgtEl>
                                          <p:spTgt spid="35"/>
                                        </p:tgtEl>
                                        <p:attrNameLst>
                                          <p:attrName>ppt_x</p:attrName>
                                        </p:attrNameLst>
                                      </p:cBhvr>
                                      <p:tavLst>
                                        <p:tav tm="0">
                                          <p:val>
                                            <p:strVal val="ppt_x"/>
                                          </p:val>
                                        </p:tav>
                                        <p:tav tm="100000">
                                          <p:val>
                                            <p:strVal val="0-ppt_w/2"/>
                                          </p:val>
                                        </p:tav>
                                      </p:tavLst>
                                    </p:anim>
                                    <p:anim calcmode="lin" valueType="num">
                                      <p:cBhvr additive="base">
                                        <p:cTn id="113" dur="500"/>
                                        <p:tgtEl>
                                          <p:spTgt spid="35"/>
                                        </p:tgtEl>
                                        <p:attrNameLst>
                                          <p:attrName>ppt_y</p:attrName>
                                        </p:attrNameLst>
                                      </p:cBhvr>
                                      <p:tavLst>
                                        <p:tav tm="0">
                                          <p:val>
                                            <p:strVal val="ppt_y"/>
                                          </p:val>
                                        </p:tav>
                                        <p:tav tm="100000">
                                          <p:val>
                                            <p:strVal val="ppt_y"/>
                                          </p:val>
                                        </p:tav>
                                      </p:tavLst>
                                    </p:anim>
                                    <p:set>
                                      <p:cBhvr>
                                        <p:cTn id="114" dur="1" fill="hold">
                                          <p:stCondLst>
                                            <p:cond delay="499"/>
                                          </p:stCondLst>
                                        </p:cTn>
                                        <p:tgtEl>
                                          <p:spTgt spid="35"/>
                                        </p:tgtEl>
                                        <p:attrNameLst>
                                          <p:attrName>style.visibility</p:attrName>
                                        </p:attrNameLst>
                                      </p:cBhvr>
                                      <p:to>
                                        <p:strVal val="hidden"/>
                                      </p:to>
                                    </p:set>
                                  </p:childTnLst>
                                </p:cTn>
                              </p:par>
                            </p:childTnLst>
                          </p:cTn>
                        </p:par>
                        <p:par>
                          <p:cTn id="115" fill="hold">
                            <p:stCondLst>
                              <p:cond delay="500"/>
                            </p:stCondLst>
                            <p:childTnLst>
                              <p:par>
                                <p:cTn id="116" presetID="2" presetClass="exit" presetSubtype="4" fill="hold" nodeType="afterEffect">
                                  <p:stCondLst>
                                    <p:cond delay="0"/>
                                  </p:stCondLst>
                                  <p:childTnLst>
                                    <p:anim calcmode="lin" valueType="num">
                                      <p:cBhvr>
                                        <p:cTn id="117" dur="500"/>
                                        <p:tgtEl>
                                          <p:spTgt spid="36"/>
                                        </p:tgtEl>
                                        <p:attrNameLst>
                                          <p:attrName>ppt_x</p:attrName>
                                        </p:attrNameLst>
                                      </p:cBhvr>
                                      <p:tavLst>
                                        <p:tav tm="0">
                                          <p:val>
                                            <p:strVal val="ppt_x"/>
                                          </p:val>
                                        </p:tav>
                                        <p:tav tm="100000">
                                          <p:val>
                                            <p:strVal val="ppt_x"/>
                                          </p:val>
                                        </p:tav>
                                      </p:tavLst>
                                    </p:anim>
                                    <p:anim calcmode="lin" valueType="num">
                                      <p:cBhvr>
                                        <p:cTn id="118" dur="500"/>
                                        <p:tgtEl>
                                          <p:spTgt spid="36"/>
                                        </p:tgtEl>
                                        <p:attrNameLst>
                                          <p:attrName>ppt_y</p:attrName>
                                        </p:attrNameLst>
                                      </p:cBhvr>
                                      <p:tavLst>
                                        <p:tav tm="0">
                                          <p:val>
                                            <p:strVal val="ppt_y"/>
                                          </p:val>
                                        </p:tav>
                                        <p:tav tm="100000">
                                          <p:val>
                                            <p:strVal val="1+ppt_h/2"/>
                                          </p:val>
                                        </p:tav>
                                      </p:tavLst>
                                    </p:anim>
                                    <p:set>
                                      <p:cBhvr>
                                        <p:cTn id="119" dur="1" fill="hold">
                                          <p:stCondLst>
                                            <p:cond delay="499"/>
                                          </p:stCondLst>
                                        </p:cTn>
                                        <p:tgtEl>
                                          <p:spTgt spid="36"/>
                                        </p:tgtEl>
                                        <p:attrNameLst>
                                          <p:attrName>style.visibility</p:attrName>
                                        </p:attrNameLst>
                                      </p:cBhvr>
                                      <p:to>
                                        <p:strVal val="hidden"/>
                                      </p:to>
                                    </p:set>
                                  </p:childTnLst>
                                </p:cTn>
                              </p:par>
                            </p:childTnLst>
                          </p:cTn>
                        </p:par>
                        <p:par>
                          <p:cTn id="120" fill="hold">
                            <p:stCondLst>
                              <p:cond delay="1000"/>
                            </p:stCondLst>
                            <p:childTnLst>
                              <p:par>
                                <p:cTn id="121" presetID="12" presetClass="entr" presetSubtype="2" fill="hold" grpId="0" nodeType="afterEffect">
                                  <p:stCondLst>
                                    <p:cond delay="0"/>
                                  </p:stCondLst>
                                  <p:childTnLst>
                                    <p:set>
                                      <p:cBhvr>
                                        <p:cTn id="122" dur="1" fill="hold">
                                          <p:stCondLst>
                                            <p:cond delay="0"/>
                                          </p:stCondLst>
                                        </p:cTn>
                                        <p:tgtEl>
                                          <p:spTgt spid="37"/>
                                        </p:tgtEl>
                                        <p:attrNameLst>
                                          <p:attrName>style.visibility</p:attrName>
                                        </p:attrNameLst>
                                      </p:cBhvr>
                                      <p:to>
                                        <p:strVal val="visible"/>
                                      </p:to>
                                    </p:set>
                                    <p:anim calcmode="lin" valueType="num">
                                      <p:cBhvr>
                                        <p:cTn id="123" dur="500"/>
                                        <p:tgtEl>
                                          <p:spTgt spid="37"/>
                                        </p:tgtEl>
                                        <p:attrNameLst>
                                          <p:attrName>ppt_x</p:attrName>
                                        </p:attrNameLst>
                                      </p:cBhvr>
                                      <p:tavLst>
                                        <p:tav tm="0">
                                          <p:val>
                                            <p:strVal val="#ppt_x+#ppt_w*1.125000"/>
                                          </p:val>
                                        </p:tav>
                                        <p:tav tm="100000">
                                          <p:val>
                                            <p:strVal val="#ppt_x"/>
                                          </p:val>
                                        </p:tav>
                                      </p:tavLst>
                                    </p:anim>
                                    <p:animEffect transition="in" filter="wipe(left)">
                                      <p:cBhvr>
                                        <p:cTn id="124" dur="500"/>
                                        <p:tgtEl>
                                          <p:spTgt spid="37"/>
                                        </p:tgtEl>
                                      </p:cBhvr>
                                    </p:animEffect>
                                  </p:childTnLst>
                                </p:cTn>
                              </p:par>
                            </p:childTnLst>
                          </p:cTn>
                        </p:par>
                        <p:par>
                          <p:cTn id="125" fill="hold">
                            <p:stCondLst>
                              <p:cond delay="1500"/>
                            </p:stCondLst>
                            <p:childTnLst>
                              <p:par>
                                <p:cTn id="126" presetID="2" presetClass="entr" presetSubtype="2" fill="hold" nodeType="afterEffect">
                                  <p:stCondLst>
                                    <p:cond delay="0"/>
                                  </p:stCondLst>
                                  <p:childTnLst>
                                    <p:set>
                                      <p:cBhvr>
                                        <p:cTn id="127" dur="1" fill="hold">
                                          <p:stCondLst>
                                            <p:cond delay="0"/>
                                          </p:stCondLst>
                                        </p:cTn>
                                        <p:tgtEl>
                                          <p:spTgt spid="2"/>
                                        </p:tgtEl>
                                        <p:attrNameLst>
                                          <p:attrName>style.visibility</p:attrName>
                                        </p:attrNameLst>
                                      </p:cBhvr>
                                      <p:to>
                                        <p:strVal val="visible"/>
                                      </p:to>
                                    </p:set>
                                    <p:anim calcmode="lin" valueType="num">
                                      <p:cBhvr additive="base">
                                        <p:cTn id="128" dur="500" fill="hold"/>
                                        <p:tgtEl>
                                          <p:spTgt spid="2"/>
                                        </p:tgtEl>
                                        <p:attrNameLst>
                                          <p:attrName>ppt_x</p:attrName>
                                        </p:attrNameLst>
                                      </p:cBhvr>
                                      <p:tavLst>
                                        <p:tav tm="0">
                                          <p:val>
                                            <p:strVal val="1+#ppt_w/2"/>
                                          </p:val>
                                        </p:tav>
                                        <p:tav tm="100000">
                                          <p:val>
                                            <p:strVal val="#ppt_x"/>
                                          </p:val>
                                        </p:tav>
                                      </p:tavLst>
                                    </p:anim>
                                    <p:anim calcmode="lin" valueType="num">
                                      <p:cBhvr additive="base">
                                        <p:cTn id="129" dur="500" fill="hold"/>
                                        <p:tgtEl>
                                          <p:spTgt spid="2"/>
                                        </p:tgtEl>
                                        <p:attrNameLst>
                                          <p:attrName>ppt_y</p:attrName>
                                        </p:attrNameLst>
                                      </p:cBhvr>
                                      <p:tavLst>
                                        <p:tav tm="0">
                                          <p:val>
                                            <p:strVal val="#ppt_y"/>
                                          </p:val>
                                        </p:tav>
                                        <p:tav tm="100000">
                                          <p:val>
                                            <p:strVal val="#ppt_y"/>
                                          </p:val>
                                        </p:tav>
                                      </p:tavLst>
                                    </p:anim>
                                  </p:childTnLst>
                                </p:cTn>
                              </p:par>
                            </p:childTnLst>
                          </p:cTn>
                        </p:par>
                        <p:par>
                          <p:cTn id="130" fill="hold">
                            <p:stCondLst>
                              <p:cond delay="2000"/>
                            </p:stCondLst>
                            <p:childTnLst>
                              <p:par>
                                <p:cTn id="131" presetID="2" presetClass="entr" presetSubtype="2" fill="hold" grpId="0" nodeType="after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additive="base">
                                        <p:cTn id="133" dur="500" fill="hold"/>
                                        <p:tgtEl>
                                          <p:spTgt spid="26"/>
                                        </p:tgtEl>
                                        <p:attrNameLst>
                                          <p:attrName>ppt_x</p:attrName>
                                        </p:attrNameLst>
                                      </p:cBhvr>
                                      <p:tavLst>
                                        <p:tav tm="0">
                                          <p:val>
                                            <p:strVal val="1+#ppt_w/2"/>
                                          </p:val>
                                        </p:tav>
                                        <p:tav tm="100000">
                                          <p:val>
                                            <p:strVal val="#ppt_x"/>
                                          </p:val>
                                        </p:tav>
                                      </p:tavLst>
                                    </p:anim>
                                    <p:anim calcmode="lin" valueType="num">
                                      <p:cBhvr additive="base">
                                        <p:cTn id="134" dur="500" fill="hold"/>
                                        <p:tgtEl>
                                          <p:spTgt spid="26"/>
                                        </p:tgtEl>
                                        <p:attrNameLst>
                                          <p:attrName>ppt_y</p:attrName>
                                        </p:attrNameLst>
                                      </p:cBhvr>
                                      <p:tavLst>
                                        <p:tav tm="0">
                                          <p:val>
                                            <p:strVal val="#ppt_y"/>
                                          </p:val>
                                        </p:tav>
                                        <p:tav tm="100000">
                                          <p:val>
                                            <p:strVal val="#ppt_y"/>
                                          </p:val>
                                        </p:tav>
                                      </p:tavLst>
                                    </p:anim>
                                  </p:childTnLst>
                                </p:cTn>
                              </p:par>
                            </p:childTnLst>
                          </p:cTn>
                        </p:par>
                        <p:par>
                          <p:cTn id="135" fill="hold">
                            <p:stCondLst>
                              <p:cond delay="2500"/>
                            </p:stCondLst>
                            <p:childTnLst>
                              <p:par>
                                <p:cTn id="136" presetID="2" presetClass="entr" presetSubtype="2"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additive="base">
                                        <p:cTn id="138" dur="500" fill="hold"/>
                                        <p:tgtEl>
                                          <p:spTgt spid="39"/>
                                        </p:tgtEl>
                                        <p:attrNameLst>
                                          <p:attrName>ppt_x</p:attrName>
                                        </p:attrNameLst>
                                      </p:cBhvr>
                                      <p:tavLst>
                                        <p:tav tm="0">
                                          <p:val>
                                            <p:strVal val="1+#ppt_w/2"/>
                                          </p:val>
                                        </p:tav>
                                        <p:tav tm="100000">
                                          <p:val>
                                            <p:strVal val="#ppt_x"/>
                                          </p:val>
                                        </p:tav>
                                      </p:tavLst>
                                    </p:anim>
                                    <p:anim calcmode="lin" valueType="num">
                                      <p:cBhvr additive="base">
                                        <p:cTn id="139" dur="500" fill="hold"/>
                                        <p:tgtEl>
                                          <p:spTgt spid="39"/>
                                        </p:tgtEl>
                                        <p:attrNameLst>
                                          <p:attrName>ppt_y</p:attrName>
                                        </p:attrNameLst>
                                      </p:cBhvr>
                                      <p:tavLst>
                                        <p:tav tm="0">
                                          <p:val>
                                            <p:strVal val="#ppt_y"/>
                                          </p:val>
                                        </p:tav>
                                        <p:tav tm="100000">
                                          <p:val>
                                            <p:strVal val="#ppt_y"/>
                                          </p:val>
                                        </p:tav>
                                      </p:tavLst>
                                    </p:anim>
                                  </p:childTnLst>
                                </p:cTn>
                              </p:par>
                            </p:childTnLst>
                          </p:cTn>
                        </p:par>
                        <p:par>
                          <p:cTn id="140" fill="hold">
                            <p:stCondLst>
                              <p:cond delay="3000"/>
                            </p:stCondLst>
                            <p:childTnLst>
                              <p:par>
                                <p:cTn id="141" presetID="2" presetClass="entr" presetSubtype="4" fill="hold" grpId="0" nodeType="afterEffect">
                                  <p:stCondLst>
                                    <p:cond delay="0"/>
                                  </p:stCondLst>
                                  <p:childTnLst>
                                    <p:set>
                                      <p:cBhvr>
                                        <p:cTn id="142" dur="1" fill="hold">
                                          <p:stCondLst>
                                            <p:cond delay="0"/>
                                          </p:stCondLst>
                                        </p:cTn>
                                        <p:tgtEl>
                                          <p:spTgt spid="41"/>
                                        </p:tgtEl>
                                        <p:attrNameLst>
                                          <p:attrName>style.visibility</p:attrName>
                                        </p:attrNameLst>
                                      </p:cBhvr>
                                      <p:to>
                                        <p:strVal val="visible"/>
                                      </p:to>
                                    </p:set>
                                    <p:anim calcmode="lin" valueType="num">
                                      <p:cBhvr additive="base">
                                        <p:cTn id="143" dur="500" fill="hold"/>
                                        <p:tgtEl>
                                          <p:spTgt spid="41"/>
                                        </p:tgtEl>
                                        <p:attrNameLst>
                                          <p:attrName>ppt_x</p:attrName>
                                        </p:attrNameLst>
                                      </p:cBhvr>
                                      <p:tavLst>
                                        <p:tav tm="0">
                                          <p:val>
                                            <p:strVal val="#ppt_x"/>
                                          </p:val>
                                        </p:tav>
                                        <p:tav tm="100000">
                                          <p:val>
                                            <p:strVal val="#ppt_x"/>
                                          </p:val>
                                        </p:tav>
                                      </p:tavLst>
                                    </p:anim>
                                    <p:anim calcmode="lin" valueType="num">
                                      <p:cBhvr additive="base">
                                        <p:cTn id="144" dur="500" fill="hold"/>
                                        <p:tgtEl>
                                          <p:spTgt spid="4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3"/>
                                        </p:tgtEl>
                                        <p:attrNameLst>
                                          <p:attrName>style.visibility</p:attrName>
                                        </p:attrNameLst>
                                      </p:cBhvr>
                                      <p:to>
                                        <p:strVal val="visible"/>
                                      </p:to>
                                    </p:set>
                                    <p:anim calcmode="lin" valueType="num">
                                      <p:cBhvr additive="base">
                                        <p:cTn id="147" dur="500" fill="hold"/>
                                        <p:tgtEl>
                                          <p:spTgt spid="43"/>
                                        </p:tgtEl>
                                        <p:attrNameLst>
                                          <p:attrName>ppt_x</p:attrName>
                                        </p:attrNameLst>
                                      </p:cBhvr>
                                      <p:tavLst>
                                        <p:tav tm="0">
                                          <p:val>
                                            <p:strVal val="#ppt_x"/>
                                          </p:val>
                                        </p:tav>
                                        <p:tav tm="100000">
                                          <p:val>
                                            <p:strVal val="#ppt_x"/>
                                          </p:val>
                                        </p:tav>
                                      </p:tavLst>
                                    </p:anim>
                                    <p:anim calcmode="lin" valueType="num">
                                      <p:cBhvr additive="base">
                                        <p:cTn id="148" dur="500" fill="hold"/>
                                        <p:tgtEl>
                                          <p:spTgt spid="43"/>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4"/>
                                        </p:tgtEl>
                                        <p:attrNameLst>
                                          <p:attrName>style.visibility</p:attrName>
                                        </p:attrNameLst>
                                      </p:cBhvr>
                                      <p:to>
                                        <p:strVal val="visible"/>
                                      </p:to>
                                    </p:set>
                                    <p:anim calcmode="lin" valueType="num">
                                      <p:cBhvr additive="base">
                                        <p:cTn id="151" dur="500" fill="hold"/>
                                        <p:tgtEl>
                                          <p:spTgt spid="44"/>
                                        </p:tgtEl>
                                        <p:attrNameLst>
                                          <p:attrName>ppt_x</p:attrName>
                                        </p:attrNameLst>
                                      </p:cBhvr>
                                      <p:tavLst>
                                        <p:tav tm="0">
                                          <p:val>
                                            <p:strVal val="#ppt_x"/>
                                          </p:val>
                                        </p:tav>
                                        <p:tav tm="100000">
                                          <p:val>
                                            <p:strVal val="#ppt_x"/>
                                          </p:val>
                                        </p:tav>
                                      </p:tavLst>
                                    </p:anim>
                                    <p:anim calcmode="lin" valueType="num">
                                      <p:cBhvr additive="base">
                                        <p:cTn id="15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bldLvl="0" animBg="1"/>
      <p:bldP spid="22" grpId="0" bldLvl="0" animBg="1"/>
      <p:bldP spid="24" grpId="0" bldLvl="0" animBg="1"/>
      <p:bldP spid="24" grpId="1" bldLvl="0" animBg="1"/>
      <p:bldP spid="25" grpId="0" bldLvl="0" animBg="1"/>
      <p:bldP spid="25" grpId="1" bldLvl="0" animBg="1"/>
      <p:bldP spid="28" grpId="0" bldLvl="0" animBg="1"/>
      <p:bldP spid="28" grpId="1" bldLvl="0" animBg="1"/>
      <p:bldP spid="30" grpId="0" bldLvl="0" animBg="1"/>
      <p:bldP spid="30" grpId="1" bldLvl="0" animBg="1"/>
      <p:bldP spid="35" grpId="0" bldLvl="0" animBg="1"/>
      <p:bldP spid="35" grpId="1" bldLvl="0" animBg="1"/>
      <p:bldP spid="37" grpId="0" bldLvl="0" animBg="1"/>
      <p:bldP spid="26" grpId="0" bldLvl="0" animBg="1"/>
      <p:bldP spid="39" grpId="0" bldLvl="0" animBg="1"/>
      <p:bldP spid="41" grpId="0" bldLvl="0" animBg="1"/>
      <p:bldP spid="43" grpId="0" bldLvl="0" animBg="1"/>
      <p:bldP spid="4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841" name="组合 1"/>
          <p:cNvGrpSpPr/>
          <p:nvPr/>
        </p:nvGrpSpPr>
        <p:grpSpPr>
          <a:xfrm>
            <a:off x="154305" y="120092"/>
            <a:ext cx="11884025" cy="6605828"/>
            <a:chOff x="3219" y="10"/>
            <a:chExt cx="12725" cy="9755"/>
          </a:xfrm>
        </p:grpSpPr>
        <p:sp>
          <p:nvSpPr>
            <p:cNvPr id="44" name="MH_Picture_1"/>
            <p:cNvSpPr/>
            <p:nvPr/>
          </p:nvSpPr>
          <p:spPr>
            <a:xfrm>
              <a:off x="3220" y="10"/>
              <a:ext cx="2382" cy="23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5" name="MH_Picture_2"/>
            <p:cNvSpPr/>
            <p:nvPr/>
          </p:nvSpPr>
          <p:spPr>
            <a:xfrm>
              <a:off x="5677" y="10"/>
              <a:ext cx="2382" cy="23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6" name="MH_Picture_3"/>
            <p:cNvSpPr/>
            <p:nvPr/>
          </p:nvSpPr>
          <p:spPr>
            <a:xfrm>
              <a:off x="11092" y="10"/>
              <a:ext cx="2380" cy="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7" name="MH_Other_1"/>
            <p:cNvSpPr/>
            <p:nvPr/>
          </p:nvSpPr>
          <p:spPr>
            <a:xfrm>
              <a:off x="13562" y="10"/>
              <a:ext cx="2382" cy="2382"/>
            </a:xfrm>
            <a:prstGeom prst="rect">
              <a:avLst/>
            </a:prstGeom>
            <a:solidFill>
              <a:srgbClr val="A1C8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lumMod val="50000"/>
                    <a:lumOff val="50000"/>
                  </a:schemeClr>
                </a:solidFill>
                <a:effectLst/>
                <a:uLnTx/>
                <a:uFillTx/>
                <a:latin typeface="+mn-lt"/>
                <a:ea typeface="+mn-ea"/>
                <a:cs typeface="+mn-cs"/>
              </a:endParaRPr>
            </a:p>
          </p:txBody>
        </p:sp>
        <p:sp>
          <p:nvSpPr>
            <p:cNvPr id="48" name="MH_Other_2"/>
            <p:cNvSpPr/>
            <p:nvPr/>
          </p:nvSpPr>
          <p:spPr>
            <a:xfrm>
              <a:off x="8580" y="12"/>
              <a:ext cx="2382" cy="2382"/>
            </a:xfrm>
            <a:prstGeom prst="rect">
              <a:avLst/>
            </a:prstGeom>
            <a:solidFill>
              <a:srgbClr val="B6E9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9" name="MH_Picture_4"/>
            <p:cNvSpPr/>
            <p:nvPr/>
          </p:nvSpPr>
          <p:spPr>
            <a:xfrm>
              <a:off x="13562" y="2467"/>
              <a:ext cx="2382" cy="2382"/>
            </a:xfrm>
            <a:prstGeom prst="rect">
              <a:avLst/>
            </a:prstGeom>
            <a:solidFill>
              <a:srgbClr val="C7F6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lt1"/>
                </a:solidFill>
                <a:effectLst/>
                <a:uLnTx/>
                <a:uFillTx/>
                <a:latin typeface="+mn-lt"/>
                <a:ea typeface="+mn-ea"/>
                <a:cs typeface="+mn-cs"/>
              </a:endParaRPr>
            </a:p>
          </p:txBody>
        </p:sp>
        <p:sp>
          <p:nvSpPr>
            <p:cNvPr id="50" name="MH_Picture_8"/>
            <p:cNvSpPr/>
            <p:nvPr/>
          </p:nvSpPr>
          <p:spPr>
            <a:xfrm>
              <a:off x="3220" y="2440"/>
              <a:ext cx="2382" cy="23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2" name="MH_Picture_6"/>
            <p:cNvSpPr/>
            <p:nvPr/>
          </p:nvSpPr>
          <p:spPr>
            <a:xfrm>
              <a:off x="8580" y="7382"/>
              <a:ext cx="2380" cy="238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4" name="MH_Picture_5"/>
            <p:cNvSpPr/>
            <p:nvPr/>
          </p:nvSpPr>
          <p:spPr>
            <a:xfrm>
              <a:off x="13562" y="4925"/>
              <a:ext cx="2382" cy="238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5" name="MH_Picture_9"/>
            <p:cNvSpPr/>
            <p:nvPr/>
          </p:nvSpPr>
          <p:spPr>
            <a:xfrm>
              <a:off x="3219" y="7385"/>
              <a:ext cx="2383" cy="238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6" name="MH_Picture_10"/>
            <p:cNvSpPr/>
            <p:nvPr/>
          </p:nvSpPr>
          <p:spPr>
            <a:xfrm>
              <a:off x="5677" y="7385"/>
              <a:ext cx="2382" cy="23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7" name="MH_Picture_11"/>
            <p:cNvSpPr/>
            <p:nvPr/>
          </p:nvSpPr>
          <p:spPr>
            <a:xfrm>
              <a:off x="11092" y="7385"/>
              <a:ext cx="2380" cy="2380"/>
            </a:xfrm>
            <a:prstGeom prst="rect">
              <a:avLst/>
            </a:prstGeom>
            <a:solidFill>
              <a:srgbClr val="C6E0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8" name="MH_Other_3"/>
            <p:cNvSpPr/>
            <p:nvPr/>
          </p:nvSpPr>
          <p:spPr>
            <a:xfrm>
              <a:off x="13562" y="7385"/>
              <a:ext cx="2382" cy="23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855" name="MH_SubTitle_1"/>
            <p:cNvSpPr txBox="1"/>
            <p:nvPr/>
          </p:nvSpPr>
          <p:spPr>
            <a:xfrm>
              <a:off x="5890" y="2620"/>
              <a:ext cx="2435" cy="4932"/>
            </a:xfrm>
            <a:prstGeom prst="rect">
              <a:avLst/>
            </a:prstGeom>
            <a:noFill/>
            <a:ln w="9525">
              <a:noFill/>
            </a:ln>
          </p:spPr>
          <p:txBody>
            <a:bodyPr wrap="none" anchor="ctr"/>
            <a:p>
              <a:r>
                <a:rPr lang="zh-CN" altLang="en-US" sz="3600" b="1" dirty="0">
                  <a:solidFill>
                    <a:srgbClr val="FFC000"/>
                  </a:solidFill>
                  <a:latin typeface="微软雅黑" panose="020B0503020204020204" pitchFamily="34" charset="-122"/>
                  <a:ea typeface="微软雅黑" panose="020B0503020204020204" pitchFamily="34" charset="-122"/>
                  <a:sym typeface="Gill Sans" charset="0"/>
                </a:rPr>
                <a:t>内容不端</a:t>
              </a:r>
              <a:endParaRPr lang="zh-CN" altLang="en-US" sz="3600" b="1" dirty="0">
                <a:solidFill>
                  <a:srgbClr val="FFC000"/>
                </a:solidFill>
                <a:latin typeface="微软雅黑" panose="020B0503020204020204" pitchFamily="34" charset="-122"/>
                <a:ea typeface="微软雅黑" panose="020B0503020204020204" pitchFamily="34" charset="-122"/>
                <a:sym typeface="Gill Sans" charset="0"/>
              </a:endParaRPr>
            </a:p>
            <a:p>
              <a:r>
                <a:rPr lang="en-US" altLang="zh-CN" sz="2000" dirty="0">
                  <a:latin typeface="微软雅黑" panose="020B0503020204020204" pitchFamily="34" charset="-122"/>
                  <a:ea typeface="微软雅黑" panose="020B0503020204020204" pitchFamily="34" charset="-122"/>
                  <a:sym typeface="Gill Sans" charset="0"/>
                </a:rPr>
                <a:t>——</a:t>
              </a:r>
              <a:r>
                <a:rPr lang="zh-CN" altLang="en-US" sz="2000" dirty="0">
                  <a:latin typeface="微软雅黑" panose="020B0503020204020204" pitchFamily="34" charset="-122"/>
                  <a:ea typeface="微软雅黑" panose="020B0503020204020204" pitchFamily="34" charset="-122"/>
                  <a:sym typeface="Gill Sans" charset="0"/>
                </a:rPr>
                <a:t>论文本</a:t>
              </a:r>
              <a:endParaRPr lang="zh-CN" altLang="en-US" sz="2000" dirty="0">
                <a:latin typeface="微软雅黑" panose="020B0503020204020204" pitchFamily="34" charset="-122"/>
                <a:ea typeface="微软雅黑" panose="020B0503020204020204" pitchFamily="34" charset="-122"/>
                <a:sym typeface="Gill Sans" charset="0"/>
              </a:endParaRPr>
            </a:p>
            <a:p>
              <a:r>
                <a:rPr lang="zh-CN" altLang="en-US" sz="2000" dirty="0">
                  <a:latin typeface="微软雅黑" panose="020B0503020204020204" pitchFamily="34" charset="-122"/>
                  <a:ea typeface="微软雅黑" panose="020B0503020204020204" pitchFamily="34" charset="-122"/>
                  <a:sym typeface="Gill Sans" charset="0"/>
                </a:rPr>
                <a:t>身可能存在</a:t>
              </a:r>
              <a:endParaRPr lang="zh-CN" altLang="en-US" sz="2000" dirty="0">
                <a:latin typeface="微软雅黑" panose="020B0503020204020204" pitchFamily="34" charset="-122"/>
                <a:ea typeface="微软雅黑" panose="020B0503020204020204" pitchFamily="34" charset="-122"/>
                <a:sym typeface="Gill Sans" charset="0"/>
              </a:endParaRPr>
            </a:p>
            <a:p>
              <a:r>
                <a:rPr lang="zh-CN" altLang="en-US" sz="2000" dirty="0">
                  <a:latin typeface="微软雅黑" panose="020B0503020204020204" pitchFamily="34" charset="-122"/>
                  <a:ea typeface="微软雅黑" panose="020B0503020204020204" pitchFamily="34" charset="-122"/>
                  <a:sym typeface="Gill Sans" charset="0"/>
                </a:rPr>
                <a:t>的不端行为</a:t>
              </a:r>
              <a:endParaRPr lang="zh-CN" altLang="en-US" sz="2000" dirty="0">
                <a:latin typeface="微软雅黑" panose="020B0503020204020204" pitchFamily="34" charset="-122"/>
                <a:ea typeface="微软雅黑" panose="020B0503020204020204" pitchFamily="34" charset="-122"/>
                <a:sym typeface="Gill Sans" charset="0"/>
              </a:endParaRPr>
            </a:p>
          </p:txBody>
        </p:sp>
        <p:sp>
          <p:nvSpPr>
            <p:cNvPr id="35856" name="MH_SubTitle_1"/>
            <p:cNvSpPr txBox="1"/>
            <p:nvPr/>
          </p:nvSpPr>
          <p:spPr>
            <a:xfrm>
              <a:off x="8649" y="2620"/>
              <a:ext cx="3903" cy="4932"/>
            </a:xfrm>
            <a:prstGeom prst="rect">
              <a:avLst/>
            </a:prstGeom>
            <a:noFill/>
            <a:ln w="9525">
              <a:noFill/>
            </a:ln>
          </p:spPr>
          <p:txBody>
            <a:bodyPr wrap="none" anchor="ctr"/>
            <a:p>
              <a:r>
                <a:rPr lang="zh-CN" altLang="en-US" sz="3600" b="1" dirty="0">
                  <a:solidFill>
                    <a:srgbClr val="92D050"/>
                  </a:solidFill>
                  <a:latin typeface="微软雅黑" panose="020B0503020204020204" pitchFamily="34" charset="-122"/>
                  <a:ea typeface="微软雅黑" panose="020B0503020204020204" pitchFamily="34" charset="-122"/>
                  <a:sym typeface="Gill Sans" charset="0"/>
                </a:rPr>
                <a:t>过程不端</a:t>
              </a:r>
              <a:endParaRPr lang="zh-CN" altLang="en-US" sz="3600" b="1" dirty="0">
                <a:solidFill>
                  <a:srgbClr val="92D050"/>
                </a:solidFill>
                <a:latin typeface="微软雅黑" panose="020B0503020204020204" pitchFamily="34" charset="-122"/>
                <a:ea typeface="微软雅黑" panose="020B0503020204020204" pitchFamily="34" charset="-122"/>
                <a:sym typeface="Gill Sans" charset="0"/>
              </a:endParaRPr>
            </a:p>
            <a:p>
              <a:r>
                <a:rPr lang="en-US" altLang="zh-CN" sz="2000" dirty="0">
                  <a:latin typeface="微软雅黑" panose="020B0503020204020204" pitchFamily="34" charset="-122"/>
                  <a:ea typeface="微软雅黑" panose="020B0503020204020204" pitchFamily="34" charset="-122"/>
                  <a:sym typeface="Gill Sans" charset="0"/>
                </a:rPr>
                <a:t>——</a:t>
              </a:r>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论文在研究、撰写、</a:t>
              </a:r>
              <a:endParaRPr lang="zh-CN" altLang="en-US" sz="20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答辩过程中可能存在的</a:t>
              </a:r>
              <a:endParaRPr lang="zh-CN" altLang="en-US" sz="20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sym typeface="微软雅黑" panose="020B0503020204020204" pitchFamily="34" charset="-122"/>
                </a:rPr>
                <a:t>不端行为</a:t>
              </a:r>
              <a:endParaRPr lang="zh-CN" altLang="en-US" sz="20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57" name="Shape 201"/>
            <p:cNvSpPr/>
            <p:nvPr/>
          </p:nvSpPr>
          <p:spPr>
            <a:xfrm>
              <a:off x="8654" y="164"/>
              <a:ext cx="2287" cy="2045"/>
            </a:xfrm>
            <a:prstGeom prst="rect">
              <a:avLst/>
            </a:prstGeom>
            <a:noFill/>
            <a:ln w="9525">
              <a:noFill/>
            </a:ln>
          </p:spPr>
          <p:txBody>
            <a:bodyPr lIns="0" tIns="0" rIns="0" bIns="0" anchor="t">
              <a:spAutoFit/>
            </a:bodyPr>
            <a:p>
              <a:r>
                <a:rPr lang="zh-CN" altLang="en-US" sz="15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在文档中插入大量无关的内容，使检测时计算的“分子”变小或“分母”变大；或大段标准引用以降低</a:t>
              </a:r>
              <a:r>
                <a:rPr lang="en-US" altLang="zh-CN" sz="15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5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去除引用后的检测比例</a:t>
              </a:r>
              <a:r>
                <a:rPr lang="en-US" altLang="zh-CN" sz="15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5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58" name="Shape 201"/>
            <p:cNvSpPr/>
            <p:nvPr/>
          </p:nvSpPr>
          <p:spPr>
            <a:xfrm>
              <a:off x="13677" y="2574"/>
              <a:ext cx="2258" cy="2181"/>
            </a:xfrm>
            <a:prstGeom prst="rect">
              <a:avLst/>
            </a:prstGeom>
            <a:noFill/>
            <a:ln w="9525">
              <a:noFill/>
            </a:ln>
          </p:spPr>
          <p:txBody>
            <a:bodyPr lIns="0" tIns="0" rIns="0" bIns="0" anchor="t">
              <a:spAutoFit/>
            </a:bodyPr>
            <a:p>
              <a:r>
                <a:rPr lang="zh-CN" altLang="en-US" sz="16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用翻译软件，将已经撰写好的中文内容先翻译为某种外文，再翻译为中文，以改变原本的表达、语言、格式等</a:t>
              </a:r>
              <a:endParaRPr lang="zh-CN" altLang="en-US" sz="16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59" name="Shape 201"/>
            <p:cNvSpPr/>
            <p:nvPr/>
          </p:nvSpPr>
          <p:spPr>
            <a:xfrm>
              <a:off x="13683" y="465"/>
              <a:ext cx="2120" cy="1454"/>
            </a:xfrm>
            <a:prstGeom prst="rect">
              <a:avLst/>
            </a:prstGeom>
            <a:noFill/>
            <a:ln w="9525">
              <a:noFill/>
            </a:ln>
          </p:spPr>
          <p:txBody>
            <a:bodyPr lIns="0" tIns="0" rIns="0" bIns="0" anchor="t">
              <a:spAutoFit/>
            </a:bodyPr>
            <a:p>
              <a:r>
                <a:rPr lang="zh-CN" altLang="en-US" sz="16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将文字内容转换为无法从外观上判别的图片，以减少文献字符数</a:t>
              </a:r>
              <a:endParaRPr lang="zh-CN" altLang="en-US" sz="16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0" name="Shape 201"/>
            <p:cNvSpPr/>
            <p:nvPr/>
          </p:nvSpPr>
          <p:spPr>
            <a:xfrm>
              <a:off x="11436" y="1012"/>
              <a:ext cx="1698" cy="409"/>
            </a:xfrm>
            <a:prstGeom prst="rect">
              <a:avLst/>
            </a:prstGeom>
            <a:noFill/>
            <a:ln w="9525">
              <a:noFill/>
            </a:ln>
          </p:spPr>
          <p:txBody>
            <a:bodyPr lIns="0" tIns="0" rIns="0" bIns="0" anchor="t">
              <a:spAutoFit/>
            </a:bodyPr>
            <a:p>
              <a:r>
                <a:rPr lang="zh-CN" altLang="en-US"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直接代写论文</a:t>
              </a:r>
              <a:endParaRPr lang="zh-CN" altLang="en-US"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1" name="Shape 201"/>
            <p:cNvSpPr/>
            <p:nvPr/>
          </p:nvSpPr>
          <p:spPr>
            <a:xfrm>
              <a:off x="13683" y="5683"/>
              <a:ext cx="2052" cy="818"/>
            </a:xfrm>
            <a:prstGeom prst="rect">
              <a:avLst/>
            </a:prstGeom>
            <a:noFill/>
            <a:ln w="9525">
              <a:noFill/>
            </a:ln>
          </p:spPr>
          <p:txBody>
            <a:bodyPr lIns="0" tIns="0" rIns="0" bIns="0" anchor="t">
              <a:spAutoFit/>
            </a:bodyPr>
            <a:p>
              <a:r>
                <a:rPr lang="zh-CN" altLang="en-US" b="1"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大幅抄袭教材、教参等书本内容</a:t>
              </a:r>
              <a:endParaRPr lang="zh-CN" altLang="en-US" b="1"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2" name="Shape 201"/>
            <p:cNvSpPr/>
            <p:nvPr/>
          </p:nvSpPr>
          <p:spPr>
            <a:xfrm>
              <a:off x="13672" y="7790"/>
              <a:ext cx="2230" cy="1454"/>
            </a:xfrm>
            <a:prstGeom prst="rect">
              <a:avLst/>
            </a:prstGeom>
            <a:noFill/>
            <a:ln w="9525">
              <a:noFill/>
            </a:ln>
          </p:spPr>
          <p:txBody>
            <a:bodyPr lIns="0" tIns="0" rIns="0" bIns="0" anchor="t">
              <a:spAutoFit/>
            </a:bodyPr>
            <a:p>
              <a:r>
                <a:rPr lang="zh-CN" altLang="en-US" sz="1600" b="1" spc="150" dirty="0">
                  <a:solidFill>
                    <a:srgbClr val="FFC000"/>
                  </a:solidFill>
                  <a:uFillTx/>
                  <a:latin typeface="微软雅黑" panose="020B0503020204020204" pitchFamily="34" charset="-122"/>
                  <a:ea typeface="微软雅黑" panose="020B0503020204020204" pitchFamily="34" charset="-122"/>
                  <a:sym typeface="微软雅黑" panose="020B0503020204020204" pitchFamily="34" charset="-122"/>
                </a:rPr>
                <a:t>所内不同专业互相抄袭，同专业同年级互相抄袭，同导师师兄弟间抄袭</a:t>
              </a:r>
              <a:endParaRPr lang="zh-CN" altLang="en-US" sz="1600" b="1" spc="150" dirty="0">
                <a:solidFill>
                  <a:srgbClr val="FFC000"/>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3" name="Shape 201"/>
            <p:cNvSpPr/>
            <p:nvPr/>
          </p:nvSpPr>
          <p:spPr>
            <a:xfrm>
              <a:off x="11205" y="7830"/>
              <a:ext cx="2158" cy="1091"/>
            </a:xfrm>
            <a:prstGeom prst="rect">
              <a:avLst/>
            </a:prstGeom>
            <a:noFill/>
            <a:ln w="9525">
              <a:noFill/>
            </a:ln>
          </p:spPr>
          <p:txBody>
            <a:bodyPr lIns="0" tIns="0" rIns="0" bIns="0" anchor="t">
              <a:spAutoFit/>
            </a:bodyPr>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将简体字、繁体字互换；</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相似表格与图片抄袭</a:t>
              </a:r>
              <a:endParaRPr lang="zh-CN" altLang="en-US"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4" name="Shape 201"/>
            <p:cNvSpPr/>
            <p:nvPr/>
          </p:nvSpPr>
          <p:spPr>
            <a:xfrm>
              <a:off x="8615" y="7838"/>
              <a:ext cx="2280" cy="1158"/>
            </a:xfrm>
            <a:prstGeom prst="rect">
              <a:avLst/>
            </a:prstGeom>
            <a:noFill/>
            <a:ln w="9525">
              <a:noFill/>
            </a:ln>
          </p:spPr>
          <p:txBody>
            <a:bodyPr lIns="0" tIns="0" rIns="0" bIns="0" anchor="t">
              <a:spAutoFit/>
            </a:bodyPr>
            <a:p>
              <a:pPr algn="just"/>
              <a:r>
                <a:rPr lang="zh-CN" altLang="en-US" sz="17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检测和送审、答辩时，提交不一致的论文版本，规避技术检测</a:t>
              </a:r>
              <a:endParaRPr lang="zh-CN" altLang="en-US" sz="1700"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MH_Picture_9"/>
            <p:cNvSpPr/>
            <p:nvPr/>
          </p:nvSpPr>
          <p:spPr>
            <a:xfrm>
              <a:off x="3219" y="4887"/>
              <a:ext cx="2383" cy="23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5" name="Shape 201"/>
            <p:cNvSpPr/>
            <p:nvPr/>
          </p:nvSpPr>
          <p:spPr>
            <a:xfrm>
              <a:off x="3268" y="35"/>
              <a:ext cx="2288" cy="2317"/>
            </a:xfrm>
            <a:prstGeom prst="rect">
              <a:avLst/>
            </a:prstGeom>
            <a:noFill/>
            <a:ln w="9525">
              <a:noFill/>
              <a:miter/>
            </a:ln>
          </p:spPr>
          <p:txBody>
            <a:bodyPr lIns="0" tIns="0" rIns="0" bIns="0">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剽窃</a:t>
              </a:r>
              <a:endPar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剽窃数据</a:t>
              </a:r>
              <a:endPar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剽窃实验方法</a:t>
              </a:r>
              <a:endPar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大量剽窃文字表述</a:t>
              </a:r>
              <a:endPar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剽窃未发表成果</a:t>
              </a:r>
              <a:endPar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自我剽窃</a:t>
              </a:r>
              <a:endParaRPr kumimoji="0" lang="zh-CN" altLang="en-US" sz="1700"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6" name="Shape 201"/>
            <p:cNvSpPr/>
            <p:nvPr/>
          </p:nvSpPr>
          <p:spPr>
            <a:xfrm>
              <a:off x="5858" y="137"/>
              <a:ext cx="2025" cy="2045"/>
            </a:xfrm>
            <a:prstGeom prst="rect">
              <a:avLst/>
            </a:prstGeom>
            <a:noFill/>
            <a:ln w="9525">
              <a:noFill/>
              <a:miter/>
            </a:ln>
          </p:spPr>
          <p:txBody>
            <a:bodyPr lIns="0" tIns="0" rIns="0" bIns="0">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伪造</a:t>
              </a:r>
              <a:endPar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伪造观点</a:t>
              </a:r>
              <a:endPar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伪造图像</a:t>
              </a:r>
              <a:endPar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伪造数据</a:t>
              </a:r>
              <a:endPar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1905" marR="0" lvl="0" indent="-1905" algn="l" defTabSz="914400" rtl="0" eaLnBrk="1" fontAlgn="base" latinLnBrk="0" hangingPunct="1">
                <a:lnSpc>
                  <a:spcPct val="100000"/>
                </a:lnSpc>
                <a:spcBef>
                  <a:spcPct val="0"/>
                </a:spcBef>
                <a:spcAft>
                  <a:spcPct val="0"/>
                </a:spcAft>
                <a:buClrTx/>
                <a:buSzTx/>
                <a:buFont typeface="Wingdings" panose="05000000000000000000" pitchFamily="2" charset="2"/>
                <a:buNone/>
                <a:defRPr/>
              </a:pPr>
              <a:r>
                <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实验不可重复</a:t>
              </a:r>
              <a:endParaRPr kumimoji="0" lang="zh-CN" altLang="en-US" i="0" spc="150" baseline="0" noProof="1">
                <a:ln>
                  <a:noFill/>
                </a:ln>
                <a:solidFill>
                  <a:schemeClr val="tx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5868" name="Shape 201"/>
            <p:cNvSpPr/>
            <p:nvPr/>
          </p:nvSpPr>
          <p:spPr>
            <a:xfrm>
              <a:off x="3363" y="3300"/>
              <a:ext cx="2027" cy="409"/>
            </a:xfrm>
            <a:prstGeom prst="rect">
              <a:avLst/>
            </a:prstGeom>
            <a:noFill/>
            <a:ln w="9525">
              <a:noFill/>
            </a:ln>
          </p:spPr>
          <p:txBody>
            <a:bodyPr lIns="0" tIns="0" rIns="0" bIns="0" anchor="t">
              <a:spAutoFit/>
            </a:bodyPr>
            <a:p>
              <a:pPr algn="ct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篡    改</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69" name="Shape 201"/>
            <p:cNvSpPr/>
            <p:nvPr/>
          </p:nvSpPr>
          <p:spPr>
            <a:xfrm>
              <a:off x="5858" y="8290"/>
              <a:ext cx="2025" cy="454"/>
            </a:xfrm>
            <a:prstGeom prst="rect">
              <a:avLst/>
            </a:prstGeom>
            <a:noFill/>
            <a:ln w="9525">
              <a:noFill/>
            </a:ln>
          </p:spPr>
          <p:txBody>
            <a:bodyPr lIns="0" tIns="0" rIns="0" bIns="0" anchor="t">
              <a:spAutoFit/>
            </a:bodyPr>
            <a:p>
              <a:pPr algn="ctr"/>
              <a:r>
                <a:rPr lang="zh-CN" altLang="en-US" sz="2000" b="1" spc="16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其他</a:t>
              </a:r>
              <a:endParaRPr lang="zh-CN" altLang="en-US" sz="2000" b="1" spc="16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70" name="Shape 201"/>
            <p:cNvSpPr/>
            <p:nvPr/>
          </p:nvSpPr>
          <p:spPr>
            <a:xfrm>
              <a:off x="3363" y="8290"/>
              <a:ext cx="2025" cy="409"/>
            </a:xfrm>
            <a:prstGeom prst="rect">
              <a:avLst/>
            </a:prstGeom>
            <a:noFill/>
            <a:ln w="9525">
              <a:noFill/>
            </a:ln>
          </p:spPr>
          <p:txBody>
            <a:bodyPr lIns="0" tIns="0" rIns="0" bIns="0" anchor="t">
              <a:spAutoFit/>
            </a:bodyPr>
            <a:p>
              <a:pPr algn="ct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相关研究伦理问题</a:t>
              </a:r>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71" name="Shape 201"/>
            <p:cNvSpPr/>
            <p:nvPr/>
          </p:nvSpPr>
          <p:spPr>
            <a:xfrm>
              <a:off x="3363" y="5795"/>
              <a:ext cx="2025" cy="409"/>
            </a:xfrm>
            <a:prstGeom prst="rect">
              <a:avLst/>
            </a:prstGeom>
            <a:noFill/>
            <a:ln w="9525">
              <a:noFill/>
            </a:ln>
          </p:spPr>
          <p:txBody>
            <a:bodyPr lIns="0" tIns="0" rIns="0" bIns="0" anchor="t">
              <a:spAutoFit/>
            </a:bodyPr>
            <a:p>
              <a:pPr algn="ctr"/>
              <a:r>
                <a:rPr lang="zh-CN" altLang="en-US" b="1"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rPr>
                <a:t>版权问题</a:t>
              </a:r>
              <a:endParaRPr lang="zh-CN" altLang="en-US" b="1" spc="150" dirty="0">
                <a:solidFill>
                  <a:schemeClr val="tx1"/>
                </a:solidFill>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advClick="0" advTm="1000">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334096" y="2325242"/>
            <a:ext cx="3513805" cy="3515983"/>
            <a:chOff x="3250572" y="1618201"/>
            <a:chExt cx="2635354" cy="2636987"/>
          </a:xfrm>
        </p:grpSpPr>
        <p:sp>
          <p:nvSpPr>
            <p:cNvPr id="11" name="Freeform 29"/>
            <p:cNvSpPr/>
            <p:nvPr/>
          </p:nvSpPr>
          <p:spPr bwMode="auto">
            <a:xfrm>
              <a:off x="3250572" y="2935993"/>
              <a:ext cx="1319188" cy="131919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91440" tIns="45720" rIns="91440" bIns="45720" numCol="1" anchor="t" anchorCtr="0" compatLnSpc="1"/>
            <a:p>
              <a:endParaRPr lang="zh-CN" altLang="en-US" sz="1350"/>
            </a:p>
          </p:txBody>
        </p:sp>
        <p:sp>
          <p:nvSpPr>
            <p:cNvPr id="12" name="Freeform 30"/>
            <p:cNvSpPr/>
            <p:nvPr/>
          </p:nvSpPr>
          <p:spPr bwMode="auto">
            <a:xfrm>
              <a:off x="4566738" y="1618201"/>
              <a:ext cx="1319188" cy="131919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91440" tIns="45720" rIns="91440" bIns="45720" numCol="1" anchor="t" anchorCtr="0" compatLnSpc="1"/>
            <a:p>
              <a:endParaRPr lang="zh-CN" altLang="en-US" sz="1350"/>
            </a:p>
          </p:txBody>
        </p:sp>
        <p:sp>
          <p:nvSpPr>
            <p:cNvPr id="18" name="Freeform 40"/>
            <p:cNvSpPr/>
            <p:nvPr/>
          </p:nvSpPr>
          <p:spPr bwMode="auto">
            <a:xfrm>
              <a:off x="3250572" y="1618201"/>
              <a:ext cx="1319188" cy="131919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91440" tIns="45720" rIns="91440" bIns="45720" numCol="1" anchor="t" anchorCtr="0" compatLnSpc="1"/>
            <a:p>
              <a:endParaRPr lang="zh-CN" altLang="en-US" sz="1350"/>
            </a:p>
          </p:txBody>
        </p:sp>
        <p:sp>
          <p:nvSpPr>
            <p:cNvPr id="21" name="Freeform 43"/>
            <p:cNvSpPr/>
            <p:nvPr/>
          </p:nvSpPr>
          <p:spPr bwMode="auto">
            <a:xfrm>
              <a:off x="4566738" y="2935993"/>
              <a:ext cx="1319188" cy="131919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91440" tIns="45720" rIns="91440" bIns="45720" numCol="1" anchor="t" anchorCtr="0" compatLnSpc="1"/>
            <a:p>
              <a:endParaRPr lang="zh-CN" altLang="en-US" sz="1350"/>
            </a:p>
          </p:txBody>
        </p:sp>
      </p:grpSp>
      <p:sp>
        <p:nvSpPr>
          <p:cNvPr id="24" name="Freeform 50"/>
          <p:cNvSpPr/>
          <p:nvPr/>
        </p:nvSpPr>
        <p:spPr bwMode="auto">
          <a:xfrm>
            <a:off x="6097188" y="2321426"/>
            <a:ext cx="1758917" cy="1758927"/>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endParaRPr lang="zh-CN" altLang="en-US" sz="1350"/>
          </a:p>
        </p:txBody>
      </p:sp>
      <p:sp>
        <p:nvSpPr>
          <p:cNvPr id="15" name="文本框 14"/>
          <p:cNvSpPr txBox="1"/>
          <p:nvPr/>
        </p:nvSpPr>
        <p:spPr>
          <a:xfrm>
            <a:off x="6616951" y="2011703"/>
            <a:ext cx="3992880" cy="398780"/>
          </a:xfrm>
          <a:prstGeom prst="rect">
            <a:avLst/>
          </a:prstGeom>
          <a:noFill/>
        </p:spPr>
        <p:txBody>
          <a:bodyPr wrap="none" rtlCol="0">
            <a:spAutoFit/>
          </a:bodyPr>
          <a:p>
            <a:pPr lvl="0" algn="l"/>
            <a:r>
              <a:rPr lang="zh-CN" altLang="en-US" sz="2000">
                <a:ln>
                  <a:solidFill>
                    <a:schemeClr val="accent1"/>
                  </a:solidFill>
                </a:ln>
                <a:latin typeface="微软雅黑" panose="020B0503020204020204" pitchFamily="34" charset="-122"/>
                <a:ea typeface="微软雅黑" panose="020B0503020204020204" pitchFamily="34" charset="-122"/>
                <a:sym typeface="+mn-ea"/>
              </a:rPr>
              <a:t>有“零散痕迹”，无“整体呈现”</a:t>
            </a:r>
            <a:endParaRPr lang="zh-CN" altLang="en-US" sz="2000">
              <a:ln>
                <a:solidFill>
                  <a:schemeClr val="accent1"/>
                </a:solidFill>
              </a:ln>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8225080" y="3921590"/>
            <a:ext cx="3992880" cy="398780"/>
          </a:xfrm>
          <a:prstGeom prst="rect">
            <a:avLst/>
          </a:prstGeom>
          <a:noFill/>
        </p:spPr>
        <p:txBody>
          <a:bodyPr wrap="none" rtlCol="0">
            <a:spAutoFit/>
          </a:bodyPr>
          <a:p>
            <a:pPr lvl="0" algn="l"/>
            <a:r>
              <a:rPr lang="zh-CN" altLang="en-US" sz="2000">
                <a:ln>
                  <a:solidFill>
                    <a:schemeClr val="accent1"/>
                  </a:solidFill>
                </a:ln>
                <a:latin typeface="微软雅黑" panose="020B0503020204020204" pitchFamily="34" charset="-122"/>
                <a:ea typeface="微软雅黑" panose="020B0503020204020204" pitchFamily="34" charset="-122"/>
                <a:sym typeface="+mn-ea"/>
              </a:rPr>
              <a:t>有“参考书目”，无“引用痕迹”</a:t>
            </a:r>
            <a:endParaRPr lang="zh-CN" altLang="en-US" sz="2000">
              <a:ln>
                <a:solidFill>
                  <a:schemeClr val="accent1"/>
                </a:solidFill>
              </a:ln>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70088" y="3830785"/>
            <a:ext cx="3992880" cy="398780"/>
          </a:xfrm>
          <a:prstGeom prst="rect">
            <a:avLst/>
          </a:prstGeom>
          <a:noFill/>
        </p:spPr>
        <p:txBody>
          <a:bodyPr wrap="none" rtlCol="0">
            <a:spAutoFit/>
          </a:bodyPr>
          <a:p>
            <a:pPr lvl="0" algn="l"/>
            <a:r>
              <a:rPr lang="zh-CN" altLang="en-US" sz="2000">
                <a:ln>
                  <a:solidFill>
                    <a:schemeClr val="accent1"/>
                  </a:solidFill>
                </a:ln>
                <a:latin typeface="微软雅黑" panose="020B0503020204020204" pitchFamily="34" charset="-122"/>
                <a:ea typeface="微软雅黑" panose="020B0503020204020204" pitchFamily="34" charset="-122"/>
                <a:sym typeface="+mn-ea"/>
              </a:rPr>
              <a:t>有“引用意识”，无“学术素养”</a:t>
            </a:r>
            <a:endParaRPr lang="zh-CN" altLang="en-US" sz="2000">
              <a:ln>
                <a:solidFill>
                  <a:schemeClr val="accent1"/>
                </a:solidFill>
              </a:ln>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1870815" y="5734698"/>
            <a:ext cx="3992880" cy="398780"/>
          </a:xfrm>
          <a:prstGeom prst="rect">
            <a:avLst/>
          </a:prstGeom>
          <a:noFill/>
        </p:spPr>
        <p:txBody>
          <a:bodyPr wrap="none" rtlCol="0">
            <a:spAutoFit/>
          </a:bodyPr>
          <a:p>
            <a:pPr algn="l"/>
            <a:r>
              <a:rPr lang="zh-CN" altLang="en-US" sz="2000">
                <a:ln>
                  <a:solidFill>
                    <a:schemeClr val="accent1"/>
                  </a:solidFill>
                </a:ln>
                <a:latin typeface="微软雅黑" panose="020B0503020204020204" pitchFamily="34" charset="-122"/>
                <a:ea typeface="微软雅黑" panose="020B0503020204020204" pitchFamily="34" charset="-122"/>
                <a:sym typeface="+mn-ea"/>
              </a:rPr>
              <a:t>有“形式罗列”，无“内容考证”</a:t>
            </a:r>
            <a:endParaRPr lang="zh-CN" altLang="en-US" sz="2000" dirty="0">
              <a:ln>
                <a:solidFill>
                  <a:schemeClr val="accent1"/>
                </a:solidFill>
              </a:ln>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4930775" y="3430905"/>
            <a:ext cx="2331085" cy="1198880"/>
          </a:xfrm>
          <a:prstGeom prst="rect">
            <a:avLst/>
          </a:prstGeom>
          <a:noFill/>
        </p:spPr>
        <p:txBody>
          <a:bodyPr wrap="square" rtlCol="0">
            <a:spAutoFit/>
          </a:bodyPr>
          <a:p>
            <a:pPr algn="ctr" fontAlgn="auto">
              <a:lnSpc>
                <a:spcPct val="150000"/>
              </a:lnSpc>
            </a:pPr>
            <a:r>
              <a:rPr lang="zh-CN" altLang="en-US" sz="2400" b="1" dirty="0">
                <a:solidFill>
                  <a:schemeClr val="tx2"/>
                </a:solidFill>
                <a:latin typeface="微软雅黑" panose="020B0503020204020204" pitchFamily="34" charset="-122"/>
                <a:ea typeface="微软雅黑" panose="020B0503020204020204" pitchFamily="34" charset="-122"/>
              </a:rPr>
              <a:t>论文写作中的规范引用常见问题</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5680453" y="2011830"/>
            <a:ext cx="821095" cy="821095"/>
            <a:chOff x="4260338" y="1383141"/>
            <a:chExt cx="615821" cy="615821"/>
          </a:xfrm>
        </p:grpSpPr>
        <p:sp>
          <p:nvSpPr>
            <p:cNvPr id="27" name="椭圆 26"/>
            <p:cNvSpPr/>
            <p:nvPr/>
          </p:nvSpPr>
          <p:spPr>
            <a:xfrm>
              <a:off x="4260338" y="1383141"/>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7" name="文本框 56"/>
            <p:cNvSpPr txBox="1"/>
            <p:nvPr/>
          </p:nvSpPr>
          <p:spPr>
            <a:xfrm>
              <a:off x="4306639" y="1425594"/>
              <a:ext cx="523220" cy="530915"/>
            </a:xfrm>
            <a:prstGeom prst="rect">
              <a:avLst/>
            </a:prstGeom>
            <a:noFill/>
          </p:spPr>
          <p:txBody>
            <a:bodyPr wrap="none" rtlCol="0">
              <a:spAutoFit/>
            </a:bodyPr>
            <a:p>
              <a:r>
                <a:rPr lang="en-US" altLang="zh-CN" sz="4000" dirty="0">
                  <a:solidFill>
                    <a:schemeClr val="accent2"/>
                  </a:solidFill>
                  <a:latin typeface="时尚中黑简体" panose="01010104010101010101" pitchFamily="2" charset="-122"/>
                  <a:ea typeface="时尚中黑简体" panose="01010104010101010101" pitchFamily="2" charset="-122"/>
                </a:rPr>
                <a:t>01</a:t>
              </a:r>
              <a:endParaRPr lang="zh-CN" altLang="en-US" sz="4000" dirty="0">
                <a:solidFill>
                  <a:schemeClr val="accent2"/>
                </a:solidFill>
                <a:latin typeface="时尚中黑简体" panose="01010104010101010101" pitchFamily="2" charset="-122"/>
                <a:ea typeface="时尚中黑简体" panose="01010104010101010101" pitchFamily="2" charset="-122"/>
              </a:endParaRPr>
            </a:p>
          </p:txBody>
        </p:sp>
      </p:grpSp>
      <p:grpSp>
        <p:nvGrpSpPr>
          <p:cNvPr id="6" name="组合 5"/>
          <p:cNvGrpSpPr/>
          <p:nvPr/>
        </p:nvGrpSpPr>
        <p:grpSpPr>
          <a:xfrm>
            <a:off x="7403962" y="3710148"/>
            <a:ext cx="821095" cy="821095"/>
            <a:chOff x="5552969" y="2656880"/>
            <a:chExt cx="615821" cy="615821"/>
          </a:xfrm>
        </p:grpSpPr>
        <p:sp>
          <p:nvSpPr>
            <p:cNvPr id="56" name="椭圆 55"/>
            <p:cNvSpPr/>
            <p:nvPr/>
          </p:nvSpPr>
          <p:spPr>
            <a:xfrm>
              <a:off x="5552969" y="2656880"/>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8" name="文本框 57"/>
            <p:cNvSpPr txBox="1"/>
            <p:nvPr/>
          </p:nvSpPr>
          <p:spPr>
            <a:xfrm>
              <a:off x="5599270" y="2699333"/>
              <a:ext cx="523220" cy="530915"/>
            </a:xfrm>
            <a:prstGeom prst="rect">
              <a:avLst/>
            </a:prstGeom>
            <a:noFill/>
          </p:spPr>
          <p:txBody>
            <a:bodyPr wrap="none" rtlCol="0">
              <a:spAutoFit/>
            </a:bodyPr>
            <a:p>
              <a:r>
                <a:rPr lang="en-US" altLang="zh-CN" sz="4000" dirty="0">
                  <a:solidFill>
                    <a:schemeClr val="accent3"/>
                  </a:solidFill>
                  <a:latin typeface="时尚中黑简体" panose="01010104010101010101" pitchFamily="2" charset="-122"/>
                  <a:ea typeface="时尚中黑简体" panose="01010104010101010101" pitchFamily="2" charset="-122"/>
                </a:rPr>
                <a:t>02</a:t>
              </a:r>
              <a:endParaRPr lang="zh-CN" altLang="en-US" sz="4000" dirty="0">
                <a:solidFill>
                  <a:schemeClr val="accent3"/>
                </a:solidFill>
                <a:latin typeface="时尚中黑简体" panose="01010104010101010101" pitchFamily="2" charset="-122"/>
                <a:ea typeface="时尚中黑简体" panose="01010104010101010101" pitchFamily="2" charset="-122"/>
              </a:endParaRPr>
            </a:p>
          </p:txBody>
        </p:sp>
      </p:grpSp>
      <p:grpSp>
        <p:nvGrpSpPr>
          <p:cNvPr id="7" name="组合 6"/>
          <p:cNvGrpSpPr/>
          <p:nvPr/>
        </p:nvGrpSpPr>
        <p:grpSpPr>
          <a:xfrm>
            <a:off x="5680453" y="5271372"/>
            <a:ext cx="821095" cy="821095"/>
            <a:chOff x="4260338" y="3827797"/>
            <a:chExt cx="615821" cy="615821"/>
          </a:xfrm>
        </p:grpSpPr>
        <p:sp>
          <p:nvSpPr>
            <p:cNvPr id="54" name="椭圆 53"/>
            <p:cNvSpPr/>
            <p:nvPr/>
          </p:nvSpPr>
          <p:spPr>
            <a:xfrm>
              <a:off x="4260338" y="3827797"/>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9" name="文本框 58"/>
            <p:cNvSpPr txBox="1"/>
            <p:nvPr/>
          </p:nvSpPr>
          <p:spPr>
            <a:xfrm>
              <a:off x="4306639" y="3870250"/>
              <a:ext cx="523220" cy="530915"/>
            </a:xfrm>
            <a:prstGeom prst="rect">
              <a:avLst/>
            </a:prstGeom>
            <a:noFill/>
          </p:spPr>
          <p:txBody>
            <a:bodyPr wrap="none" rtlCol="0">
              <a:spAutoFit/>
            </a:bodyPr>
            <a:p>
              <a:r>
                <a:rPr lang="en-US" altLang="zh-CN" sz="4000" dirty="0">
                  <a:solidFill>
                    <a:schemeClr val="accent5"/>
                  </a:solidFill>
                  <a:latin typeface="时尚中黑简体" panose="01010104010101010101" pitchFamily="2" charset="-122"/>
                  <a:ea typeface="时尚中黑简体" panose="01010104010101010101" pitchFamily="2" charset="-122"/>
                </a:rPr>
                <a:t>03</a:t>
              </a:r>
              <a:endParaRPr lang="zh-CN" altLang="en-US" sz="4000" dirty="0">
                <a:solidFill>
                  <a:schemeClr val="accent5"/>
                </a:solidFill>
                <a:latin typeface="时尚中黑简体" panose="01010104010101010101" pitchFamily="2" charset="-122"/>
                <a:ea typeface="时尚中黑简体" panose="01010104010101010101" pitchFamily="2" charset="-122"/>
              </a:endParaRPr>
            </a:p>
          </p:txBody>
        </p:sp>
      </p:grpSp>
      <p:grpSp>
        <p:nvGrpSpPr>
          <p:cNvPr id="8" name="组合 7"/>
          <p:cNvGrpSpPr/>
          <p:nvPr/>
        </p:nvGrpSpPr>
        <p:grpSpPr>
          <a:xfrm>
            <a:off x="3979901" y="3710148"/>
            <a:ext cx="821095" cy="821095"/>
            <a:chOff x="2984924" y="2656880"/>
            <a:chExt cx="615821" cy="615821"/>
          </a:xfrm>
        </p:grpSpPr>
        <p:sp>
          <p:nvSpPr>
            <p:cNvPr id="55" name="椭圆 54"/>
            <p:cNvSpPr/>
            <p:nvPr/>
          </p:nvSpPr>
          <p:spPr>
            <a:xfrm>
              <a:off x="2984924" y="2656880"/>
              <a:ext cx="615821" cy="615821"/>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0" name="文本框 59"/>
            <p:cNvSpPr txBox="1"/>
            <p:nvPr/>
          </p:nvSpPr>
          <p:spPr>
            <a:xfrm>
              <a:off x="3031225" y="2699333"/>
              <a:ext cx="523220" cy="530915"/>
            </a:xfrm>
            <a:prstGeom prst="rect">
              <a:avLst/>
            </a:prstGeom>
            <a:noFill/>
          </p:spPr>
          <p:txBody>
            <a:bodyPr wrap="none" rtlCol="0">
              <a:spAutoFit/>
            </a:bodyPr>
            <a:p>
              <a:r>
                <a:rPr lang="en-US" altLang="zh-CN" sz="4000" dirty="0">
                  <a:solidFill>
                    <a:schemeClr val="accent6"/>
                  </a:solidFill>
                  <a:latin typeface="时尚中黑简体" panose="01010104010101010101" pitchFamily="2" charset="-122"/>
                  <a:ea typeface="时尚中黑简体" panose="01010104010101010101" pitchFamily="2" charset="-122"/>
                </a:rPr>
                <a:t>04</a:t>
              </a:r>
              <a:endParaRPr lang="zh-CN" altLang="en-US" sz="4000" dirty="0">
                <a:solidFill>
                  <a:schemeClr val="accent6"/>
                </a:solidFill>
                <a:latin typeface="时尚中黑简体" panose="01010104010101010101" pitchFamily="2" charset="-122"/>
                <a:ea typeface="时尚中黑简体" panose="01010104010101010101" pitchFamily="2" charset="-122"/>
              </a:endParaRPr>
            </a:p>
          </p:txBody>
        </p:sp>
      </p:grpSp>
      <p:sp>
        <p:nvSpPr>
          <p:cNvPr id="10" name="文本框 9"/>
          <p:cNvSpPr txBox="1"/>
          <p:nvPr/>
        </p:nvSpPr>
        <p:spPr>
          <a:xfrm>
            <a:off x="7618095" y="2471420"/>
            <a:ext cx="3964305" cy="645160"/>
          </a:xfrm>
          <a:prstGeom prst="rect">
            <a:avLst/>
          </a:prstGeom>
          <a:noFill/>
        </p:spPr>
        <p:txBody>
          <a:bodyPr wrap="square" rtlCol="0">
            <a:spAutoFit/>
          </a:bodyPr>
          <a:p>
            <a:pPr fontAlgn="auto">
              <a:lnSpc>
                <a:spcPct val="100000"/>
              </a:lnSpc>
            </a:pPr>
            <a:r>
              <a:rPr lang="zh-CN" altLang="en-US">
                <a:latin typeface="黑体" panose="02010609060101010101" charset="-122"/>
                <a:ea typeface="黑体" panose="02010609060101010101" charset="-122"/>
              </a:rPr>
              <a:t>在正文中有引用标识，在参考文献列表中却无体现</a:t>
            </a:r>
            <a:endParaRPr lang="zh-CN" altLang="en-US">
              <a:latin typeface="黑体" panose="02010609060101010101" charset="-122"/>
              <a:ea typeface="黑体" panose="02010609060101010101" charset="-122"/>
            </a:endParaRPr>
          </a:p>
        </p:txBody>
      </p:sp>
      <p:sp>
        <p:nvSpPr>
          <p:cNvPr id="13" name="文本框 12"/>
          <p:cNvSpPr txBox="1"/>
          <p:nvPr/>
        </p:nvSpPr>
        <p:spPr>
          <a:xfrm>
            <a:off x="8225155" y="4406265"/>
            <a:ext cx="3992880" cy="645160"/>
          </a:xfrm>
          <a:prstGeom prst="rect">
            <a:avLst/>
          </a:prstGeom>
          <a:noFill/>
        </p:spPr>
        <p:txBody>
          <a:bodyPr wrap="square" rtlCol="0" anchor="t">
            <a:spAutoFit/>
          </a:bodyPr>
          <a:p>
            <a:r>
              <a:rPr lang="zh-CN" altLang="en-US">
                <a:latin typeface="黑体" panose="02010609060101010101" charset="-122"/>
                <a:ea typeface="黑体" panose="02010609060101010101" charset="-122"/>
              </a:rPr>
              <a:t>在正文后列出了一大堆参考书目，却未能在正文中看到相应的引用痕迹</a:t>
            </a:r>
            <a:endParaRPr lang="zh-CN" altLang="en-US">
              <a:latin typeface="黑体" panose="02010609060101010101" charset="-122"/>
              <a:ea typeface="黑体" panose="02010609060101010101" charset="-122"/>
            </a:endParaRPr>
          </a:p>
        </p:txBody>
      </p:sp>
      <p:sp>
        <p:nvSpPr>
          <p:cNvPr id="14" name="文本框 13"/>
          <p:cNvSpPr txBox="1"/>
          <p:nvPr/>
        </p:nvSpPr>
        <p:spPr>
          <a:xfrm>
            <a:off x="444500" y="4719955"/>
            <a:ext cx="4084955" cy="922020"/>
          </a:xfrm>
          <a:prstGeom prst="rect">
            <a:avLst/>
          </a:prstGeom>
          <a:noFill/>
        </p:spPr>
        <p:txBody>
          <a:bodyPr wrap="square" rtlCol="0" anchor="t">
            <a:spAutoFit/>
          </a:bodyPr>
          <a:p>
            <a:r>
              <a:rPr lang="zh-CN" altLang="en-US">
                <a:latin typeface="黑体" panose="02010609060101010101" charset="-122"/>
                <a:ea typeface="黑体" panose="02010609060101010101" charset="-122"/>
              </a:rPr>
              <a:t>未阅读所引用的原始文献、直接用网上搜索来替代专业阅读，导致引用的文献缺乏必要的学术可信度</a:t>
            </a:r>
            <a:endParaRPr lang="zh-CN" altLang="en-US">
              <a:latin typeface="黑体" panose="02010609060101010101" charset="-122"/>
              <a:ea typeface="黑体" panose="02010609060101010101" charset="-122"/>
            </a:endParaRPr>
          </a:p>
        </p:txBody>
      </p:sp>
      <p:sp>
        <p:nvSpPr>
          <p:cNvPr id="22" name="文本框 21"/>
          <p:cNvSpPr txBox="1"/>
          <p:nvPr/>
        </p:nvSpPr>
        <p:spPr>
          <a:xfrm>
            <a:off x="170180" y="3034665"/>
            <a:ext cx="4164330" cy="645160"/>
          </a:xfrm>
          <a:prstGeom prst="rect">
            <a:avLst/>
          </a:prstGeom>
          <a:noFill/>
        </p:spPr>
        <p:txBody>
          <a:bodyPr wrap="square" rtlCol="0" anchor="t">
            <a:spAutoFit/>
          </a:bodyPr>
          <a:p>
            <a:r>
              <a:rPr lang="zh-CN" altLang="en-US">
                <a:latin typeface="黑体" panose="02010609060101010101" charset="-122"/>
                <a:ea typeface="黑体" panose="02010609060101010101" charset="-122"/>
              </a:rPr>
              <a:t>缺乏严谨的学术态度，正文中引文格式与论文所附的参考书目格式极不规范</a:t>
            </a:r>
            <a:endParaRPr lang="zh-CN" altLang="en-US">
              <a:latin typeface="黑体" panose="02010609060101010101" charset="-122"/>
              <a:ea typeface="黑体" panose="02010609060101010101" charset="-122"/>
            </a:endParaRPr>
          </a:p>
        </p:txBody>
      </p:sp>
      <p:sp>
        <p:nvSpPr>
          <p:cNvPr id="3" name="五边形 2"/>
          <p:cNvSpPr/>
          <p:nvPr/>
        </p:nvSpPr>
        <p:spPr>
          <a:xfrm>
            <a:off x="1587" y="452670"/>
            <a:ext cx="4079777" cy="48005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标题 1"/>
          <p:cNvSpPr txBox="1"/>
          <p:nvPr/>
        </p:nvSpPr>
        <p:spPr>
          <a:xfrm>
            <a:off x="346075" y="404495"/>
            <a:ext cx="3474720" cy="575945"/>
          </a:xfrm>
          <a:prstGeom prst="rect">
            <a:avLst/>
          </a:prstGeom>
        </p:spPr>
        <p:txBody>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solidFill>
                  <a:schemeClr val="bg1"/>
                </a:solidFill>
              </a:rPr>
              <a:t>规范引用</a:t>
            </a:r>
            <a:r>
              <a:rPr lang="en-US" altLang="zh-CN" dirty="0">
                <a:solidFill>
                  <a:schemeClr val="bg1"/>
                </a:solidFill>
              </a:rPr>
              <a:t>    </a:t>
            </a:r>
            <a:r>
              <a:rPr lang="zh-CN" altLang="en-US" dirty="0">
                <a:solidFill>
                  <a:schemeClr val="bg1"/>
                </a:solidFill>
              </a:rPr>
              <a:t>严谨撰文</a:t>
            </a:r>
            <a:endParaRPr lang="zh-CN" altLang="en-US" dirty="0">
              <a:solidFill>
                <a:schemeClr val="bg1"/>
              </a:solidFill>
            </a:endParaRPr>
          </a:p>
        </p:txBody>
      </p:sp>
      <p:sp>
        <p:nvSpPr>
          <p:cNvPr id="23" name="燕尾形 22"/>
          <p:cNvSpPr/>
          <p:nvPr/>
        </p:nvSpPr>
        <p:spPr>
          <a:xfrm>
            <a:off x="3958200" y="452670"/>
            <a:ext cx="411196" cy="480053"/>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5" name="燕尾形 24"/>
          <p:cNvSpPr/>
          <p:nvPr/>
        </p:nvSpPr>
        <p:spPr>
          <a:xfrm>
            <a:off x="4246232" y="452670"/>
            <a:ext cx="411196" cy="480053"/>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1000">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010747" y="367453"/>
            <a:ext cx="6073987" cy="659553"/>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663A77"/>
                </a:solidFill>
                <a:latin typeface="造字工房悦黑体验版细体" pitchFamily="50" charset="-122"/>
                <a:ea typeface="造字工房悦黑体验版细体" pitchFamily="50" charset="-122"/>
              </a:rPr>
              <a:t>规范撰写学位论文</a:t>
            </a:r>
            <a:r>
              <a:rPr lang="en-US" altLang="zh-CN" sz="2400" b="1" dirty="0" smtClean="0">
                <a:solidFill>
                  <a:srgbClr val="663A77"/>
                </a:solidFill>
                <a:latin typeface="造字工房悦黑体验版细体" pitchFamily="50" charset="-122"/>
                <a:ea typeface="造字工房悦黑体验版细体" pitchFamily="50" charset="-122"/>
              </a:rPr>
              <a:t> — </a:t>
            </a:r>
            <a:r>
              <a:rPr lang="zh-CN" altLang="en-US" sz="2400" b="1" dirty="0" smtClean="0">
                <a:solidFill>
                  <a:srgbClr val="663A77"/>
                </a:solidFill>
                <a:latin typeface="造字工房悦黑体验版细体" pitchFamily="50" charset="-122"/>
                <a:ea typeface="造字工房悦黑体验版细体" pitchFamily="50" charset="-122"/>
              </a:rPr>
              <a:t>写作规范的识别</a:t>
            </a:r>
            <a:endParaRPr lang="zh-CN" altLang="en-US" sz="2400" b="1" dirty="0" smtClean="0">
              <a:solidFill>
                <a:srgbClr val="663A77"/>
              </a:solidFill>
              <a:latin typeface="造字工房悦黑体验版细体" pitchFamily="50" charset="-122"/>
              <a:ea typeface="造字工房悦黑体验版细体" pitchFamily="50" charset="-122"/>
            </a:endParaRPr>
          </a:p>
        </p:txBody>
      </p:sp>
      <p:sp>
        <p:nvSpPr>
          <p:cNvPr id="71707" name="文本框 23579"/>
          <p:cNvSpPr txBox="1"/>
          <p:nvPr/>
        </p:nvSpPr>
        <p:spPr>
          <a:xfrm>
            <a:off x="936625" y="6005089"/>
            <a:ext cx="3965575" cy="706755"/>
          </a:xfrm>
          <a:prstGeom prst="rect">
            <a:avLst/>
          </a:prstGeom>
          <a:noFill/>
          <a:ln w="9525">
            <a:noFill/>
          </a:ln>
        </p:spPr>
        <p:txBody>
          <a:bodyPr>
            <a:spAutoFit/>
          </a:bodyPr>
          <a:p>
            <a:pPr marR="0" algn="ctr" defTabSz="914400" fontAlgn="auto">
              <a:buClrTx/>
              <a:buSzTx/>
              <a:buFont typeface="Arial" panose="020B0604020202020204" pitchFamily="34" charset="0"/>
              <a:buNone/>
              <a:defRPr/>
            </a:pPr>
            <a:r>
              <a:rPr kumimoji="0" lang="zh-CN" altLang="en-US" sz="2000" b="1" i="1" kern="1200" cap="none" spc="0" normalizeH="0" baseline="0" noProof="1">
                <a:solidFill>
                  <a:schemeClr val="accent5">
                    <a:lumMod val="50000"/>
                  </a:schemeClr>
                </a:solidFill>
                <a:latin typeface="Gill Sans" charset="0"/>
                <a:ea typeface="黑体" panose="02010609060101010101" charset="-122"/>
                <a:cs typeface="+mn-cs"/>
                <a:sym typeface="Gill Sans" charset="0"/>
              </a:rPr>
              <a:t>详见</a:t>
            </a:r>
            <a:endParaRPr kumimoji="0" lang="zh-CN" altLang="en-US" sz="2000" b="1" i="1" kern="1200" cap="none" spc="0" normalizeH="0" baseline="0" noProof="1">
              <a:solidFill>
                <a:schemeClr val="accent5">
                  <a:lumMod val="50000"/>
                </a:schemeClr>
              </a:solidFill>
              <a:latin typeface="Gill Sans" charset="0"/>
              <a:ea typeface="黑体" panose="02010609060101010101" charset="-122"/>
              <a:cs typeface="+mn-cs"/>
              <a:sym typeface="Gill Sans" charset="0"/>
            </a:endParaRPr>
          </a:p>
          <a:p>
            <a:pPr marR="0" defTabSz="914400" fontAlgn="auto">
              <a:buClrTx/>
              <a:buSzTx/>
              <a:buFont typeface="Arial" panose="020B0604020202020204" pitchFamily="34" charset="0"/>
              <a:buNone/>
              <a:defRPr/>
            </a:pPr>
            <a:r>
              <a:rPr kumimoji="0" lang="zh-CN" altLang="en-US" sz="2000" b="1" i="1" kern="1200" cap="none" spc="0" normalizeH="0" baseline="0" noProof="1">
                <a:solidFill>
                  <a:schemeClr val="accent5">
                    <a:lumMod val="50000"/>
                  </a:schemeClr>
                </a:solidFill>
                <a:latin typeface="Gill Sans" charset="0"/>
                <a:ea typeface="黑体" panose="02010609060101010101" charset="-122"/>
                <a:cs typeface="+mn-cs"/>
                <a:sym typeface="Gill Sans" charset="0"/>
              </a:rPr>
              <a:t>《</a:t>
            </a:r>
            <a:r>
              <a:rPr kumimoji="0" lang="en-US" altLang="zh-CN" sz="2000" b="1" i="1" kern="1200" cap="none" spc="0" normalizeH="0" baseline="0" noProof="1">
                <a:solidFill>
                  <a:schemeClr val="accent5">
                    <a:lumMod val="50000"/>
                  </a:schemeClr>
                </a:solidFill>
                <a:latin typeface="Gill Sans" charset="0"/>
                <a:ea typeface="黑体" panose="02010609060101010101" charset="-122"/>
                <a:cs typeface="+mn-cs"/>
                <a:sym typeface="Gill Sans" charset="0"/>
              </a:rPr>
              <a:t>TMLC</a:t>
            </a:r>
            <a:r>
              <a:rPr kumimoji="0" lang="zh-CN" altLang="en-US" sz="2000" b="1" i="1" kern="1200" cap="none" spc="0" normalizeH="0" baseline="0" noProof="1">
                <a:solidFill>
                  <a:schemeClr val="accent5">
                    <a:lumMod val="50000"/>
                  </a:schemeClr>
                </a:solidFill>
                <a:latin typeface="Gill Sans" charset="0"/>
                <a:ea typeface="黑体" panose="02010609060101010101" charset="-122"/>
                <a:cs typeface="+mn-cs"/>
                <a:sym typeface="Gill Sans" charset="0"/>
              </a:rPr>
              <a:t>检测系统格式识别规范》</a:t>
            </a:r>
            <a:endParaRPr kumimoji="0" lang="zh-CN" altLang="en-US" sz="2000" b="1" i="1" kern="1200" cap="none" spc="0" normalizeH="0" baseline="0" noProof="1">
              <a:solidFill>
                <a:schemeClr val="accent5">
                  <a:lumMod val="50000"/>
                </a:schemeClr>
              </a:solidFill>
              <a:latin typeface="Gill Sans" charset="0"/>
              <a:ea typeface="黑体" panose="02010609060101010101" charset="-122"/>
              <a:cs typeface="+mn-cs"/>
              <a:sym typeface="Gill Sans" charset="0"/>
            </a:endParaRPr>
          </a:p>
        </p:txBody>
      </p:sp>
      <p:sp>
        <p:nvSpPr>
          <p:cNvPr id="118812" name="文本框 1"/>
          <p:cNvSpPr txBox="1"/>
          <p:nvPr/>
        </p:nvSpPr>
        <p:spPr>
          <a:xfrm>
            <a:off x="622300" y="1501987"/>
            <a:ext cx="5012267" cy="4030980"/>
          </a:xfrm>
          <a:prstGeom prst="rect">
            <a:avLst/>
          </a:prstGeom>
          <a:noFill/>
          <a:ln w="9525">
            <a:noFill/>
          </a:ln>
        </p:spPr>
        <p:txBody>
          <a:bodyPr wrap="square" anchor="t">
            <a:spAutoFit/>
          </a:bodyPr>
          <a:p>
            <a:pPr indent="457200" algn="l">
              <a:lnSpc>
                <a:spcPct val="160000"/>
              </a:lnSpc>
            </a:pPr>
            <a:r>
              <a:rPr lang="zh-CN" altLang="en-US" sz="2000" dirty="0">
                <a:latin typeface="Arial" panose="020B0604020202020204" pitchFamily="34" charset="0"/>
                <a:ea typeface="微软雅黑" panose="020B0503020204020204" pitchFamily="34" charset="-122"/>
              </a:rPr>
              <a:t>以研究生学位论文为例，答辩委员在评阅中发现：不少学生撰写学位论文时，往往只关注研究内容和研究结果、忽略了论文的规范，从而影响了论文质量。</a:t>
            </a:r>
            <a:endParaRPr lang="zh-CN" altLang="en-US" sz="2000" dirty="0">
              <a:latin typeface="Arial" panose="020B0604020202020204" pitchFamily="34" charset="0"/>
              <a:ea typeface="微软雅黑" panose="020B0503020204020204" pitchFamily="34" charset="-122"/>
            </a:endParaRPr>
          </a:p>
          <a:p>
            <a:pPr indent="457200" algn="l">
              <a:lnSpc>
                <a:spcPct val="160000"/>
              </a:lnSpc>
            </a:pPr>
            <a:r>
              <a:rPr lang="zh-CN" altLang="en-US" sz="2000" dirty="0">
                <a:latin typeface="Arial" panose="020B0604020202020204" pitchFamily="34" charset="0"/>
                <a:ea typeface="微软雅黑" panose="020B0503020204020204" pitchFamily="34" charset="-122"/>
              </a:rPr>
              <a:t>在很多学者看来，端正的学术态度决定一切，符合格式规范不只是学位论文写作的形式与义务，同时也</a:t>
            </a:r>
            <a:r>
              <a:rPr lang="zh-CN" altLang="en-US" sz="2000" dirty="0">
                <a:solidFill>
                  <a:srgbClr val="FF0000"/>
                </a:solidFill>
                <a:latin typeface="Arial" panose="020B0604020202020204" pitchFamily="34" charset="0"/>
                <a:ea typeface="微软雅黑" panose="020B0503020204020204" pitchFamily="34" charset="-122"/>
              </a:rPr>
              <a:t>彰显了一种严谨的治学精神</a:t>
            </a:r>
            <a:r>
              <a:rPr lang="zh-CN" altLang="en-US" sz="2000" dirty="0">
                <a:latin typeface="Arial" panose="020B0604020202020204" pitchFamily="34" charset="0"/>
                <a:ea typeface="微软雅黑" panose="020B0503020204020204" pitchFamily="34" charset="-122"/>
              </a:rPr>
              <a:t>。</a:t>
            </a:r>
            <a:endParaRPr lang="zh-CN" altLang="en-US" sz="2000" dirty="0">
              <a:latin typeface="Arial" panose="020B0604020202020204" pitchFamily="34" charset="0"/>
              <a:ea typeface="微软雅黑" panose="020B0503020204020204" pitchFamily="34" charset="-122"/>
            </a:endParaRPr>
          </a:p>
        </p:txBody>
      </p:sp>
      <p:grpSp>
        <p:nvGrpSpPr>
          <p:cNvPr id="9" name="组合 8"/>
          <p:cNvGrpSpPr/>
          <p:nvPr/>
        </p:nvGrpSpPr>
        <p:grpSpPr>
          <a:xfrm rot="0">
            <a:off x="5147733" y="2619587"/>
            <a:ext cx="1964267" cy="4238413"/>
            <a:chOff x="1485" y="3429"/>
            <a:chExt cx="2173" cy="4671"/>
          </a:xfrm>
          <a:solidFill>
            <a:srgbClr val="FFAA2D"/>
          </a:solidFill>
        </p:grpSpPr>
        <p:sp>
          <p:nvSpPr>
            <p:cNvPr id="118798" name="Rectangle 8"/>
            <p:cNvSpPr/>
            <p:nvPr/>
          </p:nvSpPr>
          <p:spPr>
            <a:xfrm>
              <a:off x="2994" y="4652"/>
              <a:ext cx="475" cy="2314"/>
            </a:xfrm>
            <a:prstGeom prst="rect">
              <a:avLst/>
            </a:prstGeom>
            <a:grpFill/>
            <a:ln w="9525">
              <a:noFill/>
            </a:ln>
          </p:spPr>
          <p:txBody>
            <a:bodyPr anchor="t"/>
            <a:p>
              <a:pPr algn="ctr" eaLnBrk="0" hangingPunct="0"/>
              <a:endParaRPr lang="zh-CN" altLang="en-US" sz="5600" dirty="0">
                <a:latin typeface="Gill Sans" charset="0"/>
                <a:ea typeface="黑体" panose="02010609060101010101" charset="-122"/>
                <a:sym typeface="Gill Sans" charset="0"/>
              </a:endParaRPr>
            </a:p>
          </p:txBody>
        </p:sp>
        <p:sp>
          <p:nvSpPr>
            <p:cNvPr id="118799" name="Freeform 22"/>
            <p:cNvSpPr/>
            <p:nvPr/>
          </p:nvSpPr>
          <p:spPr>
            <a:xfrm>
              <a:off x="1485" y="6966"/>
              <a:ext cx="1984" cy="1134"/>
            </a:xfrm>
            <a:custGeom>
              <a:avLst/>
              <a:gdLst/>
              <a:ahLst/>
              <a:cxnLst>
                <a:cxn ang="0">
                  <a:pos x="1670050" y="0"/>
                </a:cxn>
                <a:cxn ang="0">
                  <a:pos x="1269696" y="0"/>
                </a:cxn>
                <a:cxn ang="0">
                  <a:pos x="0" y="860425"/>
                </a:cxn>
                <a:cxn ang="0">
                  <a:pos x="758767" y="860425"/>
                </a:cxn>
                <a:cxn ang="0">
                  <a:pos x="1670050" y="0"/>
                </a:cxn>
              </a:cxnLst>
              <a:pathLst>
                <a:path w="1314" h="677">
                  <a:moveTo>
                    <a:pt x="1314" y="0"/>
                  </a:moveTo>
                  <a:lnTo>
                    <a:pt x="999" y="0"/>
                  </a:lnTo>
                  <a:lnTo>
                    <a:pt x="0" y="677"/>
                  </a:lnTo>
                  <a:lnTo>
                    <a:pt x="597" y="677"/>
                  </a:lnTo>
                  <a:lnTo>
                    <a:pt x="1314" y="0"/>
                  </a:lnTo>
                  <a:close/>
                </a:path>
              </a:pathLst>
            </a:custGeom>
            <a:grpFill/>
            <a:ln w="9525">
              <a:noFill/>
            </a:ln>
          </p:spPr>
          <p:txBody>
            <a:bodyPr/>
            <a:p>
              <a:endParaRPr lang="zh-CN" altLang="en-US" sz="1355"/>
            </a:p>
          </p:txBody>
        </p:sp>
        <p:sp>
          <p:nvSpPr>
            <p:cNvPr id="118800" name="Freeform 23"/>
            <p:cNvSpPr/>
            <p:nvPr/>
          </p:nvSpPr>
          <p:spPr>
            <a:xfrm>
              <a:off x="1921" y="6966"/>
              <a:ext cx="1548" cy="1134"/>
            </a:xfrm>
            <a:custGeom>
              <a:avLst/>
              <a:gdLst/>
              <a:ahLst/>
              <a:cxnLst>
                <a:cxn ang="0">
                  <a:pos x="1303338" y="0"/>
                </a:cxn>
                <a:cxn ang="0">
                  <a:pos x="1103899" y="0"/>
                </a:cxn>
                <a:cxn ang="0">
                  <a:pos x="0" y="860425"/>
                </a:cxn>
                <a:cxn ang="0">
                  <a:pos x="393796" y="860425"/>
                </a:cxn>
                <a:cxn ang="0">
                  <a:pos x="1303338" y="0"/>
                </a:cxn>
              </a:cxnLst>
              <a:pathLst>
                <a:path w="1026" h="677">
                  <a:moveTo>
                    <a:pt x="1026" y="0"/>
                  </a:moveTo>
                  <a:lnTo>
                    <a:pt x="869" y="0"/>
                  </a:lnTo>
                  <a:lnTo>
                    <a:pt x="0" y="677"/>
                  </a:lnTo>
                  <a:lnTo>
                    <a:pt x="310" y="677"/>
                  </a:lnTo>
                  <a:lnTo>
                    <a:pt x="1026" y="0"/>
                  </a:lnTo>
                  <a:close/>
                </a:path>
              </a:pathLst>
            </a:custGeom>
            <a:grpFill/>
            <a:ln w="9525">
              <a:noFill/>
            </a:ln>
          </p:spPr>
          <p:txBody>
            <a:bodyPr/>
            <a:p>
              <a:endParaRPr lang="zh-CN" altLang="en-US" sz="1355"/>
            </a:p>
          </p:txBody>
        </p:sp>
        <p:sp>
          <p:nvSpPr>
            <p:cNvPr id="118801" name="Freeform 41"/>
            <p:cNvSpPr>
              <a:spLocks noEditPoints="1"/>
            </p:cNvSpPr>
            <p:nvPr/>
          </p:nvSpPr>
          <p:spPr>
            <a:xfrm>
              <a:off x="2843" y="3429"/>
              <a:ext cx="815" cy="1073"/>
            </a:xfrm>
            <a:custGeom>
              <a:avLst/>
              <a:gdLst>
                <a:gd name="txL" fmla="*/ 0 w 1200"/>
                <a:gd name="txT" fmla="*/ 0 h 1426"/>
                <a:gd name="txR" fmla="*/ 1200 w 1200"/>
                <a:gd name="txB" fmla="*/ 1426 h 1426"/>
              </a:gdLst>
              <a:ahLst/>
              <a:cxnLst>
                <a:cxn ang="0">
                  <a:pos x="136560497" y="382803009"/>
                </a:cxn>
                <a:cxn ang="0">
                  <a:pos x="0" y="195974293"/>
                </a:cxn>
                <a:cxn ang="0">
                  <a:pos x="196020500" y="0"/>
                </a:cxn>
                <a:cxn ang="0">
                  <a:pos x="392040428" y="195974293"/>
                </a:cxn>
                <a:cxn ang="0">
                  <a:pos x="255479931" y="382803009"/>
                </a:cxn>
                <a:cxn ang="0">
                  <a:pos x="196020500" y="465765401"/>
                </a:cxn>
                <a:cxn ang="0">
                  <a:pos x="136560497" y="382803009"/>
                </a:cxn>
                <a:cxn ang="0">
                  <a:pos x="343035446" y="195974293"/>
                </a:cxn>
                <a:cxn ang="0">
                  <a:pos x="196020500" y="48993431"/>
                </a:cxn>
                <a:cxn ang="0">
                  <a:pos x="49004982" y="195974293"/>
                </a:cxn>
                <a:cxn ang="0">
                  <a:pos x="196020500" y="342955156"/>
                </a:cxn>
                <a:cxn ang="0">
                  <a:pos x="343035446" y="195974293"/>
                </a:cxn>
              </a:cxnLst>
              <a:rect l="txL" t="txT" r="txR" b="txB"/>
              <a:pathLst>
                <a:path w="1200" h="1426">
                  <a:moveTo>
                    <a:pt x="418" y="1172"/>
                  </a:moveTo>
                  <a:cubicBezTo>
                    <a:pt x="176" y="1095"/>
                    <a:pt x="0" y="868"/>
                    <a:pt x="0" y="600"/>
                  </a:cubicBezTo>
                  <a:cubicBezTo>
                    <a:pt x="0" y="269"/>
                    <a:pt x="269" y="0"/>
                    <a:pt x="600" y="0"/>
                  </a:cubicBezTo>
                  <a:cubicBezTo>
                    <a:pt x="932" y="0"/>
                    <a:pt x="1200" y="269"/>
                    <a:pt x="1200" y="600"/>
                  </a:cubicBezTo>
                  <a:cubicBezTo>
                    <a:pt x="1200" y="868"/>
                    <a:pt x="1025" y="1095"/>
                    <a:pt x="782" y="1172"/>
                  </a:cubicBezTo>
                  <a:cubicBezTo>
                    <a:pt x="600" y="1426"/>
                    <a:pt x="600" y="1426"/>
                    <a:pt x="600" y="1426"/>
                  </a:cubicBezTo>
                  <a:lnTo>
                    <a:pt x="418" y="1172"/>
                  </a:lnTo>
                  <a:close/>
                  <a:moveTo>
                    <a:pt x="1050" y="600"/>
                  </a:moveTo>
                  <a:cubicBezTo>
                    <a:pt x="1050" y="352"/>
                    <a:pt x="849" y="150"/>
                    <a:pt x="600" y="150"/>
                  </a:cubicBezTo>
                  <a:cubicBezTo>
                    <a:pt x="352" y="150"/>
                    <a:pt x="150" y="352"/>
                    <a:pt x="150" y="600"/>
                  </a:cubicBezTo>
                  <a:cubicBezTo>
                    <a:pt x="150" y="849"/>
                    <a:pt x="352" y="1050"/>
                    <a:pt x="600" y="1050"/>
                  </a:cubicBezTo>
                  <a:cubicBezTo>
                    <a:pt x="849" y="1050"/>
                    <a:pt x="1050" y="849"/>
                    <a:pt x="1050" y="600"/>
                  </a:cubicBezTo>
                  <a:close/>
                </a:path>
              </a:pathLst>
            </a:custGeom>
            <a:grpFill/>
            <a:ln w="9525">
              <a:noFill/>
            </a:ln>
          </p:spPr>
          <p:txBody>
            <a:bodyPr lIns="0" tIns="0" rIns="0" bIns="144000" anchor="ctr" anchorCtr="1"/>
            <a:p>
              <a:pPr algn="ctr" eaLnBrk="0" hangingPunct="0"/>
              <a:r>
                <a:rPr lang="zh-CN" altLang="en-US" sz="5600" dirty="0">
                  <a:latin typeface="Arial" panose="020B0604020202020204" pitchFamily="34" charset="0"/>
                  <a:ea typeface="黑体" panose="02010609060101010101" charset="-122"/>
                  <a:sym typeface="Gill Sans" charset="0"/>
                </a:rPr>
                <a:t>1</a:t>
              </a:r>
              <a:endParaRPr lang="zh-CN" altLang="en-US" sz="5600" dirty="0">
                <a:latin typeface="Arial" panose="020B0604020202020204" pitchFamily="34" charset="0"/>
                <a:ea typeface="Arial" panose="020B0604020202020204" pitchFamily="34" charset="0"/>
                <a:sym typeface="Gill Sans" charset="0"/>
              </a:endParaRPr>
            </a:p>
          </p:txBody>
        </p:sp>
        <p:sp>
          <p:nvSpPr>
            <p:cNvPr id="118806" name="文本框 23574"/>
            <p:cNvSpPr txBox="1"/>
            <p:nvPr/>
          </p:nvSpPr>
          <p:spPr>
            <a:xfrm>
              <a:off x="2958" y="5004"/>
              <a:ext cx="679" cy="1669"/>
            </a:xfrm>
            <a:prstGeom prst="rect">
              <a:avLst/>
            </a:prstGeom>
            <a:noFill/>
            <a:ln w="9525">
              <a:noFill/>
            </a:ln>
            <a:extLst>
              <a:ext uri="{909E8E84-426E-40DD-AFC4-6F175D3DCCD1}">
                <a14:hiddenFill xmlns:a14="http://schemas.microsoft.com/office/drawing/2010/main">
                  <a:grpFill/>
                </a14:hiddenFill>
              </a:ext>
            </a:extLst>
          </p:spPr>
          <p:txBody>
            <a:bodyPr vert="eaVert" anchor="t">
              <a:spAutoFit/>
            </a:bodyPr>
            <a:p>
              <a:pPr eaLnBrk="0" hangingPunct="0"/>
              <a:r>
                <a:rPr lang="zh-CN" altLang="en-US" sz="2800" b="1" dirty="0">
                  <a:latin typeface="Gill Sans" charset="0"/>
                  <a:ea typeface="微软雅黑" panose="020B0503020204020204" pitchFamily="34" charset="-122"/>
                  <a:sym typeface="Gill Sans" charset="0"/>
                </a:rPr>
                <a:t>作者</a:t>
              </a:r>
              <a:endParaRPr lang="zh-CN" altLang="en-US" sz="2800" b="1" dirty="0">
                <a:latin typeface="Gill Sans" charset="0"/>
                <a:ea typeface="微软雅黑" panose="020B0503020204020204" pitchFamily="34" charset="-122"/>
                <a:sym typeface="Gill Sans" charset="0"/>
              </a:endParaRPr>
            </a:p>
          </p:txBody>
        </p:sp>
      </p:grpSp>
      <p:grpSp>
        <p:nvGrpSpPr>
          <p:cNvPr id="8" name="组合 7"/>
          <p:cNvGrpSpPr/>
          <p:nvPr/>
        </p:nvGrpSpPr>
        <p:grpSpPr>
          <a:xfrm rot="0">
            <a:off x="6707293" y="2094653"/>
            <a:ext cx="1300480" cy="4763347"/>
            <a:chOff x="3750" y="2851"/>
            <a:chExt cx="1439" cy="5249"/>
          </a:xfrm>
          <a:solidFill>
            <a:srgbClr val="12B2C2"/>
          </a:solidFill>
        </p:grpSpPr>
        <p:sp>
          <p:nvSpPr>
            <p:cNvPr id="118794" name="Rectangle 10"/>
            <p:cNvSpPr/>
            <p:nvPr/>
          </p:nvSpPr>
          <p:spPr>
            <a:xfrm>
              <a:off x="4549" y="4073"/>
              <a:ext cx="477" cy="2893"/>
            </a:xfrm>
            <a:prstGeom prst="rect">
              <a:avLst/>
            </a:prstGeom>
            <a:grpFill/>
            <a:ln w="9525">
              <a:solidFill>
                <a:srgbClr val="01ACBE"/>
              </a:solidFill>
            </a:ln>
          </p:spPr>
          <p:txBody>
            <a:bodyPr anchor="t"/>
            <a:p>
              <a:pPr algn="ctr" eaLnBrk="0" hangingPunct="0"/>
              <a:endParaRPr lang="zh-CN" altLang="en-US" sz="5600" dirty="0">
                <a:latin typeface="Gill Sans" charset="0"/>
                <a:ea typeface="黑体" panose="02010609060101010101" charset="-122"/>
                <a:sym typeface="Gill Sans" charset="0"/>
              </a:endParaRPr>
            </a:p>
          </p:txBody>
        </p:sp>
        <p:sp>
          <p:nvSpPr>
            <p:cNvPr id="118795" name="Freeform 12"/>
            <p:cNvSpPr/>
            <p:nvPr/>
          </p:nvSpPr>
          <p:spPr>
            <a:xfrm>
              <a:off x="3750" y="6966"/>
              <a:ext cx="1294" cy="1134"/>
            </a:xfrm>
            <a:custGeom>
              <a:avLst/>
              <a:gdLst/>
              <a:ahLst/>
              <a:cxnLst>
                <a:cxn ang="0">
                  <a:pos x="1089025" y="0"/>
                </a:cxn>
                <a:cxn ang="0">
                  <a:pos x="687471" y="0"/>
                </a:cxn>
                <a:cxn ang="0">
                  <a:pos x="0" y="860425"/>
                </a:cxn>
                <a:cxn ang="0">
                  <a:pos x="715427" y="860425"/>
                </a:cxn>
                <a:cxn ang="0">
                  <a:pos x="1089025" y="0"/>
                </a:cxn>
              </a:cxnLst>
              <a:pathLst>
                <a:path w="857" h="677">
                  <a:moveTo>
                    <a:pt x="857" y="0"/>
                  </a:moveTo>
                  <a:lnTo>
                    <a:pt x="541" y="0"/>
                  </a:lnTo>
                  <a:lnTo>
                    <a:pt x="0" y="677"/>
                  </a:lnTo>
                  <a:lnTo>
                    <a:pt x="563" y="677"/>
                  </a:lnTo>
                  <a:lnTo>
                    <a:pt x="857" y="0"/>
                  </a:lnTo>
                  <a:close/>
                </a:path>
              </a:pathLst>
            </a:custGeom>
            <a:grpFill/>
            <a:ln w="9525">
              <a:solidFill>
                <a:srgbClr val="01ACBE"/>
              </a:solidFill>
            </a:ln>
          </p:spPr>
          <p:txBody>
            <a:bodyPr/>
            <a:p>
              <a:endParaRPr lang="zh-CN" altLang="en-US" sz="1355"/>
            </a:p>
          </p:txBody>
        </p:sp>
        <p:sp>
          <p:nvSpPr>
            <p:cNvPr id="118796" name="Freeform 13"/>
            <p:cNvSpPr/>
            <p:nvPr/>
          </p:nvSpPr>
          <p:spPr>
            <a:xfrm>
              <a:off x="4151" y="6966"/>
              <a:ext cx="875" cy="1134"/>
            </a:xfrm>
            <a:custGeom>
              <a:avLst/>
              <a:gdLst/>
              <a:ahLst/>
              <a:cxnLst>
                <a:cxn ang="0">
                  <a:pos x="736600" y="0"/>
                </a:cxn>
                <a:cxn ang="0">
                  <a:pos x="535940" y="0"/>
                </a:cxn>
                <a:cxn ang="0">
                  <a:pos x="0" y="860425"/>
                </a:cxn>
                <a:cxn ang="0">
                  <a:pos x="363220" y="860425"/>
                </a:cxn>
                <a:cxn ang="0">
                  <a:pos x="736600" y="0"/>
                </a:cxn>
              </a:cxnLst>
              <a:pathLst>
                <a:path w="580" h="677">
                  <a:moveTo>
                    <a:pt x="580" y="0"/>
                  </a:moveTo>
                  <a:lnTo>
                    <a:pt x="422" y="0"/>
                  </a:lnTo>
                  <a:lnTo>
                    <a:pt x="0" y="677"/>
                  </a:lnTo>
                  <a:lnTo>
                    <a:pt x="286" y="677"/>
                  </a:lnTo>
                  <a:lnTo>
                    <a:pt x="580" y="0"/>
                  </a:lnTo>
                  <a:close/>
                </a:path>
              </a:pathLst>
            </a:custGeom>
            <a:grpFill/>
            <a:ln w="9525">
              <a:solidFill>
                <a:srgbClr val="01ACBE"/>
              </a:solidFill>
            </a:ln>
          </p:spPr>
          <p:txBody>
            <a:bodyPr/>
            <a:p>
              <a:endParaRPr lang="zh-CN" altLang="en-US" sz="1355"/>
            </a:p>
          </p:txBody>
        </p:sp>
        <p:sp>
          <p:nvSpPr>
            <p:cNvPr id="118797" name="Freeform 37"/>
            <p:cNvSpPr>
              <a:spLocks noEditPoints="1"/>
            </p:cNvSpPr>
            <p:nvPr/>
          </p:nvSpPr>
          <p:spPr>
            <a:xfrm>
              <a:off x="4374" y="2851"/>
              <a:ext cx="815" cy="1071"/>
            </a:xfrm>
            <a:custGeom>
              <a:avLst/>
              <a:gdLst>
                <a:gd name="txL" fmla="*/ 0 w 1200"/>
                <a:gd name="txT" fmla="*/ 0 h 1425"/>
                <a:gd name="txR" fmla="*/ 1200 w 1200"/>
                <a:gd name="txB" fmla="*/ 1425 h 1425"/>
              </a:gdLst>
              <a:ahLst/>
              <a:cxnLst>
                <a:cxn ang="0">
                  <a:pos x="136560497" y="381671487"/>
                </a:cxn>
                <a:cxn ang="0">
                  <a:pos x="0" y="195561962"/>
                </a:cxn>
                <a:cxn ang="0">
                  <a:pos x="196020500" y="0"/>
                </a:cxn>
                <a:cxn ang="0">
                  <a:pos x="392040428" y="195561962"/>
                </a:cxn>
                <a:cxn ang="0">
                  <a:pos x="255479931" y="381671487"/>
                </a:cxn>
                <a:cxn ang="0">
                  <a:pos x="196020500" y="464459587"/>
                </a:cxn>
                <a:cxn ang="0">
                  <a:pos x="136560497" y="381671487"/>
                </a:cxn>
                <a:cxn ang="0">
                  <a:pos x="343035446" y="195561962"/>
                </a:cxn>
                <a:cxn ang="0">
                  <a:pos x="196020500" y="48890633"/>
                </a:cxn>
                <a:cxn ang="0">
                  <a:pos x="49004982" y="195561962"/>
                </a:cxn>
                <a:cxn ang="0">
                  <a:pos x="196020500" y="342233290"/>
                </a:cxn>
                <a:cxn ang="0">
                  <a:pos x="343035446" y="195561962"/>
                </a:cxn>
              </a:cxnLst>
              <a:rect l="txL" t="txT" r="txR" b="txB"/>
              <a:pathLst>
                <a:path w="1200" h="1425">
                  <a:moveTo>
                    <a:pt x="418" y="1171"/>
                  </a:moveTo>
                  <a:cubicBezTo>
                    <a:pt x="175" y="1094"/>
                    <a:pt x="0" y="868"/>
                    <a:pt x="0" y="600"/>
                  </a:cubicBezTo>
                  <a:cubicBezTo>
                    <a:pt x="0" y="268"/>
                    <a:pt x="269" y="0"/>
                    <a:pt x="600" y="0"/>
                  </a:cubicBezTo>
                  <a:cubicBezTo>
                    <a:pt x="931" y="0"/>
                    <a:pt x="1200" y="268"/>
                    <a:pt x="1200" y="600"/>
                  </a:cubicBezTo>
                  <a:cubicBezTo>
                    <a:pt x="1200" y="868"/>
                    <a:pt x="1024" y="1094"/>
                    <a:pt x="782" y="1171"/>
                  </a:cubicBezTo>
                  <a:cubicBezTo>
                    <a:pt x="600" y="1425"/>
                    <a:pt x="600" y="1425"/>
                    <a:pt x="600" y="1425"/>
                  </a:cubicBezTo>
                  <a:lnTo>
                    <a:pt x="418" y="1171"/>
                  </a:lnTo>
                  <a:close/>
                  <a:moveTo>
                    <a:pt x="1050" y="600"/>
                  </a:moveTo>
                  <a:cubicBezTo>
                    <a:pt x="1050" y="351"/>
                    <a:pt x="848" y="150"/>
                    <a:pt x="600" y="150"/>
                  </a:cubicBezTo>
                  <a:cubicBezTo>
                    <a:pt x="351" y="150"/>
                    <a:pt x="150" y="351"/>
                    <a:pt x="150" y="600"/>
                  </a:cubicBezTo>
                  <a:cubicBezTo>
                    <a:pt x="150" y="848"/>
                    <a:pt x="351" y="1050"/>
                    <a:pt x="600" y="1050"/>
                  </a:cubicBezTo>
                  <a:cubicBezTo>
                    <a:pt x="848" y="1050"/>
                    <a:pt x="1050" y="848"/>
                    <a:pt x="1050" y="600"/>
                  </a:cubicBezTo>
                  <a:close/>
                </a:path>
              </a:pathLst>
            </a:custGeom>
            <a:grpFill/>
            <a:ln w="9525">
              <a:solidFill>
                <a:srgbClr val="01ACBE"/>
              </a:solidFill>
            </a:ln>
          </p:spPr>
          <p:txBody>
            <a:bodyPr lIns="0" tIns="0" rIns="0" bIns="144000" anchor="ctr" anchorCtr="1"/>
            <a:p>
              <a:pPr algn="ctr" eaLnBrk="0" hangingPunct="0"/>
              <a:r>
                <a:rPr lang="zh-CN" altLang="en-US" sz="5600" dirty="0">
                  <a:latin typeface="Arial" panose="020B0604020202020204" pitchFamily="34" charset="0"/>
                  <a:ea typeface="黑体" panose="02010609060101010101" charset="-122"/>
                  <a:sym typeface="Gill Sans" charset="0"/>
                </a:rPr>
                <a:t>2</a:t>
              </a:r>
              <a:endParaRPr lang="zh-CN" altLang="en-US" sz="5600" dirty="0">
                <a:latin typeface="Arial" panose="020B0604020202020204" pitchFamily="34" charset="0"/>
                <a:ea typeface="Arial" panose="020B0604020202020204" pitchFamily="34" charset="0"/>
                <a:sym typeface="Gill Sans" charset="0"/>
              </a:endParaRPr>
            </a:p>
          </p:txBody>
        </p:sp>
        <p:sp>
          <p:nvSpPr>
            <p:cNvPr id="118807" name="文本框 23575"/>
            <p:cNvSpPr txBox="1"/>
            <p:nvPr/>
          </p:nvSpPr>
          <p:spPr>
            <a:xfrm>
              <a:off x="4510" y="4322"/>
              <a:ext cx="679" cy="2676"/>
            </a:xfrm>
            <a:prstGeom prst="rect">
              <a:avLst/>
            </a:prstGeom>
            <a:noFill/>
            <a:ln w="9525">
              <a:noFill/>
            </a:ln>
            <a:extLst>
              <a:ext uri="{909E8E84-426E-40DD-AFC4-6F175D3DCCD1}">
                <a14:hiddenFill xmlns:a14="http://schemas.microsoft.com/office/drawing/2010/main">
                  <a:grpFill/>
                </a14:hiddenFill>
              </a:ext>
            </a:extLst>
          </p:spPr>
          <p:txBody>
            <a:bodyPr vert="eaVert" anchor="t">
              <a:spAutoFit/>
            </a:bodyPr>
            <a:p>
              <a:pPr eaLnBrk="0" hangingPunct="0"/>
              <a:r>
                <a:rPr lang="zh-CN" altLang="en-US" sz="2800" b="1" dirty="0">
                  <a:latin typeface="Gill Sans" charset="0"/>
                  <a:ea typeface="微软雅黑" panose="020B0503020204020204" pitchFamily="34" charset="-122"/>
                  <a:sym typeface="Gill Sans" charset="0"/>
                </a:rPr>
                <a:t>原创性声明</a:t>
              </a:r>
              <a:endParaRPr lang="zh-CN" altLang="en-US" sz="2800" b="1" dirty="0">
                <a:latin typeface="Gill Sans" charset="0"/>
                <a:ea typeface="微软雅黑" panose="020B0503020204020204" pitchFamily="34" charset="-122"/>
                <a:sym typeface="Gill Sans" charset="0"/>
              </a:endParaRPr>
            </a:p>
          </p:txBody>
        </p:sp>
      </p:grpSp>
      <p:grpSp>
        <p:nvGrpSpPr>
          <p:cNvPr id="7" name="组合 6"/>
          <p:cNvGrpSpPr/>
          <p:nvPr/>
        </p:nvGrpSpPr>
        <p:grpSpPr>
          <a:xfrm rot="0">
            <a:off x="8197427" y="2619587"/>
            <a:ext cx="736600" cy="4238413"/>
            <a:chOff x="6011" y="3429"/>
            <a:chExt cx="815" cy="4671"/>
          </a:xfrm>
        </p:grpSpPr>
        <p:sp>
          <p:nvSpPr>
            <p:cNvPr id="118790" name="Rectangle 14"/>
            <p:cNvSpPr/>
            <p:nvPr/>
          </p:nvSpPr>
          <p:spPr>
            <a:xfrm>
              <a:off x="6184" y="4652"/>
              <a:ext cx="477" cy="2314"/>
            </a:xfrm>
            <a:prstGeom prst="rect">
              <a:avLst/>
            </a:prstGeom>
            <a:solidFill>
              <a:srgbClr val="8DC63F"/>
            </a:solidFill>
            <a:ln w="9525">
              <a:noFill/>
            </a:ln>
          </p:spPr>
          <p:txBody>
            <a:bodyPr anchor="t"/>
            <a:p>
              <a:pPr algn="ctr" eaLnBrk="0" hangingPunct="0"/>
              <a:endParaRPr lang="zh-CN" altLang="en-US" sz="5600" dirty="0">
                <a:latin typeface="Gill Sans" charset="0"/>
                <a:ea typeface="黑体" panose="02010609060101010101" charset="-122"/>
                <a:sym typeface="Gill Sans" charset="0"/>
              </a:endParaRPr>
            </a:p>
          </p:txBody>
        </p:sp>
        <p:sp>
          <p:nvSpPr>
            <p:cNvPr id="118791" name="Freeform 16"/>
            <p:cNvSpPr/>
            <p:nvPr/>
          </p:nvSpPr>
          <p:spPr>
            <a:xfrm>
              <a:off x="6026" y="6966"/>
              <a:ext cx="794" cy="1134"/>
            </a:xfrm>
            <a:custGeom>
              <a:avLst/>
              <a:gdLst/>
              <a:ahLst/>
              <a:cxnLst>
                <a:cxn ang="0">
                  <a:pos x="133413" y="0"/>
                </a:cxn>
                <a:cxn ang="0">
                  <a:pos x="534924" y="0"/>
                </a:cxn>
                <a:cxn ang="0">
                  <a:pos x="668337" y="860425"/>
                </a:cxn>
                <a:cxn ang="0">
                  <a:pos x="0" y="860425"/>
                </a:cxn>
                <a:cxn ang="0">
                  <a:pos x="133413" y="0"/>
                </a:cxn>
              </a:cxnLst>
              <a:pathLst>
                <a:path w="526" h="677">
                  <a:moveTo>
                    <a:pt x="105" y="0"/>
                  </a:moveTo>
                  <a:lnTo>
                    <a:pt x="421" y="0"/>
                  </a:lnTo>
                  <a:lnTo>
                    <a:pt x="526" y="677"/>
                  </a:lnTo>
                  <a:lnTo>
                    <a:pt x="0" y="677"/>
                  </a:lnTo>
                  <a:lnTo>
                    <a:pt x="105" y="0"/>
                  </a:lnTo>
                  <a:close/>
                </a:path>
              </a:pathLst>
            </a:custGeom>
            <a:solidFill>
              <a:srgbClr val="7FB538"/>
            </a:solidFill>
            <a:ln w="9525">
              <a:noFill/>
            </a:ln>
          </p:spPr>
          <p:txBody>
            <a:bodyPr/>
            <a:p>
              <a:endParaRPr lang="zh-CN" altLang="en-US" sz="1355"/>
            </a:p>
          </p:txBody>
        </p:sp>
        <p:sp>
          <p:nvSpPr>
            <p:cNvPr id="118792" name="Freeform 17"/>
            <p:cNvSpPr/>
            <p:nvPr/>
          </p:nvSpPr>
          <p:spPr>
            <a:xfrm>
              <a:off x="6424" y="6966"/>
              <a:ext cx="396" cy="1134"/>
            </a:xfrm>
            <a:custGeom>
              <a:avLst/>
              <a:gdLst/>
              <a:ahLst/>
              <a:cxnLst>
                <a:cxn ang="0">
                  <a:pos x="200279" y="0"/>
                </a:cxn>
                <a:cxn ang="0">
                  <a:pos x="0" y="0"/>
                </a:cxn>
                <a:cxn ang="0">
                  <a:pos x="0" y="860425"/>
                </a:cxn>
                <a:cxn ang="0">
                  <a:pos x="333375" y="860425"/>
                </a:cxn>
                <a:cxn ang="0">
                  <a:pos x="200279" y="0"/>
                </a:cxn>
              </a:cxnLst>
              <a:pathLst>
                <a:path w="263" h="677">
                  <a:moveTo>
                    <a:pt x="158" y="0"/>
                  </a:moveTo>
                  <a:lnTo>
                    <a:pt x="0" y="0"/>
                  </a:lnTo>
                  <a:lnTo>
                    <a:pt x="0" y="677"/>
                  </a:lnTo>
                  <a:lnTo>
                    <a:pt x="263" y="677"/>
                  </a:lnTo>
                  <a:lnTo>
                    <a:pt x="158" y="0"/>
                  </a:lnTo>
                  <a:close/>
                </a:path>
              </a:pathLst>
            </a:custGeom>
            <a:solidFill>
              <a:srgbClr val="73A533"/>
            </a:solidFill>
            <a:ln w="9525">
              <a:noFill/>
            </a:ln>
          </p:spPr>
          <p:txBody>
            <a:bodyPr/>
            <a:p>
              <a:endParaRPr lang="zh-CN" altLang="en-US" sz="1355"/>
            </a:p>
          </p:txBody>
        </p:sp>
        <p:sp>
          <p:nvSpPr>
            <p:cNvPr id="118793" name="Freeform 33"/>
            <p:cNvSpPr>
              <a:spLocks noEditPoints="1"/>
            </p:cNvSpPr>
            <p:nvPr/>
          </p:nvSpPr>
          <p:spPr>
            <a:xfrm>
              <a:off x="6011" y="3429"/>
              <a:ext cx="815" cy="1073"/>
            </a:xfrm>
            <a:custGeom>
              <a:avLst/>
              <a:gdLst>
                <a:gd name="txL" fmla="*/ 0 w 1200"/>
                <a:gd name="txT" fmla="*/ 0 h 1426"/>
                <a:gd name="txR" fmla="*/ 1200 w 1200"/>
                <a:gd name="txB" fmla="*/ 1426 h 1426"/>
              </a:gdLst>
              <a:ahLst/>
              <a:cxnLst>
                <a:cxn ang="0">
                  <a:pos x="136560497" y="382803009"/>
                </a:cxn>
                <a:cxn ang="0">
                  <a:pos x="0" y="195974293"/>
                </a:cxn>
                <a:cxn ang="0">
                  <a:pos x="196020500" y="0"/>
                </a:cxn>
                <a:cxn ang="0">
                  <a:pos x="392040428" y="195974293"/>
                </a:cxn>
                <a:cxn ang="0">
                  <a:pos x="255479931" y="382803009"/>
                </a:cxn>
                <a:cxn ang="0">
                  <a:pos x="196020500" y="465765401"/>
                </a:cxn>
                <a:cxn ang="0">
                  <a:pos x="136560497" y="382803009"/>
                </a:cxn>
                <a:cxn ang="0">
                  <a:pos x="343035446" y="195974293"/>
                </a:cxn>
                <a:cxn ang="0">
                  <a:pos x="196020500" y="48993431"/>
                </a:cxn>
                <a:cxn ang="0">
                  <a:pos x="49004982" y="195974293"/>
                </a:cxn>
                <a:cxn ang="0">
                  <a:pos x="196020500" y="342955156"/>
                </a:cxn>
                <a:cxn ang="0">
                  <a:pos x="343035446" y="195974293"/>
                </a:cxn>
              </a:cxnLst>
              <a:rect l="txL" t="txT" r="txR" b="txB"/>
              <a:pathLst>
                <a:path w="1200" h="1426">
                  <a:moveTo>
                    <a:pt x="418" y="1172"/>
                  </a:moveTo>
                  <a:cubicBezTo>
                    <a:pt x="176" y="1095"/>
                    <a:pt x="0" y="868"/>
                    <a:pt x="0" y="600"/>
                  </a:cubicBezTo>
                  <a:cubicBezTo>
                    <a:pt x="0" y="269"/>
                    <a:pt x="269" y="0"/>
                    <a:pt x="600" y="0"/>
                  </a:cubicBezTo>
                  <a:cubicBezTo>
                    <a:pt x="931" y="0"/>
                    <a:pt x="1200" y="269"/>
                    <a:pt x="1200" y="600"/>
                  </a:cubicBezTo>
                  <a:cubicBezTo>
                    <a:pt x="1200" y="868"/>
                    <a:pt x="1024" y="1095"/>
                    <a:pt x="782" y="1172"/>
                  </a:cubicBezTo>
                  <a:cubicBezTo>
                    <a:pt x="600" y="1426"/>
                    <a:pt x="600" y="1426"/>
                    <a:pt x="600" y="1426"/>
                  </a:cubicBezTo>
                  <a:lnTo>
                    <a:pt x="418" y="1172"/>
                  </a:lnTo>
                  <a:close/>
                  <a:moveTo>
                    <a:pt x="1050" y="600"/>
                  </a:moveTo>
                  <a:cubicBezTo>
                    <a:pt x="1050" y="352"/>
                    <a:pt x="849" y="150"/>
                    <a:pt x="600" y="150"/>
                  </a:cubicBezTo>
                  <a:cubicBezTo>
                    <a:pt x="351" y="150"/>
                    <a:pt x="150" y="352"/>
                    <a:pt x="150" y="600"/>
                  </a:cubicBezTo>
                  <a:cubicBezTo>
                    <a:pt x="150" y="849"/>
                    <a:pt x="351" y="1050"/>
                    <a:pt x="600" y="1050"/>
                  </a:cubicBezTo>
                  <a:cubicBezTo>
                    <a:pt x="849" y="1050"/>
                    <a:pt x="1050" y="849"/>
                    <a:pt x="1050" y="600"/>
                  </a:cubicBezTo>
                  <a:close/>
                </a:path>
              </a:pathLst>
            </a:custGeom>
            <a:gradFill rotWithShape="1">
              <a:gsLst>
                <a:gs pos="0">
                  <a:srgbClr val="7FB538">
                    <a:alpha val="100000"/>
                  </a:srgbClr>
                </a:gs>
                <a:gs pos="49001">
                  <a:srgbClr val="7FB538">
                    <a:alpha val="100000"/>
                  </a:srgbClr>
                </a:gs>
                <a:gs pos="5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 pos="100000">
                  <a:srgbClr val="8DC63F">
                    <a:alpha val="100000"/>
                  </a:srgbClr>
                </a:gs>
              </a:gsLst>
              <a:lin ang="0"/>
              <a:tileRect/>
            </a:gradFill>
            <a:ln w="9525">
              <a:noFill/>
            </a:ln>
          </p:spPr>
          <p:txBody>
            <a:bodyPr lIns="0" tIns="0" rIns="0" bIns="144000" anchor="ctr" anchorCtr="1"/>
            <a:p>
              <a:pPr algn="ctr" eaLnBrk="0" hangingPunct="0"/>
              <a:r>
                <a:rPr lang="zh-CN" altLang="en-US" sz="5600" dirty="0">
                  <a:latin typeface="Arial" panose="020B0604020202020204" pitchFamily="34" charset="0"/>
                  <a:ea typeface="黑体" panose="02010609060101010101" charset="-122"/>
                  <a:sym typeface="Gill Sans" charset="0"/>
                </a:rPr>
                <a:t>3</a:t>
              </a:r>
              <a:endParaRPr lang="zh-CN" altLang="en-US" sz="5600" dirty="0">
                <a:latin typeface="Arial" panose="020B0604020202020204" pitchFamily="34" charset="0"/>
                <a:ea typeface="Arial" panose="020B0604020202020204" pitchFamily="34" charset="0"/>
                <a:sym typeface="Gill Sans" charset="0"/>
              </a:endParaRPr>
            </a:p>
          </p:txBody>
        </p:sp>
        <p:sp>
          <p:nvSpPr>
            <p:cNvPr id="118808" name="文本框 23576"/>
            <p:cNvSpPr txBox="1"/>
            <p:nvPr/>
          </p:nvSpPr>
          <p:spPr>
            <a:xfrm>
              <a:off x="6141" y="5004"/>
              <a:ext cx="679" cy="1669"/>
            </a:xfrm>
            <a:prstGeom prst="rect">
              <a:avLst/>
            </a:prstGeom>
            <a:noFill/>
            <a:ln w="9525">
              <a:noFill/>
            </a:ln>
          </p:spPr>
          <p:txBody>
            <a:bodyPr vert="eaVert" anchor="t">
              <a:spAutoFit/>
            </a:bodyPr>
            <a:p>
              <a:pPr eaLnBrk="0" hangingPunct="0"/>
              <a:r>
                <a:rPr lang="zh-CN" altLang="en-US" sz="2800" b="1" dirty="0">
                  <a:latin typeface="Gill Sans" charset="0"/>
                  <a:ea typeface="微软雅黑" panose="020B0503020204020204" pitchFamily="34" charset="-122"/>
                  <a:sym typeface="Gill Sans" charset="0"/>
                </a:rPr>
                <a:t>目录</a:t>
              </a:r>
              <a:endParaRPr lang="zh-CN" altLang="en-US" sz="2800" b="1" dirty="0">
                <a:latin typeface="Gill Sans" charset="0"/>
                <a:ea typeface="微软雅黑" panose="020B0503020204020204" pitchFamily="34" charset="-122"/>
                <a:sym typeface="Gill Sans" charset="0"/>
              </a:endParaRPr>
            </a:p>
          </p:txBody>
        </p:sp>
      </p:grpSp>
      <p:grpSp>
        <p:nvGrpSpPr>
          <p:cNvPr id="6" name="组合 5"/>
          <p:cNvGrpSpPr/>
          <p:nvPr/>
        </p:nvGrpSpPr>
        <p:grpSpPr>
          <a:xfrm rot="0">
            <a:off x="9156700" y="1912620"/>
            <a:ext cx="1325033" cy="4945380"/>
            <a:chOff x="7432" y="2650"/>
            <a:chExt cx="1466" cy="5450"/>
          </a:xfrm>
          <a:solidFill>
            <a:srgbClr val="E87071"/>
          </a:solidFill>
        </p:grpSpPr>
        <p:sp>
          <p:nvSpPr>
            <p:cNvPr id="118802" name="Rectangle 18"/>
            <p:cNvSpPr/>
            <p:nvPr/>
          </p:nvSpPr>
          <p:spPr>
            <a:xfrm>
              <a:off x="7604" y="3761"/>
              <a:ext cx="477" cy="3205"/>
            </a:xfrm>
            <a:prstGeom prst="rect">
              <a:avLst/>
            </a:prstGeom>
            <a:grpFill/>
            <a:ln w="9525">
              <a:noFill/>
            </a:ln>
          </p:spPr>
          <p:txBody>
            <a:bodyPr anchor="t"/>
            <a:p>
              <a:pPr algn="ctr" eaLnBrk="0" hangingPunct="0"/>
              <a:endParaRPr lang="zh-CN" altLang="en-US" sz="5600" dirty="0">
                <a:latin typeface="Gill Sans" charset="0"/>
                <a:ea typeface="黑体" panose="02010609060101010101" charset="-122"/>
                <a:sym typeface="Gill Sans" charset="0"/>
              </a:endParaRPr>
            </a:p>
          </p:txBody>
        </p:sp>
        <p:sp>
          <p:nvSpPr>
            <p:cNvPr id="118803" name="Freeform 24"/>
            <p:cNvSpPr/>
            <p:nvPr/>
          </p:nvSpPr>
          <p:spPr>
            <a:xfrm>
              <a:off x="7604" y="6966"/>
              <a:ext cx="1294" cy="1134"/>
            </a:xfrm>
            <a:custGeom>
              <a:avLst/>
              <a:gdLst/>
              <a:ahLst/>
              <a:cxnLst>
                <a:cxn ang="0">
                  <a:pos x="0" y="0"/>
                </a:cxn>
                <a:cxn ang="0">
                  <a:pos x="401554" y="0"/>
                </a:cxn>
                <a:cxn ang="0">
                  <a:pos x="1089025" y="860425"/>
                </a:cxn>
                <a:cxn ang="0">
                  <a:pos x="373598" y="860425"/>
                </a:cxn>
                <a:cxn ang="0">
                  <a:pos x="0" y="0"/>
                </a:cxn>
              </a:cxnLst>
              <a:pathLst>
                <a:path w="857" h="677">
                  <a:moveTo>
                    <a:pt x="0" y="0"/>
                  </a:moveTo>
                  <a:lnTo>
                    <a:pt x="316" y="0"/>
                  </a:lnTo>
                  <a:lnTo>
                    <a:pt x="857" y="677"/>
                  </a:lnTo>
                  <a:lnTo>
                    <a:pt x="294" y="677"/>
                  </a:lnTo>
                  <a:lnTo>
                    <a:pt x="0" y="0"/>
                  </a:lnTo>
                  <a:close/>
                </a:path>
              </a:pathLst>
            </a:custGeom>
            <a:grpFill/>
            <a:ln w="9525">
              <a:noFill/>
            </a:ln>
          </p:spPr>
          <p:txBody>
            <a:bodyPr/>
            <a:p>
              <a:endParaRPr lang="zh-CN" altLang="en-US" sz="1355"/>
            </a:p>
          </p:txBody>
        </p:sp>
        <p:sp>
          <p:nvSpPr>
            <p:cNvPr id="118804" name="Freeform 25"/>
            <p:cNvSpPr/>
            <p:nvPr/>
          </p:nvSpPr>
          <p:spPr>
            <a:xfrm>
              <a:off x="7842" y="6966"/>
              <a:ext cx="1056" cy="1134"/>
            </a:xfrm>
            <a:custGeom>
              <a:avLst/>
              <a:gdLst/>
              <a:ahLst/>
              <a:cxnLst>
                <a:cxn ang="0">
                  <a:pos x="200947" y="0"/>
                </a:cxn>
                <a:cxn ang="0">
                  <a:pos x="0" y="0"/>
                </a:cxn>
                <a:cxn ang="0">
                  <a:pos x="527804" y="860425"/>
                </a:cxn>
                <a:cxn ang="0">
                  <a:pos x="889000" y="860425"/>
                </a:cxn>
                <a:cxn ang="0">
                  <a:pos x="200947" y="0"/>
                </a:cxn>
              </a:cxnLst>
              <a:pathLst>
                <a:path w="699" h="677">
                  <a:moveTo>
                    <a:pt x="158" y="0"/>
                  </a:moveTo>
                  <a:lnTo>
                    <a:pt x="0" y="0"/>
                  </a:lnTo>
                  <a:lnTo>
                    <a:pt x="415" y="677"/>
                  </a:lnTo>
                  <a:lnTo>
                    <a:pt x="699" y="677"/>
                  </a:lnTo>
                  <a:lnTo>
                    <a:pt x="158" y="0"/>
                  </a:lnTo>
                  <a:close/>
                </a:path>
              </a:pathLst>
            </a:custGeom>
            <a:grpFill/>
            <a:ln w="9525">
              <a:noFill/>
            </a:ln>
          </p:spPr>
          <p:txBody>
            <a:bodyPr/>
            <a:p>
              <a:endParaRPr lang="zh-CN" altLang="en-US" sz="1355"/>
            </a:p>
          </p:txBody>
        </p:sp>
        <p:sp>
          <p:nvSpPr>
            <p:cNvPr id="118805" name="Freeform 45"/>
            <p:cNvSpPr>
              <a:spLocks noEditPoints="1"/>
            </p:cNvSpPr>
            <p:nvPr/>
          </p:nvSpPr>
          <p:spPr>
            <a:xfrm>
              <a:off x="7432" y="2650"/>
              <a:ext cx="815" cy="1075"/>
            </a:xfrm>
            <a:custGeom>
              <a:avLst/>
              <a:gdLst>
                <a:gd name="txL" fmla="*/ 0 w 1200"/>
                <a:gd name="txT" fmla="*/ 0 h 1426"/>
                <a:gd name="txR" fmla="*/ 1200 w 1200"/>
                <a:gd name="txB" fmla="*/ 1426 h 1426"/>
              </a:gdLst>
              <a:ahLst/>
              <a:cxnLst>
                <a:cxn ang="0">
                  <a:pos x="136560497" y="383549449"/>
                </a:cxn>
                <a:cxn ang="0">
                  <a:pos x="0" y="196356430"/>
                </a:cxn>
                <a:cxn ang="0">
                  <a:pos x="196020500" y="0"/>
                </a:cxn>
                <a:cxn ang="0">
                  <a:pos x="392040428" y="196356430"/>
                </a:cxn>
                <a:cxn ang="0">
                  <a:pos x="255479931" y="383549449"/>
                </a:cxn>
                <a:cxn ang="0">
                  <a:pos x="196020500" y="466673612"/>
                </a:cxn>
                <a:cxn ang="0">
                  <a:pos x="136560497" y="383549449"/>
                </a:cxn>
                <a:cxn ang="0">
                  <a:pos x="343035446" y="196356430"/>
                </a:cxn>
                <a:cxn ang="0">
                  <a:pos x="196020500" y="49088964"/>
                </a:cxn>
                <a:cxn ang="0">
                  <a:pos x="49004982" y="196356430"/>
                </a:cxn>
                <a:cxn ang="0">
                  <a:pos x="196020500" y="343623896"/>
                </a:cxn>
                <a:cxn ang="0">
                  <a:pos x="343035446" y="196356430"/>
                </a:cxn>
              </a:cxnLst>
              <a:rect l="txL" t="txT" r="txR" b="txB"/>
              <a:pathLst>
                <a:path w="1200" h="1426">
                  <a:moveTo>
                    <a:pt x="418" y="1172"/>
                  </a:moveTo>
                  <a:cubicBezTo>
                    <a:pt x="176" y="1095"/>
                    <a:pt x="0" y="868"/>
                    <a:pt x="0" y="600"/>
                  </a:cubicBezTo>
                  <a:cubicBezTo>
                    <a:pt x="0" y="269"/>
                    <a:pt x="269" y="0"/>
                    <a:pt x="600" y="0"/>
                  </a:cubicBezTo>
                  <a:cubicBezTo>
                    <a:pt x="931" y="0"/>
                    <a:pt x="1200" y="269"/>
                    <a:pt x="1200" y="600"/>
                  </a:cubicBezTo>
                  <a:cubicBezTo>
                    <a:pt x="1200" y="868"/>
                    <a:pt x="1025" y="1095"/>
                    <a:pt x="782" y="1172"/>
                  </a:cubicBezTo>
                  <a:cubicBezTo>
                    <a:pt x="600" y="1426"/>
                    <a:pt x="600" y="1426"/>
                    <a:pt x="600" y="1426"/>
                  </a:cubicBezTo>
                  <a:lnTo>
                    <a:pt x="418" y="1172"/>
                  </a:lnTo>
                  <a:close/>
                  <a:moveTo>
                    <a:pt x="1050" y="600"/>
                  </a:moveTo>
                  <a:cubicBezTo>
                    <a:pt x="1050" y="352"/>
                    <a:pt x="849" y="150"/>
                    <a:pt x="600" y="150"/>
                  </a:cubicBezTo>
                  <a:cubicBezTo>
                    <a:pt x="352" y="150"/>
                    <a:pt x="150" y="352"/>
                    <a:pt x="150" y="600"/>
                  </a:cubicBezTo>
                  <a:cubicBezTo>
                    <a:pt x="150" y="849"/>
                    <a:pt x="352" y="1050"/>
                    <a:pt x="600" y="1050"/>
                  </a:cubicBezTo>
                  <a:cubicBezTo>
                    <a:pt x="849" y="1050"/>
                    <a:pt x="1050" y="849"/>
                    <a:pt x="1050" y="600"/>
                  </a:cubicBezTo>
                  <a:close/>
                </a:path>
              </a:pathLst>
            </a:custGeom>
            <a:grpFill/>
            <a:ln w="9525">
              <a:noFill/>
            </a:ln>
          </p:spPr>
          <p:txBody>
            <a:bodyPr lIns="0" tIns="0" rIns="0" bIns="144000" anchor="ctr" anchorCtr="1"/>
            <a:p>
              <a:pPr algn="ctr" eaLnBrk="0" hangingPunct="0"/>
              <a:r>
                <a:rPr lang="zh-CN" altLang="en-US" sz="5600" dirty="0">
                  <a:latin typeface="Arial" panose="020B0604020202020204" pitchFamily="34" charset="0"/>
                  <a:ea typeface="黑体" panose="02010609060101010101" charset="-122"/>
                  <a:sym typeface="Gill Sans" charset="0"/>
                </a:rPr>
                <a:t>4</a:t>
              </a:r>
              <a:endParaRPr lang="zh-CN" altLang="en-US" sz="5600" dirty="0">
                <a:latin typeface="Arial" panose="020B0604020202020204" pitchFamily="34" charset="0"/>
                <a:ea typeface="Arial" panose="020B0604020202020204" pitchFamily="34" charset="0"/>
                <a:sym typeface="Gill Sans" charset="0"/>
              </a:endParaRPr>
            </a:p>
          </p:txBody>
        </p:sp>
        <p:sp>
          <p:nvSpPr>
            <p:cNvPr id="118809" name="文本框 23577"/>
            <p:cNvSpPr txBox="1"/>
            <p:nvPr/>
          </p:nvSpPr>
          <p:spPr>
            <a:xfrm>
              <a:off x="7563" y="4234"/>
              <a:ext cx="679" cy="2182"/>
            </a:xfrm>
            <a:prstGeom prst="rect">
              <a:avLst/>
            </a:prstGeom>
            <a:noFill/>
            <a:ln w="9525">
              <a:noFill/>
            </a:ln>
            <a:extLst>
              <a:ext uri="{909E8E84-426E-40DD-AFC4-6F175D3DCCD1}">
                <a14:hiddenFill xmlns:a14="http://schemas.microsoft.com/office/drawing/2010/main">
                  <a:solidFill>
                    <a:srgbClr val="E87071"/>
                  </a:solidFill>
                </a14:hiddenFill>
              </a:ext>
            </a:extLst>
          </p:spPr>
          <p:txBody>
            <a:bodyPr vert="eaVert" anchor="t">
              <a:spAutoFit/>
            </a:bodyPr>
            <a:p>
              <a:pPr eaLnBrk="0" hangingPunct="0"/>
              <a:r>
                <a:rPr lang="zh-CN" altLang="en-US" sz="2800" b="1" dirty="0">
                  <a:latin typeface="Gill Sans" charset="0"/>
                  <a:ea typeface="微软雅黑" panose="020B0503020204020204" pitchFamily="34" charset="-122"/>
                  <a:sym typeface="Gill Sans" charset="0"/>
                </a:rPr>
                <a:t>章节信息</a:t>
              </a:r>
              <a:endParaRPr lang="zh-CN" altLang="en-US" sz="2800" b="1" dirty="0">
                <a:latin typeface="Gill Sans" charset="0"/>
                <a:ea typeface="微软雅黑" panose="020B0503020204020204" pitchFamily="34" charset="-122"/>
                <a:sym typeface="Gill Sans" charset="0"/>
              </a:endParaRPr>
            </a:p>
          </p:txBody>
        </p:sp>
      </p:grpSp>
      <p:grpSp>
        <p:nvGrpSpPr>
          <p:cNvPr id="5" name="组合 4"/>
          <p:cNvGrpSpPr/>
          <p:nvPr/>
        </p:nvGrpSpPr>
        <p:grpSpPr>
          <a:xfrm rot="0">
            <a:off x="10150687" y="1409700"/>
            <a:ext cx="1953260" cy="5448300"/>
            <a:chOff x="8909" y="2096"/>
            <a:chExt cx="2161" cy="6004"/>
          </a:xfrm>
          <a:solidFill>
            <a:srgbClr val="A26CB8"/>
          </a:solidFill>
        </p:grpSpPr>
        <p:sp>
          <p:nvSpPr>
            <p:cNvPr id="118786" name="Rectangle 20"/>
            <p:cNvSpPr/>
            <p:nvPr/>
          </p:nvSpPr>
          <p:spPr>
            <a:xfrm>
              <a:off x="9088" y="3259"/>
              <a:ext cx="475" cy="3707"/>
            </a:xfrm>
            <a:prstGeom prst="rect">
              <a:avLst/>
            </a:prstGeom>
            <a:grpFill/>
            <a:ln w="9525">
              <a:solidFill>
                <a:srgbClr val="A26CB8"/>
              </a:solidFill>
            </a:ln>
          </p:spPr>
          <p:txBody>
            <a:bodyPr anchor="t"/>
            <a:p>
              <a:pPr algn="ctr" eaLnBrk="0" hangingPunct="0"/>
              <a:endParaRPr lang="zh-CN" altLang="en-US" sz="5600" dirty="0">
                <a:latin typeface="Gill Sans" charset="0"/>
                <a:ea typeface="黑体" panose="02010609060101010101" charset="-122"/>
                <a:sym typeface="Gill Sans" charset="0"/>
              </a:endParaRPr>
            </a:p>
          </p:txBody>
        </p:sp>
        <p:sp>
          <p:nvSpPr>
            <p:cNvPr id="118787" name="Freeform 26"/>
            <p:cNvSpPr/>
            <p:nvPr/>
          </p:nvSpPr>
          <p:spPr>
            <a:xfrm>
              <a:off x="9088" y="6966"/>
              <a:ext cx="1982" cy="1134"/>
            </a:xfrm>
            <a:custGeom>
              <a:avLst/>
              <a:gdLst/>
              <a:ahLst/>
              <a:cxnLst>
                <a:cxn ang="0">
                  <a:pos x="0" y="0"/>
                </a:cxn>
                <a:cxn ang="0">
                  <a:pos x="399974" y="0"/>
                </a:cxn>
                <a:cxn ang="0">
                  <a:pos x="1668462" y="860425"/>
                </a:cxn>
                <a:cxn ang="0">
                  <a:pos x="910416" y="860425"/>
                </a:cxn>
                <a:cxn ang="0">
                  <a:pos x="0" y="0"/>
                </a:cxn>
              </a:cxnLst>
              <a:pathLst>
                <a:path w="1314" h="677">
                  <a:moveTo>
                    <a:pt x="0" y="0"/>
                  </a:moveTo>
                  <a:lnTo>
                    <a:pt x="315" y="0"/>
                  </a:lnTo>
                  <a:lnTo>
                    <a:pt x="1314" y="677"/>
                  </a:lnTo>
                  <a:lnTo>
                    <a:pt x="717" y="677"/>
                  </a:lnTo>
                  <a:lnTo>
                    <a:pt x="0" y="0"/>
                  </a:lnTo>
                  <a:close/>
                </a:path>
              </a:pathLst>
            </a:custGeom>
            <a:grpFill/>
            <a:ln w="9525">
              <a:solidFill>
                <a:srgbClr val="A26CB8"/>
              </a:solidFill>
            </a:ln>
          </p:spPr>
          <p:txBody>
            <a:bodyPr/>
            <a:p>
              <a:endParaRPr lang="zh-CN" altLang="en-US" sz="1355"/>
            </a:p>
          </p:txBody>
        </p:sp>
        <p:sp>
          <p:nvSpPr>
            <p:cNvPr id="118788" name="Freeform 27"/>
            <p:cNvSpPr/>
            <p:nvPr/>
          </p:nvSpPr>
          <p:spPr>
            <a:xfrm>
              <a:off x="9326" y="6966"/>
              <a:ext cx="1744" cy="1134"/>
            </a:xfrm>
            <a:custGeom>
              <a:avLst/>
              <a:gdLst/>
              <a:ahLst/>
              <a:cxnLst>
                <a:cxn ang="0">
                  <a:pos x="199433" y="0"/>
                </a:cxn>
                <a:cxn ang="0">
                  <a:pos x="0" y="0"/>
                </a:cxn>
                <a:cxn ang="0">
                  <a:pos x="1105139" y="860425"/>
                </a:cxn>
                <a:cxn ang="0">
                  <a:pos x="1468437" y="860425"/>
                </a:cxn>
                <a:cxn ang="0">
                  <a:pos x="199433" y="0"/>
                </a:cxn>
              </a:cxnLst>
              <a:pathLst>
                <a:path w="1156" h="677">
                  <a:moveTo>
                    <a:pt x="157" y="0"/>
                  </a:moveTo>
                  <a:lnTo>
                    <a:pt x="0" y="0"/>
                  </a:lnTo>
                  <a:lnTo>
                    <a:pt x="870" y="677"/>
                  </a:lnTo>
                  <a:lnTo>
                    <a:pt x="1156" y="677"/>
                  </a:lnTo>
                  <a:lnTo>
                    <a:pt x="157" y="0"/>
                  </a:lnTo>
                  <a:close/>
                </a:path>
              </a:pathLst>
            </a:custGeom>
            <a:grpFill/>
            <a:ln w="9525">
              <a:solidFill>
                <a:srgbClr val="A26CB8"/>
              </a:solidFill>
            </a:ln>
          </p:spPr>
          <p:txBody>
            <a:bodyPr/>
            <a:p>
              <a:endParaRPr lang="zh-CN" altLang="en-US" sz="1355"/>
            </a:p>
          </p:txBody>
        </p:sp>
        <p:sp>
          <p:nvSpPr>
            <p:cNvPr id="118789" name="Freeform 29"/>
            <p:cNvSpPr>
              <a:spLocks noEditPoints="1"/>
            </p:cNvSpPr>
            <p:nvPr/>
          </p:nvSpPr>
          <p:spPr>
            <a:xfrm>
              <a:off x="8909" y="2096"/>
              <a:ext cx="815" cy="1073"/>
            </a:xfrm>
            <a:custGeom>
              <a:avLst/>
              <a:gdLst>
                <a:gd name="txL" fmla="*/ 0 w 1200"/>
                <a:gd name="txT" fmla="*/ 0 h 1426"/>
                <a:gd name="txR" fmla="*/ 1200 w 1200"/>
                <a:gd name="txB" fmla="*/ 1426 h 1426"/>
              </a:gdLst>
              <a:ahLst/>
              <a:cxnLst>
                <a:cxn ang="0">
                  <a:pos x="136560497" y="382803479"/>
                </a:cxn>
                <a:cxn ang="0">
                  <a:pos x="0" y="195974534"/>
                </a:cxn>
                <a:cxn ang="0">
                  <a:pos x="196020500" y="0"/>
                </a:cxn>
                <a:cxn ang="0">
                  <a:pos x="392040428" y="195974534"/>
                </a:cxn>
                <a:cxn ang="0">
                  <a:pos x="255479931" y="382803479"/>
                </a:cxn>
                <a:cxn ang="0">
                  <a:pos x="196020500" y="465765973"/>
                </a:cxn>
                <a:cxn ang="0">
                  <a:pos x="136560497" y="382803479"/>
                </a:cxn>
                <a:cxn ang="0">
                  <a:pos x="343035446" y="195974534"/>
                </a:cxn>
                <a:cxn ang="0">
                  <a:pos x="196020500" y="48993491"/>
                </a:cxn>
                <a:cxn ang="0">
                  <a:pos x="49004982" y="195974534"/>
                </a:cxn>
                <a:cxn ang="0">
                  <a:pos x="196020500" y="342955577"/>
                </a:cxn>
                <a:cxn ang="0">
                  <a:pos x="343035446" y="195974534"/>
                </a:cxn>
              </a:cxnLst>
              <a:rect l="txL" t="txT" r="txR" b="txB"/>
              <a:pathLst>
                <a:path w="1200" h="1426">
                  <a:moveTo>
                    <a:pt x="418" y="1172"/>
                  </a:moveTo>
                  <a:cubicBezTo>
                    <a:pt x="176" y="1095"/>
                    <a:pt x="0" y="868"/>
                    <a:pt x="0" y="600"/>
                  </a:cubicBezTo>
                  <a:cubicBezTo>
                    <a:pt x="0" y="269"/>
                    <a:pt x="269" y="0"/>
                    <a:pt x="600" y="0"/>
                  </a:cubicBezTo>
                  <a:cubicBezTo>
                    <a:pt x="932" y="0"/>
                    <a:pt x="1200" y="269"/>
                    <a:pt x="1200" y="600"/>
                  </a:cubicBezTo>
                  <a:cubicBezTo>
                    <a:pt x="1200" y="868"/>
                    <a:pt x="1025" y="1095"/>
                    <a:pt x="782" y="1172"/>
                  </a:cubicBezTo>
                  <a:cubicBezTo>
                    <a:pt x="600" y="1426"/>
                    <a:pt x="600" y="1426"/>
                    <a:pt x="600" y="1426"/>
                  </a:cubicBezTo>
                  <a:lnTo>
                    <a:pt x="418" y="1172"/>
                  </a:lnTo>
                  <a:close/>
                  <a:moveTo>
                    <a:pt x="1050" y="600"/>
                  </a:moveTo>
                  <a:cubicBezTo>
                    <a:pt x="1050" y="351"/>
                    <a:pt x="849" y="150"/>
                    <a:pt x="600" y="150"/>
                  </a:cubicBezTo>
                  <a:cubicBezTo>
                    <a:pt x="352" y="150"/>
                    <a:pt x="150" y="351"/>
                    <a:pt x="150" y="600"/>
                  </a:cubicBezTo>
                  <a:cubicBezTo>
                    <a:pt x="150" y="849"/>
                    <a:pt x="352" y="1050"/>
                    <a:pt x="600" y="1050"/>
                  </a:cubicBezTo>
                  <a:cubicBezTo>
                    <a:pt x="849" y="1050"/>
                    <a:pt x="1050" y="849"/>
                    <a:pt x="1050" y="600"/>
                  </a:cubicBezTo>
                  <a:close/>
                </a:path>
              </a:pathLst>
            </a:custGeom>
            <a:grpFill/>
            <a:ln w="9525">
              <a:solidFill>
                <a:srgbClr val="A26CB8"/>
              </a:solidFill>
            </a:ln>
          </p:spPr>
          <p:txBody>
            <a:bodyPr lIns="0" tIns="0" rIns="0" bIns="144000" anchor="ctr" anchorCtr="1"/>
            <a:p>
              <a:pPr algn="ctr" eaLnBrk="0" hangingPunct="0"/>
              <a:r>
                <a:rPr lang="zh-CN" altLang="en-US" sz="5600" dirty="0">
                  <a:latin typeface="Arial" panose="020B0604020202020204" pitchFamily="34" charset="0"/>
                  <a:ea typeface="黑体" panose="02010609060101010101" charset="-122"/>
                  <a:sym typeface="Gill Sans" charset="0"/>
                </a:rPr>
                <a:t>5</a:t>
              </a:r>
              <a:endParaRPr lang="zh-CN" altLang="en-US" sz="5600" dirty="0">
                <a:latin typeface="Arial" panose="020B0604020202020204" pitchFamily="34" charset="0"/>
                <a:ea typeface="Arial" panose="020B0604020202020204" pitchFamily="34" charset="0"/>
                <a:sym typeface="Gill Sans" charset="0"/>
              </a:endParaRPr>
            </a:p>
          </p:txBody>
        </p:sp>
        <p:sp>
          <p:nvSpPr>
            <p:cNvPr id="118810" name="文本框 23578"/>
            <p:cNvSpPr txBox="1"/>
            <p:nvPr/>
          </p:nvSpPr>
          <p:spPr>
            <a:xfrm>
              <a:off x="9051" y="3761"/>
              <a:ext cx="679" cy="2676"/>
            </a:xfrm>
            <a:prstGeom prst="rect">
              <a:avLst/>
            </a:prstGeom>
            <a:noFill/>
            <a:ln w="9525">
              <a:noFill/>
            </a:ln>
            <a:extLst>
              <a:ext uri="{909E8E84-426E-40DD-AFC4-6F175D3DCCD1}">
                <a14:hiddenFill xmlns:a14="http://schemas.microsoft.com/office/drawing/2010/main">
                  <a:grpFill/>
                </a14:hiddenFill>
              </a:ext>
            </a:extLst>
          </p:spPr>
          <p:txBody>
            <a:bodyPr vert="eaVert" anchor="t">
              <a:spAutoFit/>
            </a:bodyPr>
            <a:p>
              <a:pPr eaLnBrk="0" hangingPunct="0"/>
              <a:r>
                <a:rPr lang="zh-CN" altLang="en-US" sz="2800" b="1" dirty="0">
                  <a:latin typeface="Gill Sans" charset="0"/>
                  <a:ea typeface="微软雅黑" panose="020B0503020204020204" pitchFamily="34" charset="-122"/>
                  <a:sym typeface="Gill Sans" charset="0"/>
                </a:rPr>
                <a:t>参考文献</a:t>
              </a:r>
              <a:endParaRPr lang="zh-CN" altLang="en-US" sz="2800" b="1" dirty="0">
                <a:latin typeface="Gill Sans" charset="0"/>
                <a:ea typeface="微软雅黑" panose="020B0503020204020204" pitchFamily="34" charset="-122"/>
                <a:sym typeface="Gill Sans" charset="0"/>
              </a:endParaRPr>
            </a:p>
          </p:txBody>
        </p:sp>
      </p:grpSp>
    </p:spTree>
  </p:cSld>
  <p:clrMapOvr>
    <a:masterClrMapping/>
  </p:clrMapOvr>
  <mc:AlternateContent xmlns:mc="http://schemas.openxmlformats.org/markup-compatibility/2006">
    <mc:Choice xmlns:p14="http://schemas.microsoft.com/office/powerpoint/2010/main" Requires="p14">
      <p:transition p14:dur="250">
        <p14:prism isInverted="1"/>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3335" y="-13335"/>
            <a:ext cx="4724400" cy="6871335"/>
            <a:chOff x="0" y="0"/>
            <a:chExt cx="4724400" cy="6858000"/>
          </a:xfrm>
          <a:solidFill>
            <a:schemeClr val="accent2"/>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3944455" y="2591337"/>
            <a:ext cx="8247545" cy="160275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2"/>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81343" y="2941832"/>
              <a:ext cx="1063112" cy="923330"/>
            </a:xfrm>
            <a:prstGeom prst="rect">
              <a:avLst/>
            </a:prstGeom>
          </p:spPr>
          <p:txBody>
            <a:bodyPr wrap="none" anchor="t">
              <a:spAutoFit/>
            </a:bodyPr>
            <a:lstStyle/>
            <a:p>
              <a:pPr algn="dist"/>
              <a:r>
                <a:rPr lang="en-US" altLang="zh-CN" sz="5400" dirty="0" smtClean="0">
                  <a:solidFill>
                    <a:schemeClr val="bg1"/>
                  </a:solidFill>
                  <a:latin typeface="方正兰亭中粗黑_GBK" panose="02000000000000000000" pitchFamily="2" charset="-122"/>
                  <a:ea typeface="方正兰亭中粗黑_GBK" panose="02000000000000000000" pitchFamily="2" charset="-122"/>
                </a:rPr>
                <a:t>01</a:t>
              </a:r>
              <a:endParaRPr lang="zh-CN" altLang="en-US" sz="5400" dirty="0">
                <a:solidFill>
                  <a:schemeClr val="bg1"/>
                </a:solidFill>
                <a:latin typeface="方正兰亭中粗黑_GBK" panose="02000000000000000000" pitchFamily="2" charset="-122"/>
                <a:ea typeface="方正兰亭中粗黑_GBK" panose="02000000000000000000" pitchFamily="2" charset="-122"/>
              </a:endParaRPr>
            </a:p>
          </p:txBody>
        </p:sp>
      </p:grpSp>
      <p:sp>
        <p:nvSpPr>
          <p:cNvPr id="12" name="矩形 11"/>
          <p:cNvSpPr/>
          <p:nvPr/>
        </p:nvSpPr>
        <p:spPr>
          <a:xfrm>
            <a:off x="4711043" y="2965590"/>
            <a:ext cx="5840730" cy="829945"/>
          </a:xfrm>
          <a:prstGeom prst="rect">
            <a:avLst/>
          </a:prstGeom>
        </p:spPr>
        <p:txBody>
          <a:bodyPr wrap="none">
            <a:spAutoFit/>
          </a:bodyPr>
          <a:lstStyle/>
          <a:p>
            <a:r>
              <a:rPr lang="zh-CN" altLang="en-US" sz="4800" spc="150" dirty="0">
                <a:solidFill>
                  <a:schemeClr val="bg1"/>
                </a:solidFill>
                <a:uFillTx/>
                <a:latin typeface="微软雅黑" panose="020B0503020204020204" pitchFamily="34" charset="-122"/>
                <a:ea typeface="微软雅黑" panose="020B0503020204020204" pitchFamily="34" charset="-122"/>
              </a:rPr>
              <a:t>科研诚信与学术规范</a:t>
            </a:r>
            <a:endParaRPr lang="zh-CN" altLang="en-US" sz="4800" spc="150" dirty="0">
              <a:solidFill>
                <a:schemeClr val="bg1"/>
              </a:solidFill>
              <a:uFillTx/>
              <a:latin typeface="微软雅黑" panose="020B0503020204020204" pitchFamily="34" charset="-122"/>
              <a:ea typeface="微软雅黑" panose="020B0503020204020204" pitchFamily="34" charset="-122"/>
            </a:endParaRPr>
          </a:p>
        </p:txBody>
      </p:sp>
    </p:spTree>
  </p:cSld>
  <p:clrMapOvr>
    <a:masterClrMapping/>
  </p:clrMapOvr>
  <p:transition spd="slow" advClick="0" advTm="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30"/>
          <p:cNvSpPr/>
          <p:nvPr>
            <p:custDataLst>
              <p:tags r:id="rId1"/>
            </p:custDataLst>
          </p:nvPr>
        </p:nvSpPr>
        <p:spPr>
          <a:xfrm>
            <a:off x="695394" y="612959"/>
            <a:ext cx="11496606" cy="29660"/>
          </a:xfrm>
          <a:custGeom>
            <a:avLst/>
            <a:gdLst>
              <a:gd name="connsiteX0" fmla="*/ 0 w 12125327"/>
              <a:gd name="connsiteY0" fmla="*/ 0 h 31282"/>
              <a:gd name="connsiteX1" fmla="*/ 12125327 w 12125327"/>
              <a:gd name="connsiteY1" fmla="*/ 0 h 31282"/>
              <a:gd name="connsiteX2" fmla="*/ 12125327 w 12125327"/>
              <a:gd name="connsiteY2" fmla="*/ 31282 h 31282"/>
              <a:gd name="connsiteX3" fmla="*/ 17139 w 12125327"/>
              <a:gd name="connsiteY3" fmla="*/ 31282 h 31282"/>
            </a:gdLst>
            <a:ahLst/>
            <a:cxnLst>
              <a:cxn ang="0">
                <a:pos x="connsiteX0" y="connsiteY0"/>
              </a:cxn>
              <a:cxn ang="0">
                <a:pos x="connsiteX1" y="connsiteY1"/>
              </a:cxn>
              <a:cxn ang="0">
                <a:pos x="connsiteX2" y="connsiteY2"/>
              </a:cxn>
              <a:cxn ang="0">
                <a:pos x="connsiteX3" y="connsiteY3"/>
              </a:cxn>
            </a:cxnLst>
            <a:rect l="l" t="t" r="r" b="b"/>
            <a:pathLst>
              <a:path w="12125327" h="31282">
                <a:moveTo>
                  <a:pt x="0" y="0"/>
                </a:moveTo>
                <a:lnTo>
                  <a:pt x="12125327" y="0"/>
                </a:lnTo>
                <a:lnTo>
                  <a:pt x="12125327" y="31282"/>
                </a:lnTo>
                <a:lnTo>
                  <a:pt x="17139" y="31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31"/>
          <p:cNvSpPr/>
          <p:nvPr>
            <p:custDataLst>
              <p:tags r:id="rId2"/>
            </p:custDataLst>
          </p:nvPr>
        </p:nvSpPr>
        <p:spPr>
          <a:xfrm>
            <a:off x="1" y="133623"/>
            <a:ext cx="547287" cy="508996"/>
          </a:xfrm>
          <a:custGeom>
            <a:avLst/>
            <a:gdLst>
              <a:gd name="connsiteX0" fmla="*/ 284734 w 577217"/>
              <a:gd name="connsiteY0" fmla="*/ 0 h 536832"/>
              <a:gd name="connsiteX1" fmla="*/ 577217 w 577217"/>
              <a:gd name="connsiteY1" fmla="*/ 536832 h 536832"/>
              <a:gd name="connsiteX2" fmla="*/ 0 w 577217"/>
              <a:gd name="connsiteY2" fmla="*/ 536832 h 536832"/>
              <a:gd name="connsiteX3" fmla="*/ 0 w 577217"/>
              <a:gd name="connsiteY3" fmla="*/ 184 h 536832"/>
            </a:gdLst>
            <a:ahLst/>
            <a:cxnLst>
              <a:cxn ang="0">
                <a:pos x="connsiteX0" y="connsiteY0"/>
              </a:cxn>
              <a:cxn ang="0">
                <a:pos x="connsiteX1" y="connsiteY1"/>
              </a:cxn>
              <a:cxn ang="0">
                <a:pos x="connsiteX2" y="connsiteY2"/>
              </a:cxn>
              <a:cxn ang="0">
                <a:pos x="connsiteX3" y="connsiteY3"/>
              </a:cxn>
            </a:cxnLst>
            <a:rect l="l" t="t" r="r" b="b"/>
            <a:pathLst>
              <a:path w="577217" h="536832">
                <a:moveTo>
                  <a:pt x="284734" y="0"/>
                </a:moveTo>
                <a:lnTo>
                  <a:pt x="577217" y="536832"/>
                </a:lnTo>
                <a:lnTo>
                  <a:pt x="0" y="536832"/>
                </a:lnTo>
                <a:lnTo>
                  <a:pt x="0"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ctr" anchorCtr="0" forceAA="0" compatLnSpc="1">
            <a:noAutofit/>
          </a:bodyPr>
          <a:lstStyle/>
          <a:p>
            <a:pPr algn="ctr"/>
            <a:endParaRPr lang="zh-CN" altLang="en-US" sz="1895" dirty="0">
              <a:solidFill>
                <a:srgbClr val="7EC234"/>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Content Placeholder 2"/>
          <p:cNvSpPr txBox="1"/>
          <p:nvPr/>
        </p:nvSpPr>
        <p:spPr>
          <a:xfrm>
            <a:off x="577389" y="247039"/>
            <a:ext cx="4116380" cy="29210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r>
              <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产生高复制比的原因</a:t>
            </a:r>
            <a:endParaRPr lang="zh-CN" altLang="en-US" sz="1895" b="1"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0" name="组合 19"/>
          <p:cNvGrpSpPr/>
          <p:nvPr/>
        </p:nvGrpSpPr>
        <p:grpSpPr>
          <a:xfrm>
            <a:off x="947703" y="1008850"/>
            <a:ext cx="10519468" cy="5067506"/>
            <a:chOff x="485" y="148"/>
            <a:chExt cx="18205" cy="10547"/>
          </a:xfrm>
        </p:grpSpPr>
        <p:pic>
          <p:nvPicPr>
            <p:cNvPr id="21" name="图片 2" descr="系统识别格式图"/>
            <p:cNvPicPr>
              <a:picLocks noChangeAspect="1"/>
            </p:cNvPicPr>
            <p:nvPr/>
          </p:nvPicPr>
          <p:blipFill>
            <a:blip r:embed="rId3"/>
            <a:stretch>
              <a:fillRect/>
            </a:stretch>
          </p:blipFill>
          <p:spPr>
            <a:xfrm>
              <a:off x="485" y="153"/>
              <a:ext cx="9070" cy="5290"/>
            </a:xfrm>
            <a:prstGeom prst="rect">
              <a:avLst/>
            </a:prstGeom>
            <a:noFill/>
            <a:ln w="28575">
              <a:solidFill>
                <a:srgbClr val="007943"/>
              </a:solidFill>
            </a:ln>
          </p:spPr>
        </p:pic>
        <p:pic>
          <p:nvPicPr>
            <p:cNvPr id="113669" name="图片 3" descr="系统识别格式图2"/>
            <p:cNvPicPr>
              <a:picLocks noChangeAspect="1"/>
            </p:cNvPicPr>
            <p:nvPr/>
          </p:nvPicPr>
          <p:blipFill>
            <a:blip r:embed="rId4"/>
            <a:stretch>
              <a:fillRect/>
            </a:stretch>
          </p:blipFill>
          <p:spPr>
            <a:xfrm>
              <a:off x="9630" y="148"/>
              <a:ext cx="9060" cy="5290"/>
            </a:xfrm>
            <a:prstGeom prst="rect">
              <a:avLst/>
            </a:prstGeom>
            <a:noFill/>
            <a:ln w="28575">
              <a:solidFill>
                <a:srgbClr val="007943"/>
              </a:solidFill>
            </a:ln>
          </p:spPr>
        </p:pic>
        <p:pic>
          <p:nvPicPr>
            <p:cNvPr id="113670" name="图片 4" descr="系统识别格式图3"/>
            <p:cNvPicPr>
              <a:picLocks noChangeAspect="1"/>
            </p:cNvPicPr>
            <p:nvPr/>
          </p:nvPicPr>
          <p:blipFill>
            <a:blip r:embed="rId5"/>
            <a:stretch>
              <a:fillRect/>
            </a:stretch>
          </p:blipFill>
          <p:spPr>
            <a:xfrm>
              <a:off x="509" y="5465"/>
              <a:ext cx="9048" cy="5225"/>
            </a:xfrm>
            <a:prstGeom prst="rect">
              <a:avLst/>
            </a:prstGeom>
            <a:noFill/>
            <a:ln w="28575">
              <a:solidFill>
                <a:srgbClr val="007943"/>
              </a:solidFill>
            </a:ln>
          </p:spPr>
        </p:pic>
        <p:pic>
          <p:nvPicPr>
            <p:cNvPr id="113671" name="图片 5" descr="系统识别格式图4"/>
            <p:cNvPicPr>
              <a:picLocks noChangeAspect="1"/>
            </p:cNvPicPr>
            <p:nvPr/>
          </p:nvPicPr>
          <p:blipFill>
            <a:blip r:embed="rId6"/>
            <a:stretch>
              <a:fillRect/>
            </a:stretch>
          </p:blipFill>
          <p:spPr>
            <a:xfrm>
              <a:off x="9630" y="5413"/>
              <a:ext cx="9060" cy="5282"/>
            </a:xfrm>
            <a:prstGeom prst="rect">
              <a:avLst/>
            </a:prstGeom>
            <a:noFill/>
            <a:ln w="28575">
              <a:solidFill>
                <a:srgbClr val="007943"/>
              </a:solidFill>
            </a:ln>
          </p:spPr>
        </p:pic>
      </p:grpSp>
      <p:cxnSp>
        <p:nvCxnSpPr>
          <p:cNvPr id="22" name="直接连接符 21"/>
          <p:cNvCxnSpPr/>
          <p:nvPr/>
        </p:nvCxnSpPr>
        <p:spPr>
          <a:xfrm flipV="1">
            <a:off x="11597339" y="3573323"/>
            <a:ext cx="270495" cy="1587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7"/>
          <a:stretch>
            <a:fillRect/>
          </a:stretch>
        </p:blipFill>
        <p:spPr>
          <a:xfrm>
            <a:off x="2305342" y="878012"/>
            <a:ext cx="6962385" cy="5101976"/>
          </a:xfrm>
          <a:prstGeom prst="rect">
            <a:avLst/>
          </a:prstGeom>
        </p:spPr>
      </p:pic>
      <p:sp>
        <p:nvSpPr>
          <p:cNvPr id="28" name="燕尾形箭头 27"/>
          <p:cNvSpPr/>
          <p:nvPr/>
        </p:nvSpPr>
        <p:spPr>
          <a:xfrm rot="11880000">
            <a:off x="7089422" y="2298305"/>
            <a:ext cx="1137318" cy="341376"/>
          </a:xfrm>
          <a:prstGeom prst="notch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pic>
        <p:nvPicPr>
          <p:cNvPr id="5" name="图片 4"/>
          <p:cNvPicPr>
            <a:picLocks noChangeAspect="1"/>
          </p:cNvPicPr>
          <p:nvPr/>
        </p:nvPicPr>
        <p:blipFill>
          <a:blip r:embed="rId8"/>
          <a:stretch>
            <a:fillRect/>
          </a:stretch>
        </p:blipFill>
        <p:spPr>
          <a:xfrm>
            <a:off x="0" y="1011071"/>
            <a:ext cx="6420518" cy="4650420"/>
          </a:xfrm>
          <a:prstGeom prst="rect">
            <a:avLst/>
          </a:prstGeom>
        </p:spPr>
      </p:pic>
      <p:grpSp>
        <p:nvGrpSpPr>
          <p:cNvPr id="9" name="组合 8"/>
          <p:cNvGrpSpPr/>
          <p:nvPr/>
        </p:nvGrpSpPr>
        <p:grpSpPr>
          <a:xfrm>
            <a:off x="786309" y="5749996"/>
            <a:ext cx="4217529" cy="910938"/>
            <a:chOff x="1306" y="9550"/>
            <a:chExt cx="7005" cy="1513"/>
          </a:xfrm>
        </p:grpSpPr>
        <p:pic>
          <p:nvPicPr>
            <p:cNvPr id="7" name="图片 6"/>
            <p:cNvPicPr>
              <a:picLocks noChangeAspect="1"/>
            </p:cNvPicPr>
            <p:nvPr/>
          </p:nvPicPr>
          <p:blipFill>
            <a:blip r:embed="rId9"/>
            <a:stretch>
              <a:fillRect/>
            </a:stretch>
          </p:blipFill>
          <p:spPr>
            <a:xfrm>
              <a:off x="1306" y="9609"/>
              <a:ext cx="6989" cy="1455"/>
            </a:xfrm>
            <a:prstGeom prst="rect">
              <a:avLst/>
            </a:prstGeom>
          </p:spPr>
        </p:pic>
        <p:sp>
          <p:nvSpPr>
            <p:cNvPr id="8" name="矩形 7"/>
            <p:cNvSpPr/>
            <p:nvPr/>
          </p:nvSpPr>
          <p:spPr>
            <a:xfrm>
              <a:off x="1393" y="9550"/>
              <a:ext cx="6918" cy="1474"/>
            </a:xfrm>
            <a:prstGeom prst="rect">
              <a:avLst/>
            </a:prstGeom>
            <a:noFill/>
            <a:ln w="38100">
              <a:solidFill>
                <a:srgbClr val="FF0000"/>
              </a:solidFill>
            </a:ln>
            <a:extLst>
              <a:ext uri="{909E8E84-426E-40DD-AFC4-6F175D3DCCD1}">
                <a14:hiddenFill xmlns:a14="http://schemas.microsoft.com/office/drawing/2010/main">
                  <a:solidFill>
                    <a:srgbClr val="D9D9D9">
                      <a:alpha val="50196"/>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grpSp>
        <p:nvGrpSpPr>
          <p:cNvPr id="12" name="组合 11"/>
          <p:cNvGrpSpPr/>
          <p:nvPr/>
        </p:nvGrpSpPr>
        <p:grpSpPr>
          <a:xfrm>
            <a:off x="6574047" y="5749996"/>
            <a:ext cx="4192242" cy="956094"/>
            <a:chOff x="10919" y="9550"/>
            <a:chExt cx="6963" cy="1588"/>
          </a:xfrm>
        </p:grpSpPr>
        <p:pic>
          <p:nvPicPr>
            <p:cNvPr id="10" name="图片 9"/>
            <p:cNvPicPr>
              <a:picLocks noChangeAspect="1"/>
            </p:cNvPicPr>
            <p:nvPr/>
          </p:nvPicPr>
          <p:blipFill>
            <a:blip r:embed="rId10"/>
            <a:stretch>
              <a:fillRect/>
            </a:stretch>
          </p:blipFill>
          <p:spPr>
            <a:xfrm>
              <a:off x="10968" y="9609"/>
              <a:ext cx="6914" cy="1485"/>
            </a:xfrm>
            <a:prstGeom prst="rect">
              <a:avLst/>
            </a:prstGeom>
          </p:spPr>
        </p:pic>
        <p:sp>
          <p:nvSpPr>
            <p:cNvPr id="11" name="矩形 10"/>
            <p:cNvSpPr/>
            <p:nvPr/>
          </p:nvSpPr>
          <p:spPr>
            <a:xfrm>
              <a:off x="10919" y="9550"/>
              <a:ext cx="6962" cy="1588"/>
            </a:xfrm>
            <a:prstGeom prst="rect">
              <a:avLst/>
            </a:prstGeom>
            <a:noFill/>
            <a:ln w="38100">
              <a:solidFill>
                <a:srgbClr val="FF0000"/>
              </a:solidFill>
            </a:ln>
            <a:extLst>
              <a:ext uri="{909E8E84-426E-40DD-AFC4-6F175D3DCCD1}">
                <a14:hiddenFill xmlns:a14="http://schemas.microsoft.com/office/drawing/2010/main">
                  <a:solidFill>
                    <a:srgbClr val="D9D9D9">
                      <a:alpha val="50196"/>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pic>
        <p:nvPicPr>
          <p:cNvPr id="4" name="图片 3"/>
          <p:cNvPicPr>
            <a:picLocks noChangeAspect="1"/>
          </p:cNvPicPr>
          <p:nvPr/>
        </p:nvPicPr>
        <p:blipFill>
          <a:blip r:embed="rId11"/>
          <a:stretch>
            <a:fillRect/>
          </a:stretch>
        </p:blipFill>
        <p:spPr>
          <a:xfrm>
            <a:off x="5879855" y="946047"/>
            <a:ext cx="6312145" cy="459623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2"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4724400" cy="6858000"/>
            <a:chOff x="0" y="0"/>
            <a:chExt cx="4724400" cy="6858000"/>
          </a:xfrm>
          <a:solidFill>
            <a:schemeClr val="accent1"/>
          </a:solidFill>
        </p:grpSpPr>
        <p:sp>
          <p:nvSpPr>
            <p:cNvPr id="7" name="矩形 6"/>
            <p:cNvSpPr/>
            <p:nvPr/>
          </p:nvSpPr>
          <p:spPr>
            <a:xfrm>
              <a:off x="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2302426" y="2336062"/>
              <a:ext cx="2421974" cy="2087909"/>
            </a:xfrm>
            <a:prstGeom prst="hexagon">
              <a:avLst/>
            </a:prstGeom>
            <a:grpFill/>
            <a:ln w="1619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3944455" y="2591337"/>
            <a:ext cx="8247545" cy="160275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2513239" y="2626344"/>
            <a:ext cx="1748518" cy="1507343"/>
            <a:chOff x="2513239" y="2626344"/>
            <a:chExt cx="1748518" cy="1507343"/>
          </a:xfrm>
        </p:grpSpPr>
        <p:sp>
          <p:nvSpPr>
            <p:cNvPr id="9" name="六边形 8"/>
            <p:cNvSpPr/>
            <p:nvPr/>
          </p:nvSpPr>
          <p:spPr>
            <a:xfrm>
              <a:off x="2513239" y="2626344"/>
              <a:ext cx="1748518" cy="1507343"/>
            </a:xfrm>
            <a:prstGeom prst="hexagon">
              <a:avLst/>
            </a:prstGeom>
            <a:solidFill>
              <a:schemeClr val="accent1"/>
            </a:solidFill>
            <a:ln w="1619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04265" y="2941832"/>
              <a:ext cx="1017270" cy="922020"/>
            </a:xfrm>
            <a:prstGeom prst="rect">
              <a:avLst/>
            </a:prstGeom>
          </p:spPr>
          <p:txBody>
            <a:bodyPr wrap="none" anchor="t">
              <a:spAutoFit/>
            </a:bodyPr>
            <a:lstStyle/>
            <a:p>
              <a:pPr algn="dist"/>
              <a:r>
                <a:rPr lang="en-US" altLang="zh-CN" sz="5400" dirty="0" smtClean="0">
                  <a:solidFill>
                    <a:schemeClr val="bg1"/>
                  </a:solidFill>
                  <a:latin typeface="方正兰亭中粗黑_GBK" panose="02000000000000000000" pitchFamily="2" charset="-122"/>
                  <a:ea typeface="方正兰亭中粗黑_GBK" panose="02000000000000000000" pitchFamily="2" charset="-122"/>
                </a:rPr>
                <a:t>0</a:t>
              </a:r>
              <a:r>
                <a:rPr lang="en-US" sz="5400" dirty="0" smtClean="0">
                  <a:solidFill>
                    <a:schemeClr val="bg1"/>
                  </a:solidFill>
                  <a:latin typeface="方正兰亭中粗黑_GBK" panose="02000000000000000000" pitchFamily="2" charset="-122"/>
                  <a:ea typeface="方正兰亭中粗黑_GBK" panose="02000000000000000000" pitchFamily="2" charset="-122"/>
                </a:rPr>
                <a:t>3</a:t>
              </a:r>
              <a:endParaRPr lang="en-US" sz="5400" dirty="0">
                <a:solidFill>
                  <a:schemeClr val="bg1"/>
                </a:solidFill>
                <a:latin typeface="方正兰亭中粗黑_GBK" panose="02000000000000000000" pitchFamily="2" charset="-122"/>
                <a:ea typeface="方正兰亭中粗黑_GBK" panose="02000000000000000000" pitchFamily="2" charset="-122"/>
              </a:endParaRPr>
            </a:p>
          </p:txBody>
        </p:sp>
      </p:grpSp>
      <p:sp>
        <p:nvSpPr>
          <p:cNvPr id="12" name="矩形 11"/>
          <p:cNvSpPr/>
          <p:nvPr/>
        </p:nvSpPr>
        <p:spPr>
          <a:xfrm>
            <a:off x="4724378" y="2988450"/>
            <a:ext cx="4754880" cy="706755"/>
          </a:xfrm>
          <a:prstGeom prst="rect">
            <a:avLst/>
          </a:prstGeom>
        </p:spPr>
        <p:txBody>
          <a:bodyPr wrap="none">
            <a:spAutoFit/>
          </a:bodyPr>
          <a:lstStyle/>
          <a:p>
            <a:pPr algn="l"/>
            <a:r>
              <a:rPr lang="zh-CN" altLang="en-US" sz="4000" b="1" dirty="0">
                <a:solidFill>
                  <a:schemeClr val="bg1"/>
                </a:solidFill>
                <a:latin typeface="微软雅黑" panose="020B0503020204020204" pitchFamily="34" charset="-122"/>
                <a:ea typeface="微软雅黑" panose="020B0503020204020204" pitchFamily="34" charset="-122"/>
                <a:sym typeface="+mn-ea"/>
              </a:rPr>
              <a:t>学术研究与科研创新</a:t>
            </a:r>
            <a:endParaRPr lang="zh-CN" altLang="en-US" sz="4000" spc="150" dirty="0">
              <a:solidFill>
                <a:schemeClr val="bg1"/>
              </a:solidFill>
              <a:uFillTx/>
              <a:latin typeface="微软雅黑" panose="020B0503020204020204" pitchFamily="34" charset="-122"/>
              <a:ea typeface="微软雅黑" panose="020B0503020204020204" pitchFamily="34" charset="-122"/>
            </a:endParaRPr>
          </a:p>
        </p:txBody>
      </p:sp>
    </p:spTree>
  </p:cSld>
  <p:clrMapOvr>
    <a:masterClrMapping/>
  </p:clrMapOvr>
  <p:transition spd="slow" advClick="0" advTm="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a:off x="1587" y="453445"/>
            <a:ext cx="4500033" cy="47992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标题 1"/>
          <p:cNvSpPr txBox="1"/>
          <p:nvPr/>
        </p:nvSpPr>
        <p:spPr>
          <a:xfrm>
            <a:off x="528955" y="405765"/>
            <a:ext cx="4104030" cy="575945"/>
          </a:xfrm>
          <a:prstGeom prst="rect">
            <a:avLst/>
          </a:prstGeom>
        </p:spPr>
        <p:txBody>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sz="2665" dirty="0">
                <a:solidFill>
                  <a:schemeClr val="bg1"/>
                </a:solidFill>
              </a:rPr>
              <a:t>导师对</a:t>
            </a:r>
            <a:r>
              <a:rPr lang="zh-CN" altLang="en-US" dirty="0">
                <a:solidFill>
                  <a:schemeClr val="bg1"/>
                </a:solidFill>
              </a:rPr>
              <a:t>学生</a:t>
            </a:r>
            <a:r>
              <a:rPr lang="zh-CN" altLang="en-US" sz="2665" dirty="0">
                <a:solidFill>
                  <a:schemeClr val="bg1"/>
                </a:solidFill>
              </a:rPr>
              <a:t>的培养模式</a:t>
            </a:r>
            <a:endParaRPr lang="zh-CN" altLang="en-US" sz="2665" dirty="0">
              <a:solidFill>
                <a:schemeClr val="bg1"/>
              </a:solidFill>
            </a:endParaRPr>
          </a:p>
        </p:txBody>
      </p:sp>
      <p:sp>
        <p:nvSpPr>
          <p:cNvPr id="4" name="燕尾形 3"/>
          <p:cNvSpPr/>
          <p:nvPr/>
        </p:nvSpPr>
        <p:spPr>
          <a:xfrm>
            <a:off x="4429609" y="453445"/>
            <a:ext cx="411089" cy="479928"/>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5" name="燕尾形 4"/>
          <p:cNvSpPr/>
          <p:nvPr/>
        </p:nvSpPr>
        <p:spPr>
          <a:xfrm>
            <a:off x="4717566" y="453445"/>
            <a:ext cx="411089" cy="479928"/>
          </a:xfrm>
          <a:prstGeom prst="chevron">
            <a:avLst>
              <a:gd name="adj" fmla="val 605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985767" y="1431549"/>
            <a:ext cx="2520019" cy="467800"/>
            <a:chOff x="179512" y="2794116"/>
            <a:chExt cx="3240360" cy="328796"/>
          </a:xfrm>
          <a:solidFill>
            <a:schemeClr val="accent1"/>
          </a:solidFill>
        </p:grpSpPr>
        <p:sp>
          <p:nvSpPr>
            <p:cNvPr id="29" name="矩形 28"/>
            <p:cNvSpPr/>
            <p:nvPr/>
          </p:nvSpPr>
          <p:spPr>
            <a:xfrm>
              <a:off x="179512" y="2796016"/>
              <a:ext cx="3240360" cy="326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0" name="文本框 11"/>
            <p:cNvSpPr txBox="1"/>
            <p:nvPr/>
          </p:nvSpPr>
          <p:spPr>
            <a:xfrm>
              <a:off x="251520" y="2794116"/>
              <a:ext cx="1228459" cy="295459"/>
            </a:xfrm>
            <a:prstGeom prst="rect">
              <a:avLst/>
            </a:prstGeom>
            <a:grpFill/>
          </p:spPr>
          <p:txBody>
            <a:bodyPr wrap="none" rtlCol="0">
              <a:spAutoFit/>
            </a:bodyPr>
            <a:lstStyle/>
            <a:p>
              <a:r>
                <a:rPr lang="en-US" altLang="zh-CN" sz="2135" b="1" dirty="0">
                  <a:solidFill>
                    <a:schemeClr val="bg1">
                      <a:lumMod val="95000"/>
                    </a:schemeClr>
                  </a:solidFill>
                  <a:latin typeface="微软雅黑" panose="020B0503020204020204" pitchFamily="34" charset="-122"/>
                  <a:ea typeface="微软雅黑" panose="020B0503020204020204" pitchFamily="34" charset="-122"/>
                </a:rPr>
                <a:t>1    </a:t>
              </a:r>
              <a:r>
                <a:rPr lang="zh-CN" sz="2135" b="1" dirty="0">
                  <a:solidFill>
                    <a:schemeClr val="bg1">
                      <a:lumMod val="95000"/>
                    </a:schemeClr>
                  </a:solidFill>
                  <a:latin typeface="微软雅黑" panose="020B0503020204020204" pitchFamily="34" charset="-122"/>
                  <a:ea typeface="微软雅黑" panose="020B0503020204020204" pitchFamily="34" charset="-122"/>
                </a:rPr>
                <a:t>放养式</a:t>
              </a:r>
              <a:endParaRPr lang="zh-CN" sz="2135" b="1"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31" name="矩形 30"/>
          <p:cNvSpPr/>
          <p:nvPr/>
        </p:nvSpPr>
        <p:spPr>
          <a:xfrm>
            <a:off x="1217295" y="1969135"/>
            <a:ext cx="4711700" cy="810260"/>
          </a:xfrm>
          <a:prstGeom prst="rect">
            <a:avLst/>
          </a:prstGeom>
        </p:spPr>
        <p:txBody>
          <a:bodyPr wrap="square">
            <a:spAutoFit/>
          </a:bodyPr>
          <a:lstStyle/>
          <a:p>
            <a:pPr fontAlgn="auto">
              <a:lnSpc>
                <a:spcPct val="130000"/>
              </a:lnSpc>
            </a:pPr>
            <a:r>
              <a:rPr lang="zh-CN" altLang="en-US">
                <a:latin typeface="微软雅黑" panose="020B0503020204020204" pitchFamily="34" charset="-122"/>
                <a:ea typeface="微软雅黑" panose="020B0503020204020204" pitchFamily="34" charset="-122"/>
                <a:sym typeface="+mn-ea"/>
              </a:rPr>
              <a:t>导师对学生不管不问，任其自由发展，甚至连毕业论文都让学生单打独斗。</a:t>
            </a:r>
            <a:endParaRPr lang="zh-CN" altLang="en-US" dirty="0">
              <a:solidFill>
                <a:schemeClr val="accent6">
                  <a:lumMod val="50000"/>
                </a:schemeClr>
              </a:solidFill>
              <a:latin typeface="微软雅黑" panose="020B0503020204020204" pitchFamily="34" charset="-122"/>
              <a:ea typeface="微软雅黑" panose="020B0503020204020204" pitchFamily="34" charset="-122"/>
              <a:sym typeface="+mn-ea"/>
            </a:endParaRPr>
          </a:p>
        </p:txBody>
      </p:sp>
      <p:grpSp>
        <p:nvGrpSpPr>
          <p:cNvPr id="32" name="组合 31"/>
          <p:cNvGrpSpPr/>
          <p:nvPr/>
        </p:nvGrpSpPr>
        <p:grpSpPr>
          <a:xfrm>
            <a:off x="985767" y="2858841"/>
            <a:ext cx="2520019" cy="467800"/>
            <a:chOff x="179512" y="2794116"/>
            <a:chExt cx="3240360" cy="328796"/>
          </a:xfrm>
          <a:solidFill>
            <a:schemeClr val="accent1"/>
          </a:solidFill>
        </p:grpSpPr>
        <p:sp>
          <p:nvSpPr>
            <p:cNvPr id="33" name="矩形 32"/>
            <p:cNvSpPr/>
            <p:nvPr/>
          </p:nvSpPr>
          <p:spPr>
            <a:xfrm>
              <a:off x="179512" y="2796016"/>
              <a:ext cx="3240360" cy="326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4" name="文本框 11"/>
            <p:cNvSpPr txBox="1"/>
            <p:nvPr/>
          </p:nvSpPr>
          <p:spPr>
            <a:xfrm>
              <a:off x="251520" y="2794116"/>
              <a:ext cx="1228459" cy="295459"/>
            </a:xfrm>
            <a:prstGeom prst="rect">
              <a:avLst/>
            </a:prstGeom>
            <a:grpFill/>
          </p:spPr>
          <p:txBody>
            <a:bodyPr wrap="none" rtlCol="0">
              <a:spAutoFit/>
            </a:bodyPr>
            <a:lstStyle/>
            <a:p>
              <a:r>
                <a:rPr lang="en-US" altLang="zh-CN" sz="2135" b="1" dirty="0">
                  <a:solidFill>
                    <a:schemeClr val="bg1">
                      <a:lumMod val="95000"/>
                    </a:schemeClr>
                  </a:solidFill>
                  <a:latin typeface="微软雅黑" panose="020B0503020204020204" pitchFamily="34" charset="-122"/>
                  <a:ea typeface="微软雅黑" panose="020B0503020204020204" pitchFamily="34" charset="-122"/>
                </a:rPr>
                <a:t>2    </a:t>
              </a:r>
              <a:r>
                <a:rPr lang="zh-CN" altLang="en-US" sz="2135" b="1" dirty="0">
                  <a:solidFill>
                    <a:schemeClr val="bg1">
                      <a:lumMod val="95000"/>
                    </a:schemeClr>
                  </a:solidFill>
                  <a:latin typeface="微软雅黑" panose="020B0503020204020204" pitchFamily="34" charset="-122"/>
                  <a:ea typeface="微软雅黑" panose="020B0503020204020204" pitchFamily="34" charset="-122"/>
                </a:rPr>
                <a:t>压榨式</a:t>
              </a:r>
              <a:endParaRPr lang="zh-CN" altLang="en-US" sz="2135" b="1"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1217295" y="3395980"/>
            <a:ext cx="4711700" cy="810260"/>
          </a:xfrm>
          <a:prstGeom prst="rect">
            <a:avLst/>
          </a:prstGeom>
        </p:spPr>
        <p:txBody>
          <a:bodyPr wrap="square">
            <a:spAutoFit/>
          </a:bodyPr>
          <a:lstStyle/>
          <a:p>
            <a:pPr fontAlgn="auto">
              <a:lnSpc>
                <a:spcPct val="13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导师安排繁重的工作任务，学生成了导师的廉价劳动力。</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6" name="组合 35"/>
          <p:cNvGrpSpPr/>
          <p:nvPr/>
        </p:nvGrpSpPr>
        <p:grpSpPr>
          <a:xfrm>
            <a:off x="985767" y="4318025"/>
            <a:ext cx="2520019" cy="467800"/>
            <a:chOff x="179512" y="2794116"/>
            <a:chExt cx="3240360" cy="328796"/>
          </a:xfrm>
          <a:solidFill>
            <a:schemeClr val="accent1"/>
          </a:solidFill>
        </p:grpSpPr>
        <p:sp>
          <p:nvSpPr>
            <p:cNvPr id="37" name="矩形 36"/>
            <p:cNvSpPr/>
            <p:nvPr/>
          </p:nvSpPr>
          <p:spPr>
            <a:xfrm>
              <a:off x="179512" y="2796016"/>
              <a:ext cx="3240360" cy="326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8" name="文本框 11"/>
            <p:cNvSpPr txBox="1"/>
            <p:nvPr/>
          </p:nvSpPr>
          <p:spPr>
            <a:xfrm>
              <a:off x="251520" y="2794116"/>
              <a:ext cx="1677077" cy="295459"/>
            </a:xfrm>
            <a:prstGeom prst="rect">
              <a:avLst/>
            </a:prstGeom>
            <a:grpFill/>
          </p:spPr>
          <p:txBody>
            <a:bodyPr wrap="none" rtlCol="0">
              <a:spAutoFit/>
            </a:bodyPr>
            <a:lstStyle/>
            <a:p>
              <a:r>
                <a:rPr lang="en-US" altLang="zh-CN" sz="2135" b="1" dirty="0">
                  <a:solidFill>
                    <a:schemeClr val="bg1">
                      <a:lumMod val="95000"/>
                    </a:schemeClr>
                  </a:solidFill>
                  <a:latin typeface="微软雅黑" panose="020B0503020204020204" pitchFamily="34" charset="-122"/>
                  <a:ea typeface="微软雅黑" panose="020B0503020204020204" pitchFamily="34" charset="-122"/>
                </a:rPr>
                <a:t>3    </a:t>
              </a:r>
              <a:r>
                <a:rPr lang="zh-CN" altLang="en-US" sz="2135" b="1" dirty="0">
                  <a:solidFill>
                    <a:schemeClr val="bg1">
                      <a:lumMod val="95000"/>
                    </a:schemeClr>
                  </a:solidFill>
                  <a:latin typeface="微软雅黑" panose="020B0503020204020204" pitchFamily="34" charset="-122"/>
                  <a:ea typeface="微软雅黑" panose="020B0503020204020204" pitchFamily="34" charset="-122"/>
                </a:rPr>
                <a:t>教学相长式</a:t>
              </a:r>
              <a:endParaRPr lang="zh-CN" altLang="en-US" sz="2135" b="1"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39" name="矩形 38"/>
          <p:cNvSpPr/>
          <p:nvPr/>
        </p:nvSpPr>
        <p:spPr>
          <a:xfrm>
            <a:off x="1217295" y="4855210"/>
            <a:ext cx="4711700" cy="1170305"/>
          </a:xfrm>
          <a:prstGeom prst="rect">
            <a:avLst/>
          </a:prstGeom>
        </p:spPr>
        <p:txBody>
          <a:bodyPr wrap="square">
            <a:spAutoFit/>
          </a:bodyPr>
          <a:lstStyle/>
          <a:p>
            <a:pPr algn="just" fontAlgn="auto">
              <a:lnSpc>
                <a:spcPct val="130000"/>
              </a:lnSpc>
            </a:pPr>
            <a:r>
              <a:rPr lang="en-US" altLang="zh-CN">
                <a:latin typeface="微软雅黑" panose="020B0503020204020204" pitchFamily="34" charset="-122"/>
                <a:ea typeface="微软雅黑" panose="020B0503020204020204" pitchFamily="34" charset="-122"/>
                <a:sym typeface="+mn-ea"/>
              </a:rPr>
              <a:t>师生双方相互交流、相互沟通、相互启发、相互补充</a:t>
            </a:r>
            <a:r>
              <a:rPr lang="zh-CN" altLang="en-US">
                <a:latin typeface="微软雅黑" panose="020B0503020204020204" pitchFamily="34" charset="-122"/>
                <a:ea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sym typeface="+mn-ea"/>
              </a:rPr>
              <a:t>从而达到共识、共享、共进</a:t>
            </a:r>
            <a:r>
              <a:rPr lang="zh-CN" altLang="en-US">
                <a:latin typeface="微软雅黑" panose="020B0503020204020204" pitchFamily="34" charset="-122"/>
                <a:ea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sym typeface="+mn-ea"/>
              </a:rPr>
              <a:t>实现共同发展</a:t>
            </a:r>
            <a:r>
              <a:rPr lang="zh-CN" altLang="en-US">
                <a:latin typeface="微软雅黑" panose="020B0503020204020204" pitchFamily="34" charset="-122"/>
                <a:ea typeface="微软雅黑" panose="020B0503020204020204" pitchFamily="34" charset="-122"/>
                <a:sym typeface="+mn-ea"/>
              </a:rPr>
              <a:t>。</a:t>
            </a:r>
            <a:endParaRPr lang="zh-CN" altLang="en-US" dirty="0">
              <a:solidFill>
                <a:schemeClr val="accent6">
                  <a:lumMod val="50000"/>
                </a:schemeClr>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1217295" y="6116320"/>
            <a:ext cx="6532880" cy="398780"/>
          </a:xfrm>
          <a:prstGeom prst="rect">
            <a:avLst/>
          </a:prstGeom>
          <a:noFill/>
        </p:spPr>
        <p:txBody>
          <a:bodyPr wrap="none" rtlCol="0" anchor="t">
            <a:spAutoFit/>
          </a:bodyPr>
          <a:p>
            <a:r>
              <a:rPr lang="zh-CN" sz="2000" b="1">
                <a:solidFill>
                  <a:schemeClr val="accent1"/>
                </a:solidFill>
                <a:latin typeface="微软雅黑" panose="020B0503020204020204" pitchFamily="34" charset="-122"/>
                <a:ea typeface="微软雅黑" panose="020B0503020204020204" pitchFamily="34" charset="-122"/>
                <a:sym typeface="+mn-ea"/>
              </a:rPr>
              <a:t>老师的优势，在于引领方向，学生的作为，在于挖掘细节</a:t>
            </a:r>
            <a:endParaRPr lang="zh-CN" altLang="en-US" sz="2000" b="1">
              <a:solidFill>
                <a:schemeClr val="accent1"/>
              </a:solidFill>
              <a:latin typeface="微软雅黑" panose="020B0503020204020204" pitchFamily="34" charset="-122"/>
              <a:ea typeface="微软雅黑" panose="020B0503020204020204" pitchFamily="34" charset="-122"/>
              <a:sym typeface="+mn-ea"/>
            </a:endParaRPr>
          </a:p>
        </p:txBody>
      </p:sp>
      <p:pic>
        <p:nvPicPr>
          <p:cNvPr id="6" name="图片 5" descr="ee43b75f0a31605830ff448147188f6d"/>
          <p:cNvPicPr>
            <a:picLocks noChangeAspect="1"/>
          </p:cNvPicPr>
          <p:nvPr/>
        </p:nvPicPr>
        <p:blipFill>
          <a:blip r:embed="rId1"/>
          <a:stretch>
            <a:fillRect/>
          </a:stretch>
        </p:blipFill>
        <p:spPr>
          <a:xfrm>
            <a:off x="6457950" y="1843405"/>
            <a:ext cx="5316220" cy="3410585"/>
          </a:xfrm>
          <a:prstGeom prst="rect">
            <a:avLst/>
          </a:prstGeom>
        </p:spPr>
      </p:pic>
      <p:sp>
        <p:nvSpPr>
          <p:cNvPr id="11" name=" 11"/>
          <p:cNvSpPr/>
          <p:nvPr/>
        </p:nvSpPr>
        <p:spPr bwMode="auto">
          <a:xfrm rot="540000">
            <a:off x="934085" y="4361815"/>
            <a:ext cx="632460" cy="57785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p:transition spd="med" advClick="0" advTm="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1+#ppt_w/2"/>
                                          </p:val>
                                        </p:tav>
                                        <p:tav tm="100000">
                                          <p:val>
                                            <p:strVal val="#ppt_x"/>
                                          </p:val>
                                        </p:tav>
                                      </p:tavLst>
                                    </p:anim>
                                    <p:anim calcmode="lin" valueType="num">
                                      <p:cBhvr additive="base">
                                        <p:cTn id="12" dur="75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750" fill="hold"/>
                                        <p:tgtEl>
                                          <p:spTgt spid="36"/>
                                        </p:tgtEl>
                                        <p:attrNameLst>
                                          <p:attrName>ppt_x</p:attrName>
                                        </p:attrNameLst>
                                      </p:cBhvr>
                                      <p:tavLst>
                                        <p:tav tm="0">
                                          <p:val>
                                            <p:strVal val="1+#ppt_w/2"/>
                                          </p:val>
                                        </p:tav>
                                        <p:tav tm="100000">
                                          <p:val>
                                            <p:strVal val="#ppt_x"/>
                                          </p:val>
                                        </p:tav>
                                      </p:tavLst>
                                    </p:anim>
                                    <p:anim calcmode="lin" valueType="num">
                                      <p:cBhvr additive="base">
                                        <p:cTn id="16" dur="750" fill="hold"/>
                                        <p:tgtEl>
                                          <p:spTgt spid="3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25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750"/>
                                        <p:tgtEl>
                                          <p:spTgt spid="31"/>
                                        </p:tgtEl>
                                      </p:cBhvr>
                                    </p:animEffect>
                                  </p:childTnLst>
                                </p:cTn>
                              </p:par>
                            </p:childTnLst>
                          </p:cTn>
                        </p:par>
                        <p:par>
                          <p:cTn id="21" fill="hold">
                            <p:stCondLst>
                              <p:cond delay="2750"/>
                            </p:stCondLst>
                            <p:childTnLst>
                              <p:par>
                                <p:cTn id="22" presetID="22" presetClass="entr" presetSubtype="1"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up)">
                                      <p:cBhvr>
                                        <p:cTn id="24" dur="500"/>
                                        <p:tgtEl>
                                          <p:spTgt spid="35"/>
                                        </p:tgtEl>
                                      </p:cBhvr>
                                    </p:animEffect>
                                  </p:childTnLst>
                                </p:cTn>
                              </p:par>
                            </p:childTnLst>
                          </p:cTn>
                        </p:par>
                        <p:par>
                          <p:cTn id="25" fill="hold">
                            <p:stCondLst>
                              <p:cond delay="3250"/>
                            </p:stCondLst>
                            <p:childTnLst>
                              <p:par>
                                <p:cTn id="26" presetID="22" presetClass="entr" presetSubtype="1"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up)">
                                      <p:cBhvr>
                                        <p:cTn id="28" dur="75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9" grpId="0"/>
      <p:bldP spid="11" grpId="0" bldLvl="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733213" y="1090507"/>
            <a:ext cx="10694851" cy="5135033"/>
            <a:chOff x="0" y="1258"/>
            <a:chExt cx="17658" cy="8285"/>
          </a:xfrm>
        </p:grpSpPr>
        <p:pic>
          <p:nvPicPr>
            <p:cNvPr id="46081" name="图片 18"/>
            <p:cNvPicPr>
              <a:picLocks noChangeAspect="1"/>
            </p:cNvPicPr>
            <p:nvPr/>
          </p:nvPicPr>
          <p:blipFill>
            <a:blip r:embed="rId1"/>
            <a:stretch>
              <a:fillRect/>
            </a:stretch>
          </p:blipFill>
          <p:spPr>
            <a:xfrm>
              <a:off x="0" y="1258"/>
              <a:ext cx="9048" cy="8285"/>
            </a:xfrm>
            <a:prstGeom prst="rect">
              <a:avLst/>
            </a:prstGeom>
            <a:noFill/>
            <a:ln w="9525">
              <a:noFill/>
            </a:ln>
          </p:spPr>
        </p:pic>
        <p:grpSp>
          <p:nvGrpSpPr>
            <p:cNvPr id="46082" name="组合 5"/>
            <p:cNvGrpSpPr/>
            <p:nvPr/>
          </p:nvGrpSpPr>
          <p:grpSpPr>
            <a:xfrm>
              <a:off x="10993" y="2582"/>
              <a:ext cx="6625" cy="921"/>
              <a:chOff x="0" y="-78050"/>
              <a:chExt cx="4207702" cy="584647"/>
            </a:xfrm>
          </p:grpSpPr>
          <p:sp>
            <p:nvSpPr>
              <p:cNvPr id="46083" name="任意多边形 11"/>
              <p:cNvSpPr/>
              <p:nvPr/>
            </p:nvSpPr>
            <p:spPr>
              <a:xfrm rot="2774622">
                <a:off x="0" y="62695"/>
                <a:ext cx="389337" cy="389337"/>
              </a:xfrm>
              <a:custGeom>
                <a:avLst/>
                <a:gdLst/>
                <a:ahLst/>
                <a:cxnLst>
                  <a:cxn ang="0">
                    <a:pos x="194669" y="133112"/>
                  </a:cxn>
                  <a:cxn ang="0">
                    <a:pos x="256225" y="194668"/>
                  </a:cxn>
                  <a:cxn ang="0">
                    <a:pos x="194669" y="256225"/>
                  </a:cxn>
                  <a:cxn ang="0">
                    <a:pos x="133112" y="194668"/>
                  </a:cxn>
                  <a:cxn ang="0">
                    <a:pos x="194669" y="133112"/>
                  </a:cxn>
                  <a:cxn ang="0">
                    <a:pos x="194669" y="71555"/>
                  </a:cxn>
                  <a:cxn ang="0">
                    <a:pos x="71555" y="194668"/>
                  </a:cxn>
                  <a:cxn ang="0">
                    <a:pos x="194669" y="317782"/>
                  </a:cxn>
                  <a:cxn ang="0">
                    <a:pos x="317782" y="194668"/>
                  </a:cxn>
                  <a:cxn ang="0">
                    <a:pos x="194669" y="71555"/>
                  </a:cxn>
                  <a:cxn ang="0">
                    <a:pos x="194669" y="0"/>
                  </a:cxn>
                  <a:cxn ang="0">
                    <a:pos x="389337" y="0"/>
                  </a:cxn>
                  <a:cxn ang="0">
                    <a:pos x="389337" y="194669"/>
                  </a:cxn>
                  <a:cxn ang="0">
                    <a:pos x="194669" y="389337"/>
                  </a:cxn>
                  <a:cxn ang="0">
                    <a:pos x="0" y="194669"/>
                  </a:cxn>
                  <a:cxn ang="0">
                    <a:pos x="0" y="194669"/>
                  </a:cxn>
                  <a:cxn ang="0">
                    <a:pos x="194669" y="0"/>
                  </a:cxn>
                </a:cxnLst>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3F762A"/>
              </a:solidFill>
              <a:ln w="12700">
                <a:noFill/>
              </a:ln>
            </p:spPr>
            <p:txBody>
              <a:bodyPr/>
              <a:p>
                <a:endParaRPr lang="zh-CN" altLang="en-US" sz="2400"/>
              </a:p>
            </p:txBody>
          </p:sp>
          <p:sp>
            <p:nvSpPr>
              <p:cNvPr id="5135" name="矩形 13"/>
              <p:cNvSpPr/>
              <p:nvPr/>
            </p:nvSpPr>
            <p:spPr>
              <a:xfrm>
                <a:off x="805020" y="-78050"/>
                <a:ext cx="3402682" cy="58464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lvl="0" algn="l" defTabSz="914400" eaLnBrk="1" hangingPunct="1">
                  <a:lnSpc>
                    <a:spcPct val="130000"/>
                  </a:lnSpc>
                  <a:buClr>
                    <a:srgbClr val="BFBFBF"/>
                  </a:buClr>
                  <a:buSzTx/>
                  <a:buNone/>
                  <a:defRPr/>
                </a:pPr>
                <a:r>
                  <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rPr>
                  <a:t>梳理研究领域脉络</a:t>
                </a:r>
                <a:endPar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endParaRPr>
              </a:p>
            </p:txBody>
          </p:sp>
        </p:grpSp>
        <p:grpSp>
          <p:nvGrpSpPr>
            <p:cNvPr id="46085" name="组合 6"/>
            <p:cNvGrpSpPr/>
            <p:nvPr/>
          </p:nvGrpSpPr>
          <p:grpSpPr>
            <a:xfrm>
              <a:off x="10993" y="3769"/>
              <a:ext cx="6625" cy="921"/>
              <a:chOff x="0" y="-46839"/>
              <a:chExt cx="4207701" cy="584781"/>
            </a:xfrm>
          </p:grpSpPr>
          <p:sp>
            <p:nvSpPr>
              <p:cNvPr id="46086" name="任意多边形 17"/>
              <p:cNvSpPr/>
              <p:nvPr/>
            </p:nvSpPr>
            <p:spPr>
              <a:xfrm rot="2774622">
                <a:off x="0" y="66928"/>
                <a:ext cx="389337" cy="389337"/>
              </a:xfrm>
              <a:custGeom>
                <a:avLst/>
                <a:gdLst/>
                <a:ahLst/>
                <a:cxnLst>
                  <a:cxn ang="0">
                    <a:pos x="194669" y="133112"/>
                  </a:cxn>
                  <a:cxn ang="0">
                    <a:pos x="256225" y="194668"/>
                  </a:cxn>
                  <a:cxn ang="0">
                    <a:pos x="194669" y="256225"/>
                  </a:cxn>
                  <a:cxn ang="0">
                    <a:pos x="133112" y="194668"/>
                  </a:cxn>
                  <a:cxn ang="0">
                    <a:pos x="194669" y="133112"/>
                  </a:cxn>
                  <a:cxn ang="0">
                    <a:pos x="194669" y="71555"/>
                  </a:cxn>
                  <a:cxn ang="0">
                    <a:pos x="71555" y="194668"/>
                  </a:cxn>
                  <a:cxn ang="0">
                    <a:pos x="194669" y="317782"/>
                  </a:cxn>
                  <a:cxn ang="0">
                    <a:pos x="317782" y="194668"/>
                  </a:cxn>
                  <a:cxn ang="0">
                    <a:pos x="194669" y="71555"/>
                  </a:cxn>
                  <a:cxn ang="0">
                    <a:pos x="194669" y="0"/>
                  </a:cxn>
                  <a:cxn ang="0">
                    <a:pos x="389337" y="0"/>
                  </a:cxn>
                  <a:cxn ang="0">
                    <a:pos x="389337" y="194669"/>
                  </a:cxn>
                  <a:cxn ang="0">
                    <a:pos x="194669" y="389337"/>
                  </a:cxn>
                  <a:cxn ang="0">
                    <a:pos x="0" y="194669"/>
                  </a:cxn>
                  <a:cxn ang="0">
                    <a:pos x="0" y="194669"/>
                  </a:cxn>
                  <a:cxn ang="0">
                    <a:pos x="194669" y="0"/>
                  </a:cxn>
                </a:cxnLst>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3F762A"/>
              </a:solidFill>
              <a:ln w="12700">
                <a:noFill/>
              </a:ln>
            </p:spPr>
            <p:txBody>
              <a:bodyPr/>
              <a:p>
                <a:endParaRPr lang="zh-CN" altLang="en-US" sz="2400"/>
              </a:p>
            </p:txBody>
          </p:sp>
          <p:sp>
            <p:nvSpPr>
              <p:cNvPr id="5133" name="矩形 14"/>
              <p:cNvSpPr/>
              <p:nvPr/>
            </p:nvSpPr>
            <p:spPr>
              <a:xfrm>
                <a:off x="805020" y="-46839"/>
                <a:ext cx="3402681" cy="5847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lvl="0" algn="l" defTabSz="914400" eaLnBrk="1" hangingPunct="1">
                  <a:lnSpc>
                    <a:spcPct val="130000"/>
                  </a:lnSpc>
                  <a:buClr>
                    <a:srgbClr val="BFBFBF"/>
                  </a:buClr>
                  <a:buSzTx/>
                  <a:buNone/>
                  <a:defRPr/>
                </a:pPr>
                <a:r>
                  <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rPr>
                  <a:t>精确定位中外文献</a:t>
                </a:r>
                <a:endPar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endParaRPr>
              </a:p>
            </p:txBody>
          </p:sp>
        </p:grpSp>
        <p:cxnSp>
          <p:nvCxnSpPr>
            <p:cNvPr id="16" name="直接连接符 15"/>
            <p:cNvCxnSpPr/>
            <p:nvPr/>
          </p:nvCxnSpPr>
          <p:spPr>
            <a:xfrm flipV="1">
              <a:off x="8728" y="3058"/>
              <a:ext cx="2018" cy="13"/>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288" y="4255"/>
              <a:ext cx="3458"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46090" name="组合 37"/>
            <p:cNvGrpSpPr/>
            <p:nvPr/>
          </p:nvGrpSpPr>
          <p:grpSpPr>
            <a:xfrm>
              <a:off x="5130" y="1432"/>
              <a:ext cx="12485" cy="921"/>
              <a:chOff x="6360" y="1582"/>
              <a:chExt cx="12485" cy="921"/>
            </a:xfrm>
          </p:grpSpPr>
          <p:grpSp>
            <p:nvGrpSpPr>
              <p:cNvPr id="46091" name="组合 5"/>
              <p:cNvGrpSpPr/>
              <p:nvPr/>
            </p:nvGrpSpPr>
            <p:grpSpPr>
              <a:xfrm>
                <a:off x="12221" y="1582"/>
                <a:ext cx="6624" cy="921"/>
                <a:chOff x="0" y="-93767"/>
                <a:chExt cx="4207067" cy="583334"/>
              </a:xfrm>
            </p:grpSpPr>
            <p:sp>
              <p:nvSpPr>
                <p:cNvPr id="46092" name="任意多边形 11"/>
                <p:cNvSpPr/>
                <p:nvPr/>
              </p:nvSpPr>
              <p:spPr>
                <a:xfrm rot="2774622">
                  <a:off x="0" y="62695"/>
                  <a:ext cx="389337" cy="389337"/>
                </a:xfrm>
                <a:custGeom>
                  <a:avLst/>
                  <a:gdLst/>
                  <a:ahLst/>
                  <a:cxnLst>
                    <a:cxn ang="0">
                      <a:pos x="194669" y="133112"/>
                    </a:cxn>
                    <a:cxn ang="0">
                      <a:pos x="256225" y="194668"/>
                    </a:cxn>
                    <a:cxn ang="0">
                      <a:pos x="194669" y="256225"/>
                    </a:cxn>
                    <a:cxn ang="0">
                      <a:pos x="133112" y="194668"/>
                    </a:cxn>
                    <a:cxn ang="0">
                      <a:pos x="194669" y="133112"/>
                    </a:cxn>
                    <a:cxn ang="0">
                      <a:pos x="194669" y="71555"/>
                    </a:cxn>
                    <a:cxn ang="0">
                      <a:pos x="71555" y="194668"/>
                    </a:cxn>
                    <a:cxn ang="0">
                      <a:pos x="194669" y="317782"/>
                    </a:cxn>
                    <a:cxn ang="0">
                      <a:pos x="317782" y="194668"/>
                    </a:cxn>
                    <a:cxn ang="0">
                      <a:pos x="194669" y="71555"/>
                    </a:cxn>
                    <a:cxn ang="0">
                      <a:pos x="194669" y="0"/>
                    </a:cxn>
                    <a:cxn ang="0">
                      <a:pos x="389337" y="0"/>
                    </a:cxn>
                    <a:cxn ang="0">
                      <a:pos x="389337" y="194669"/>
                    </a:cxn>
                    <a:cxn ang="0">
                      <a:pos x="194669" y="389337"/>
                    </a:cxn>
                    <a:cxn ang="0">
                      <a:pos x="0" y="194669"/>
                    </a:cxn>
                    <a:cxn ang="0">
                      <a:pos x="0" y="194669"/>
                    </a:cxn>
                    <a:cxn ang="0">
                      <a:pos x="194669" y="0"/>
                    </a:cxn>
                  </a:cxnLst>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3F762A"/>
                </a:solidFill>
                <a:ln w="12700">
                  <a:noFill/>
                </a:ln>
              </p:spPr>
              <p:txBody>
                <a:bodyPr/>
                <a:p>
                  <a:endParaRPr lang="zh-CN" altLang="en-US" sz="2400"/>
                </a:p>
              </p:txBody>
            </p:sp>
            <p:sp>
              <p:nvSpPr>
                <p:cNvPr id="4" name="矩形 13"/>
                <p:cNvSpPr/>
                <p:nvPr/>
              </p:nvSpPr>
              <p:spPr>
                <a:xfrm>
                  <a:off x="804386" y="-93767"/>
                  <a:ext cx="3402681" cy="58333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228600" marR="0" lvl="0" indent="-228600" algn="l" defTabSz="914400" rtl="0" eaLnBrk="1" fontAlgn="base" latinLnBrk="0" hangingPunct="1">
                    <a:lnSpc>
                      <a:spcPct val="130000"/>
                    </a:lnSpc>
                    <a:spcBef>
                      <a:spcPct val="0"/>
                    </a:spcBef>
                    <a:spcAft>
                      <a:spcPct val="0"/>
                    </a:spcAft>
                    <a:buClr>
                      <a:srgbClr val="BFBFBF"/>
                    </a:buClr>
                    <a:buSzTx/>
                    <a:buFont typeface="Arial" panose="020B0604020202020204" pitchFamily="34" charset="0"/>
                    <a:buNone/>
                    <a:defRPr/>
                  </a:pPr>
                  <a:r>
                    <a:rPr kumimoji="0" lang="zh-CN" altLang="en-US" sz="2400" b="1" i="0" u="none" strike="noStrike" kern="1200" cap="none" spc="0" normalizeH="0" baseline="0" noProof="1">
                      <a:ln>
                        <a:noFill/>
                      </a:ln>
                      <a:solidFill>
                        <a:schemeClr val="accent5">
                          <a:lumMod val="50000"/>
                        </a:schemeClr>
                      </a:solidFill>
                      <a:effectLst/>
                      <a:uLnTx/>
                      <a:uFillTx/>
                      <a:latin typeface="微软雅黑" panose="020B0503020204020204" pitchFamily="34" charset="-122"/>
                      <a:ea typeface="微软雅黑" panose="020B0503020204020204" pitchFamily="34" charset="-122"/>
                      <a:cs typeface="+mn-cs"/>
                      <a:sym typeface="+mn-ea"/>
                    </a:rPr>
                    <a:t>获取各类学术资源</a:t>
                  </a:r>
                  <a:endParaRPr kumimoji="0" lang="zh-CN" altLang="en-US" sz="2400" b="1" i="0" u="none" strike="noStrike" kern="1200" cap="none" spc="0" normalizeH="0" baseline="0" noProof="1">
                    <a:ln>
                      <a:noFill/>
                    </a:ln>
                    <a:solidFill>
                      <a:schemeClr val="accent5">
                        <a:lumMod val="50000"/>
                      </a:schemeClr>
                    </a:solidFill>
                    <a:effectLst/>
                    <a:uLnTx/>
                    <a:uFillTx/>
                    <a:latin typeface="微软雅黑" panose="020B0503020204020204" pitchFamily="34" charset="-122"/>
                    <a:ea typeface="微软雅黑" panose="020B0503020204020204" pitchFamily="34" charset="-122"/>
                    <a:cs typeface="+mn-cs"/>
                    <a:sym typeface="+mn-ea"/>
                  </a:endParaRPr>
                </a:p>
              </p:txBody>
            </p:sp>
          </p:grpSp>
          <p:cxnSp>
            <p:nvCxnSpPr>
              <p:cNvPr id="15" name="直接连接符 14"/>
              <p:cNvCxnSpPr/>
              <p:nvPr/>
            </p:nvCxnSpPr>
            <p:spPr>
              <a:xfrm>
                <a:off x="8518" y="2137"/>
                <a:ext cx="3457"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360" y="1702"/>
                <a:ext cx="2688" cy="743"/>
              </a:xfrm>
              <a:prstGeom prst="rect">
                <a:avLst/>
              </a:prstGeom>
              <a:solidFill>
                <a:srgbClr val="3F762A"/>
              </a:solidFill>
            </p:spPr>
            <p:txBody>
              <a:bodyPr>
                <a:spAutoFit/>
                <a:scene3d>
                  <a:camera prst="orthographicFront"/>
                  <a:lightRig rig="threePt" dir="t"/>
                </a:scene3d>
              </a:bodyPr>
              <a:lstStyle/>
              <a:p>
                <a:pPr marR="0" algn="ctr" defTabSz="914400" fontAlgn="auto">
                  <a:buClrTx/>
                  <a:buSzTx/>
                  <a:buFont typeface="Arial" panose="020B0604020202020204" pitchFamily="34" charset="0"/>
                  <a:buNone/>
                  <a:defRPr/>
                </a:pPr>
                <a:r>
                  <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rPr>
                  <a:t>获取</a:t>
                </a:r>
                <a:endPar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endParaRPr>
              </a:p>
            </p:txBody>
          </p:sp>
        </p:grpSp>
        <p:sp>
          <p:nvSpPr>
            <p:cNvPr id="12" name="文本框 11"/>
            <p:cNvSpPr txBox="1"/>
            <p:nvPr/>
          </p:nvSpPr>
          <p:spPr>
            <a:xfrm>
              <a:off x="6285" y="2704"/>
              <a:ext cx="2793" cy="743"/>
            </a:xfrm>
            <a:prstGeom prst="rect">
              <a:avLst/>
            </a:prstGeom>
            <a:solidFill>
              <a:srgbClr val="3F762A"/>
            </a:solidFill>
          </p:spPr>
          <p:txBody>
            <a:bodyPr wrap="square">
              <a:spAutoFit/>
              <a:scene3d>
                <a:camera prst="orthographicFront"/>
                <a:lightRig rig="threePt" dir="t"/>
              </a:scene3d>
            </a:bodyPr>
            <a:lstStyle/>
            <a:p>
              <a:pPr marR="0" algn="ctr" defTabSz="914400" fontAlgn="auto">
                <a:buClrTx/>
                <a:buSzTx/>
                <a:buFont typeface="Arial" panose="020B0604020202020204" pitchFamily="34" charset="0"/>
                <a:buNone/>
                <a:defRPr/>
              </a:pPr>
              <a:r>
                <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rPr>
                <a:t>梳理分类</a:t>
              </a:r>
              <a:endPar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endParaRPr>
            </a:p>
          </p:txBody>
        </p:sp>
        <p:sp>
          <p:nvSpPr>
            <p:cNvPr id="13" name="文本框 12"/>
            <p:cNvSpPr txBox="1"/>
            <p:nvPr/>
          </p:nvSpPr>
          <p:spPr>
            <a:xfrm>
              <a:off x="2723" y="3895"/>
              <a:ext cx="4623" cy="743"/>
            </a:xfrm>
            <a:prstGeom prst="rect">
              <a:avLst/>
            </a:prstGeom>
            <a:solidFill>
              <a:srgbClr val="3F762A"/>
            </a:solidFill>
          </p:spPr>
          <p:txBody>
            <a:bodyPr wrap="square">
              <a:spAutoFit/>
              <a:scene3d>
                <a:camera prst="orthographicFront"/>
                <a:lightRig rig="threePt" dir="t"/>
              </a:scene3d>
            </a:bodyPr>
            <a:lstStyle/>
            <a:p>
              <a:pPr marR="0" algn="ctr" defTabSz="914400" fontAlgn="auto">
                <a:buClrTx/>
                <a:buSzTx/>
                <a:buFont typeface="Arial" panose="020B0604020202020204" pitchFamily="34" charset="0"/>
                <a:buNone/>
                <a:defRPr/>
              </a:pPr>
              <a:r>
                <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rPr>
                <a:t>筛选所需有效资源</a:t>
              </a:r>
              <a:endPar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endParaRPr>
            </a:p>
          </p:txBody>
        </p:sp>
        <p:grpSp>
          <p:nvGrpSpPr>
            <p:cNvPr id="46098" name="组合 6"/>
            <p:cNvGrpSpPr/>
            <p:nvPr/>
          </p:nvGrpSpPr>
          <p:grpSpPr>
            <a:xfrm>
              <a:off x="10993" y="4884"/>
              <a:ext cx="6625" cy="921"/>
              <a:chOff x="0" y="-62452"/>
              <a:chExt cx="4207701" cy="584781"/>
            </a:xfrm>
          </p:grpSpPr>
          <p:sp>
            <p:nvSpPr>
              <p:cNvPr id="46099" name="任意多边形 17"/>
              <p:cNvSpPr/>
              <p:nvPr/>
            </p:nvSpPr>
            <p:spPr>
              <a:xfrm rot="2774622">
                <a:off x="0" y="66928"/>
                <a:ext cx="389337" cy="389337"/>
              </a:xfrm>
              <a:custGeom>
                <a:avLst/>
                <a:gdLst/>
                <a:ahLst/>
                <a:cxnLst>
                  <a:cxn ang="0">
                    <a:pos x="194669" y="133112"/>
                  </a:cxn>
                  <a:cxn ang="0">
                    <a:pos x="256225" y="194668"/>
                  </a:cxn>
                  <a:cxn ang="0">
                    <a:pos x="194669" y="256225"/>
                  </a:cxn>
                  <a:cxn ang="0">
                    <a:pos x="133112" y="194668"/>
                  </a:cxn>
                  <a:cxn ang="0">
                    <a:pos x="194669" y="133112"/>
                  </a:cxn>
                  <a:cxn ang="0">
                    <a:pos x="194669" y="71555"/>
                  </a:cxn>
                  <a:cxn ang="0">
                    <a:pos x="71555" y="194668"/>
                  </a:cxn>
                  <a:cxn ang="0">
                    <a:pos x="194669" y="317782"/>
                  </a:cxn>
                  <a:cxn ang="0">
                    <a:pos x="317782" y="194668"/>
                  </a:cxn>
                  <a:cxn ang="0">
                    <a:pos x="194669" y="71555"/>
                  </a:cxn>
                  <a:cxn ang="0">
                    <a:pos x="194669" y="0"/>
                  </a:cxn>
                  <a:cxn ang="0">
                    <a:pos x="389337" y="0"/>
                  </a:cxn>
                  <a:cxn ang="0">
                    <a:pos x="389337" y="194669"/>
                  </a:cxn>
                  <a:cxn ang="0">
                    <a:pos x="194669" y="389337"/>
                  </a:cxn>
                  <a:cxn ang="0">
                    <a:pos x="0" y="194669"/>
                  </a:cxn>
                  <a:cxn ang="0">
                    <a:pos x="0" y="194669"/>
                  </a:cxn>
                  <a:cxn ang="0">
                    <a:pos x="194669" y="0"/>
                  </a:cxn>
                </a:cxnLst>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3F762A"/>
              </a:solidFill>
              <a:ln w="12700">
                <a:noFill/>
              </a:ln>
            </p:spPr>
            <p:txBody>
              <a:bodyPr/>
              <a:p>
                <a:endParaRPr lang="zh-CN" altLang="en-US" sz="2400"/>
              </a:p>
            </p:txBody>
          </p:sp>
          <p:sp>
            <p:nvSpPr>
              <p:cNvPr id="14" name="矩形 14"/>
              <p:cNvSpPr/>
              <p:nvPr/>
            </p:nvSpPr>
            <p:spPr>
              <a:xfrm>
                <a:off x="805020" y="-62452"/>
                <a:ext cx="3402681" cy="5847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lvl="0" algn="l" defTabSz="914400" eaLnBrk="1" hangingPunct="1">
                  <a:lnSpc>
                    <a:spcPct val="130000"/>
                  </a:lnSpc>
                  <a:buClr>
                    <a:srgbClr val="BFBFBF"/>
                  </a:buClr>
                  <a:buSzTx/>
                  <a:buNone/>
                  <a:defRPr/>
                </a:pPr>
                <a:r>
                  <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rPr>
                  <a:t>深入研读文献材料</a:t>
                </a:r>
                <a:endPar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endParaRPr>
              </a:p>
            </p:txBody>
          </p:sp>
        </p:grpSp>
        <p:cxnSp>
          <p:nvCxnSpPr>
            <p:cNvPr id="18" name="直接连接符 17"/>
            <p:cNvCxnSpPr/>
            <p:nvPr/>
          </p:nvCxnSpPr>
          <p:spPr>
            <a:xfrm>
              <a:off x="7288" y="5395"/>
              <a:ext cx="3458" cy="0"/>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841" y="5035"/>
              <a:ext cx="3141" cy="743"/>
            </a:xfrm>
            <a:prstGeom prst="rect">
              <a:avLst/>
            </a:prstGeom>
            <a:solidFill>
              <a:srgbClr val="3F762A"/>
            </a:solidFill>
          </p:spPr>
          <p:txBody>
            <a:bodyPr wrap="square">
              <a:spAutoFit/>
              <a:scene3d>
                <a:camera prst="orthographicFront"/>
                <a:lightRig rig="threePt" dir="t"/>
              </a:scene3d>
            </a:bodyPr>
            <a:lstStyle/>
            <a:p>
              <a:pPr marR="0" algn="ctr" defTabSz="914400" fontAlgn="auto">
                <a:buClrTx/>
                <a:buSzTx/>
                <a:buFont typeface="Arial" panose="020B0604020202020204" pitchFamily="34" charset="0"/>
                <a:buNone/>
                <a:defRPr/>
              </a:pPr>
              <a:r>
                <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rPr>
                <a:t>深入研读</a:t>
              </a:r>
              <a:endPar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endParaRPr>
            </a:p>
          </p:txBody>
        </p:sp>
        <p:grpSp>
          <p:nvGrpSpPr>
            <p:cNvPr id="46103" name="组合 6"/>
            <p:cNvGrpSpPr/>
            <p:nvPr/>
          </p:nvGrpSpPr>
          <p:grpSpPr>
            <a:xfrm>
              <a:off x="10993" y="6027"/>
              <a:ext cx="6625" cy="921"/>
              <a:chOff x="0" y="-62628"/>
              <a:chExt cx="4207701" cy="586423"/>
            </a:xfrm>
          </p:grpSpPr>
          <p:sp>
            <p:nvSpPr>
              <p:cNvPr id="46104" name="任意多边形 17"/>
              <p:cNvSpPr/>
              <p:nvPr/>
            </p:nvSpPr>
            <p:spPr>
              <a:xfrm rot="2774622">
                <a:off x="0" y="66928"/>
                <a:ext cx="389337" cy="389337"/>
              </a:xfrm>
              <a:custGeom>
                <a:avLst/>
                <a:gdLst/>
                <a:ahLst/>
                <a:cxnLst>
                  <a:cxn ang="0">
                    <a:pos x="194669" y="133112"/>
                  </a:cxn>
                  <a:cxn ang="0">
                    <a:pos x="256225" y="194668"/>
                  </a:cxn>
                  <a:cxn ang="0">
                    <a:pos x="194669" y="256225"/>
                  </a:cxn>
                  <a:cxn ang="0">
                    <a:pos x="133112" y="194668"/>
                  </a:cxn>
                  <a:cxn ang="0">
                    <a:pos x="194669" y="133112"/>
                  </a:cxn>
                  <a:cxn ang="0">
                    <a:pos x="194669" y="71555"/>
                  </a:cxn>
                  <a:cxn ang="0">
                    <a:pos x="71555" y="194668"/>
                  </a:cxn>
                  <a:cxn ang="0">
                    <a:pos x="194669" y="317782"/>
                  </a:cxn>
                  <a:cxn ang="0">
                    <a:pos x="317782" y="194668"/>
                  </a:cxn>
                  <a:cxn ang="0">
                    <a:pos x="194669" y="71555"/>
                  </a:cxn>
                  <a:cxn ang="0">
                    <a:pos x="194669" y="0"/>
                  </a:cxn>
                  <a:cxn ang="0">
                    <a:pos x="389337" y="0"/>
                  </a:cxn>
                  <a:cxn ang="0">
                    <a:pos x="389337" y="194669"/>
                  </a:cxn>
                  <a:cxn ang="0">
                    <a:pos x="194669" y="389337"/>
                  </a:cxn>
                  <a:cxn ang="0">
                    <a:pos x="0" y="194669"/>
                  </a:cxn>
                  <a:cxn ang="0">
                    <a:pos x="0" y="194669"/>
                  </a:cxn>
                  <a:cxn ang="0">
                    <a:pos x="194669" y="0"/>
                  </a:cxn>
                </a:cxnLst>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3F762A"/>
              </a:solidFill>
              <a:ln w="12700">
                <a:noFill/>
              </a:ln>
            </p:spPr>
            <p:txBody>
              <a:bodyPr/>
              <a:p>
                <a:endParaRPr lang="zh-CN" altLang="en-US" sz="2400"/>
              </a:p>
            </p:txBody>
          </p:sp>
          <p:sp>
            <p:nvSpPr>
              <p:cNvPr id="24" name="矩形 14"/>
              <p:cNvSpPr/>
              <p:nvPr/>
            </p:nvSpPr>
            <p:spPr>
              <a:xfrm>
                <a:off x="805020" y="-62628"/>
                <a:ext cx="3402681" cy="58642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lvl="0" algn="l" defTabSz="914400" eaLnBrk="1" hangingPunct="1">
                  <a:lnSpc>
                    <a:spcPct val="130000"/>
                  </a:lnSpc>
                  <a:buClr>
                    <a:srgbClr val="BFBFBF"/>
                  </a:buClr>
                  <a:buSzTx/>
                  <a:buNone/>
                  <a:defRPr/>
                </a:pPr>
                <a:r>
                  <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rPr>
                  <a:t>笔记素材整理记录</a:t>
                </a:r>
                <a:endPar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endParaRPr>
              </a:p>
            </p:txBody>
          </p:sp>
        </p:grpSp>
        <p:cxnSp>
          <p:nvCxnSpPr>
            <p:cNvPr id="25" name="直接连接符 24"/>
            <p:cNvCxnSpPr>
              <a:stCxn id="26" idx="3"/>
            </p:cNvCxnSpPr>
            <p:nvPr/>
          </p:nvCxnSpPr>
          <p:spPr>
            <a:xfrm flipV="1">
              <a:off x="5015" y="6544"/>
              <a:ext cx="5790" cy="5"/>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222" y="6177"/>
              <a:ext cx="2793" cy="743"/>
            </a:xfrm>
            <a:prstGeom prst="rect">
              <a:avLst/>
            </a:prstGeom>
            <a:solidFill>
              <a:srgbClr val="3F762A"/>
            </a:solidFill>
          </p:spPr>
          <p:txBody>
            <a:bodyPr wrap="square">
              <a:spAutoFit/>
              <a:scene3d>
                <a:camera prst="orthographicFront"/>
                <a:lightRig rig="threePt" dir="t"/>
              </a:scene3d>
            </a:bodyPr>
            <a:lstStyle/>
            <a:p>
              <a:pPr marR="0" algn="ctr" defTabSz="914400" fontAlgn="auto">
                <a:buClrTx/>
                <a:buSzTx/>
                <a:buFont typeface="Arial" panose="020B0604020202020204" pitchFamily="34" charset="0"/>
                <a:buNone/>
                <a:defRPr/>
              </a:pPr>
              <a:r>
                <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rPr>
                <a:t>记录笔记</a:t>
              </a:r>
              <a:endPar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endParaRPr>
            </a:p>
          </p:txBody>
        </p:sp>
        <p:grpSp>
          <p:nvGrpSpPr>
            <p:cNvPr id="46108" name="组合 36"/>
            <p:cNvGrpSpPr/>
            <p:nvPr/>
          </p:nvGrpSpPr>
          <p:grpSpPr>
            <a:xfrm>
              <a:off x="3499" y="7169"/>
              <a:ext cx="14159" cy="921"/>
              <a:chOff x="4654" y="7292"/>
              <a:chExt cx="14160" cy="920"/>
            </a:xfrm>
          </p:grpSpPr>
          <p:grpSp>
            <p:nvGrpSpPr>
              <p:cNvPr id="46109" name="组合 6"/>
              <p:cNvGrpSpPr/>
              <p:nvPr/>
            </p:nvGrpSpPr>
            <p:grpSpPr>
              <a:xfrm>
                <a:off x="12165" y="7292"/>
                <a:ext cx="6649" cy="920"/>
                <a:chOff x="-47949" y="-62452"/>
                <a:chExt cx="4223048" cy="584781"/>
              </a:xfrm>
            </p:grpSpPr>
            <p:sp>
              <p:nvSpPr>
                <p:cNvPr id="46110" name="任意多边形 17"/>
                <p:cNvSpPr/>
                <p:nvPr/>
              </p:nvSpPr>
              <p:spPr>
                <a:xfrm rot="2774622">
                  <a:off x="-47949" y="66928"/>
                  <a:ext cx="389337" cy="389337"/>
                </a:xfrm>
                <a:custGeom>
                  <a:avLst/>
                  <a:gdLst/>
                  <a:ahLst/>
                  <a:cxnLst>
                    <a:cxn ang="0">
                      <a:pos x="194669" y="133112"/>
                    </a:cxn>
                    <a:cxn ang="0">
                      <a:pos x="256225" y="194668"/>
                    </a:cxn>
                    <a:cxn ang="0">
                      <a:pos x="194669" y="256225"/>
                    </a:cxn>
                    <a:cxn ang="0">
                      <a:pos x="133112" y="194668"/>
                    </a:cxn>
                    <a:cxn ang="0">
                      <a:pos x="194669" y="133112"/>
                    </a:cxn>
                    <a:cxn ang="0">
                      <a:pos x="194669" y="71555"/>
                    </a:cxn>
                    <a:cxn ang="0">
                      <a:pos x="71555" y="194668"/>
                    </a:cxn>
                    <a:cxn ang="0">
                      <a:pos x="194669" y="317782"/>
                    </a:cxn>
                    <a:cxn ang="0">
                      <a:pos x="317782" y="194668"/>
                    </a:cxn>
                    <a:cxn ang="0">
                      <a:pos x="194669" y="71555"/>
                    </a:cxn>
                    <a:cxn ang="0">
                      <a:pos x="194669" y="0"/>
                    </a:cxn>
                    <a:cxn ang="0">
                      <a:pos x="389337" y="0"/>
                    </a:cxn>
                    <a:cxn ang="0">
                      <a:pos x="389337" y="194669"/>
                    </a:cxn>
                    <a:cxn ang="0">
                      <a:pos x="194669" y="389337"/>
                    </a:cxn>
                    <a:cxn ang="0">
                      <a:pos x="0" y="194669"/>
                    </a:cxn>
                    <a:cxn ang="0">
                      <a:pos x="0" y="194669"/>
                    </a:cxn>
                    <a:cxn ang="0">
                      <a:pos x="194669" y="0"/>
                    </a:cxn>
                  </a:cxnLst>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3F762A"/>
                </a:solidFill>
                <a:ln w="12700">
                  <a:noFill/>
                </a:ln>
              </p:spPr>
              <p:txBody>
                <a:bodyPr/>
                <a:p>
                  <a:endParaRPr lang="zh-CN" altLang="en-US" sz="2400"/>
                </a:p>
              </p:txBody>
            </p:sp>
            <p:sp>
              <p:nvSpPr>
                <p:cNvPr id="29" name="矩形 14"/>
                <p:cNvSpPr/>
                <p:nvPr/>
              </p:nvSpPr>
              <p:spPr>
                <a:xfrm>
                  <a:off x="772162" y="-62452"/>
                  <a:ext cx="3402937" cy="58478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lvl="0" algn="l" defTabSz="914400" eaLnBrk="1" hangingPunct="1">
                    <a:lnSpc>
                      <a:spcPct val="130000"/>
                    </a:lnSpc>
                    <a:buClr>
                      <a:srgbClr val="BFBFBF"/>
                    </a:buClr>
                    <a:buSzTx/>
                    <a:buNone/>
                    <a:defRPr/>
                  </a:pPr>
                  <a:r>
                    <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rPr>
                    <a:t>数据支撑选题分析</a:t>
                  </a:r>
                  <a:endPar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endParaRPr>
                </a:p>
              </p:txBody>
            </p:sp>
          </p:grpSp>
          <p:cxnSp>
            <p:nvCxnSpPr>
              <p:cNvPr id="30" name="直接连接符 29"/>
              <p:cNvCxnSpPr>
                <a:stCxn id="31" idx="3"/>
              </p:cNvCxnSpPr>
              <p:nvPr/>
            </p:nvCxnSpPr>
            <p:spPr>
              <a:xfrm>
                <a:off x="10185" y="7780"/>
                <a:ext cx="1852" cy="13"/>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4654" y="7425"/>
                <a:ext cx="5531" cy="708"/>
              </a:xfrm>
              <a:prstGeom prst="rect">
                <a:avLst/>
              </a:prstGeom>
              <a:solidFill>
                <a:srgbClr val="3F762A"/>
              </a:solidFill>
            </p:spPr>
            <p:txBody>
              <a:bodyPr wrap="square">
                <a:spAutoFit/>
                <a:scene3d>
                  <a:camera prst="orthographicFront"/>
                  <a:lightRig rig="threePt" dir="t"/>
                </a:scene3d>
              </a:bodyPr>
              <a:lstStyle/>
              <a:p>
                <a:pPr marR="0" algn="ctr" defTabSz="914400" fontAlgn="auto">
                  <a:buClrTx/>
                  <a:buSzTx/>
                  <a:buFont typeface="Arial" panose="020B0604020202020204" pitchFamily="34" charset="0"/>
                  <a:buNone/>
                  <a:defRPr/>
                </a:pPr>
                <a:r>
                  <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rPr>
                  <a:t>大数据分析助力选题</a:t>
                </a:r>
                <a:endPar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endParaRPr>
              </a:p>
            </p:txBody>
          </p:sp>
        </p:grpSp>
        <p:grpSp>
          <p:nvGrpSpPr>
            <p:cNvPr id="46114" name="组合 6"/>
            <p:cNvGrpSpPr/>
            <p:nvPr/>
          </p:nvGrpSpPr>
          <p:grpSpPr>
            <a:xfrm>
              <a:off x="11030" y="8312"/>
              <a:ext cx="6625" cy="921"/>
              <a:chOff x="0" y="-62452"/>
              <a:chExt cx="4207701" cy="584780"/>
            </a:xfrm>
          </p:grpSpPr>
          <p:sp>
            <p:nvSpPr>
              <p:cNvPr id="46115" name="任意多边形 17"/>
              <p:cNvSpPr/>
              <p:nvPr/>
            </p:nvSpPr>
            <p:spPr>
              <a:xfrm rot="2774622">
                <a:off x="0" y="66928"/>
                <a:ext cx="389337" cy="389337"/>
              </a:xfrm>
              <a:custGeom>
                <a:avLst/>
                <a:gdLst/>
                <a:ahLst/>
                <a:cxnLst>
                  <a:cxn ang="0">
                    <a:pos x="194669" y="133112"/>
                  </a:cxn>
                  <a:cxn ang="0">
                    <a:pos x="256225" y="194668"/>
                  </a:cxn>
                  <a:cxn ang="0">
                    <a:pos x="194669" y="256225"/>
                  </a:cxn>
                  <a:cxn ang="0">
                    <a:pos x="133112" y="194668"/>
                  </a:cxn>
                  <a:cxn ang="0">
                    <a:pos x="194669" y="133112"/>
                  </a:cxn>
                  <a:cxn ang="0">
                    <a:pos x="194669" y="71555"/>
                  </a:cxn>
                  <a:cxn ang="0">
                    <a:pos x="71555" y="194668"/>
                  </a:cxn>
                  <a:cxn ang="0">
                    <a:pos x="194669" y="317782"/>
                  </a:cxn>
                  <a:cxn ang="0">
                    <a:pos x="317782" y="194668"/>
                  </a:cxn>
                  <a:cxn ang="0">
                    <a:pos x="194669" y="71555"/>
                  </a:cxn>
                  <a:cxn ang="0">
                    <a:pos x="194669" y="0"/>
                  </a:cxn>
                  <a:cxn ang="0">
                    <a:pos x="389337" y="0"/>
                  </a:cxn>
                  <a:cxn ang="0">
                    <a:pos x="389337" y="194669"/>
                  </a:cxn>
                  <a:cxn ang="0">
                    <a:pos x="194669" y="389337"/>
                  </a:cxn>
                  <a:cxn ang="0">
                    <a:pos x="0" y="194669"/>
                  </a:cxn>
                  <a:cxn ang="0">
                    <a:pos x="0" y="194669"/>
                  </a:cxn>
                  <a:cxn ang="0">
                    <a:pos x="194669" y="0"/>
                  </a:cxn>
                </a:cxnLst>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rgbClr val="3F762A"/>
              </a:solidFill>
              <a:ln w="12700">
                <a:noFill/>
              </a:ln>
            </p:spPr>
            <p:txBody>
              <a:bodyPr/>
              <a:p>
                <a:endParaRPr lang="zh-CN" altLang="en-US" sz="2400"/>
              </a:p>
            </p:txBody>
          </p:sp>
          <p:sp>
            <p:nvSpPr>
              <p:cNvPr id="34" name="矩形 14"/>
              <p:cNvSpPr/>
              <p:nvPr/>
            </p:nvSpPr>
            <p:spPr>
              <a:xfrm>
                <a:off x="805021" y="-62452"/>
                <a:ext cx="3402680" cy="5847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lvl="0" algn="l" defTabSz="914400" eaLnBrk="1" hangingPunct="1">
                  <a:lnSpc>
                    <a:spcPct val="130000"/>
                  </a:lnSpc>
                  <a:buClr>
                    <a:srgbClr val="BFBFBF"/>
                  </a:buClr>
                  <a:buSzTx/>
                  <a:buNone/>
                  <a:defRPr/>
                </a:pPr>
                <a:r>
                  <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rPr>
                  <a:t>自动生成开题报告</a:t>
                </a:r>
                <a:endParaRPr lang="zh-CN" altLang="en-US" sz="2400" b="1">
                  <a:ln>
                    <a:noFill/>
                  </a:ln>
                  <a:solidFill>
                    <a:schemeClr val="accent5">
                      <a:lumMod val="50000"/>
                    </a:schemeClr>
                  </a:solidFill>
                  <a:effectLst/>
                  <a:uLnTx/>
                  <a:uFillTx/>
                  <a:latin typeface="微软雅黑" panose="020B0503020204020204" pitchFamily="34" charset="-122"/>
                  <a:ea typeface="微软雅黑" panose="020B0503020204020204" pitchFamily="34" charset="-122"/>
                  <a:sym typeface="+mn-ea"/>
                </a:endParaRPr>
              </a:p>
            </p:txBody>
          </p:sp>
        </p:grpSp>
        <p:cxnSp>
          <p:nvCxnSpPr>
            <p:cNvPr id="35" name="直接连接符 34"/>
            <p:cNvCxnSpPr>
              <a:stCxn id="36" idx="3"/>
            </p:cNvCxnSpPr>
            <p:nvPr/>
          </p:nvCxnSpPr>
          <p:spPr>
            <a:xfrm>
              <a:off x="9021" y="8835"/>
              <a:ext cx="1728" cy="18"/>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942" y="8463"/>
              <a:ext cx="4079" cy="743"/>
            </a:xfrm>
            <a:prstGeom prst="rect">
              <a:avLst/>
            </a:prstGeom>
            <a:solidFill>
              <a:srgbClr val="3F762A"/>
            </a:solidFill>
          </p:spPr>
          <p:txBody>
            <a:bodyPr wrap="square">
              <a:spAutoFit/>
              <a:scene3d>
                <a:camera prst="orthographicFront"/>
                <a:lightRig rig="threePt" dir="t"/>
              </a:scene3d>
            </a:bodyPr>
            <a:lstStyle/>
            <a:p>
              <a:pPr marR="0" algn="ctr" defTabSz="914400" fontAlgn="auto">
                <a:buClrTx/>
                <a:buSzTx/>
                <a:buFont typeface="Arial" panose="020B0604020202020204" pitchFamily="34" charset="0"/>
                <a:buNone/>
                <a:defRPr/>
              </a:pPr>
              <a:r>
                <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rPr>
                <a:t>撰写开题报告</a:t>
              </a:r>
              <a:endParaRPr kumimoji="0" lang="zh-CN" altLang="en-US" sz="2400" b="1" kern="1200" cap="none" spc="0" normalizeH="0" baseline="0" noProof="1">
                <a:solidFill>
                  <a:schemeClr val="bg1"/>
                </a:solidFill>
                <a:effectLst>
                  <a:reflection blurRad="6350" stA="53000" endA="300" endPos="35500" dir="5400000" sy="-90000" algn="bl" rotWithShape="0"/>
                </a:effectLst>
                <a:latin typeface="楷体" panose="02010609060101010101" pitchFamily="49" charset="-122"/>
                <a:ea typeface="楷体" panose="02010609060101010101" pitchFamily="49" charset="-122"/>
                <a:cs typeface="+mn-cs"/>
                <a:sym typeface="+mn-ea"/>
              </a:endParaRPr>
            </a:p>
          </p:txBody>
        </p:sp>
      </p:grpSp>
    </p:spTree>
  </p:cSld>
  <p:clrMapOvr>
    <a:masterClrMapping/>
  </p:clrMapOvr>
  <p:transition spd="slow" advClick="0" advTm="0">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6" name="Picture 6"/>
          <p:cNvPicPr>
            <a:picLocks noChangeAspect="1"/>
          </p:cNvPicPr>
          <p:nvPr/>
        </p:nvPicPr>
        <p:blipFill>
          <a:blip r:embed="rId1"/>
          <a:stretch>
            <a:fillRect/>
          </a:stretch>
        </p:blipFill>
        <p:spPr>
          <a:xfrm>
            <a:off x="1420707" y="1116753"/>
            <a:ext cx="9851813" cy="5366173"/>
          </a:xfrm>
          <a:prstGeom prst="rect">
            <a:avLst/>
          </a:prstGeom>
          <a:noFill/>
          <a:ln w="9525">
            <a:noFill/>
          </a:ln>
        </p:spPr>
      </p:pic>
      <p:sp>
        <p:nvSpPr>
          <p:cNvPr id="57" name="圆角矩形 56"/>
          <p:cNvSpPr/>
          <p:nvPr/>
        </p:nvSpPr>
        <p:spPr>
          <a:xfrm>
            <a:off x="3706873" y="227755"/>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rgbClr val="01ACBE"/>
                </a:solidFill>
                <a:latin typeface="造字工房悦黑体验版细体" pitchFamily="50" charset="-122"/>
                <a:ea typeface="造字工房悦黑体验版细体" pitchFamily="50" charset="-122"/>
              </a:rPr>
              <a:t>一、文献调研所需各类资料</a:t>
            </a:r>
            <a:endParaRPr lang="zh-CN" altLang="en-US" sz="2400" b="1" dirty="0">
              <a:solidFill>
                <a:srgbClr val="01ACBE"/>
              </a:solidFill>
              <a:latin typeface="造字工房悦黑体验版细体" pitchFamily="50" charset="-122"/>
              <a:ea typeface="造字工房悦黑体验版细体" pitchFamily="50" charset="-122"/>
            </a:endParaRPr>
          </a:p>
        </p:txBody>
      </p:sp>
    </p:spTree>
  </p:cSld>
  <p:clrMapOvr>
    <a:masterClrMapping/>
  </p:clrMapOvr>
  <p:transition spd="slow" advClick="0" advTm="0">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706873"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01ACBE"/>
                </a:solidFill>
                <a:latin typeface="造字工房悦黑体验版细体" pitchFamily="50" charset="-122"/>
                <a:ea typeface="造字工房悦黑体验版细体" pitchFamily="50" charset="-122"/>
                <a:sym typeface="+mn-ea"/>
              </a:rPr>
              <a:t>二、研究脉络梳理与资料分类</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grpSp>
        <p:nvGrpSpPr>
          <p:cNvPr id="118" name="组合 117"/>
          <p:cNvGrpSpPr/>
          <p:nvPr/>
        </p:nvGrpSpPr>
        <p:grpSpPr>
          <a:xfrm>
            <a:off x="3978980" y="2451945"/>
            <a:ext cx="1505515" cy="1297389"/>
            <a:chOff x="3978461" y="2452512"/>
            <a:chExt cx="1505319" cy="1297689"/>
          </a:xfrm>
        </p:grpSpPr>
        <p:sp>
          <p:nvSpPr>
            <p:cNvPr id="119" name="梯形 118"/>
            <p:cNvSpPr/>
            <p:nvPr/>
          </p:nvSpPr>
          <p:spPr>
            <a:xfrm>
              <a:off x="4344623" y="3523139"/>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20" name="六边形 119"/>
            <p:cNvSpPr/>
            <p:nvPr/>
          </p:nvSpPr>
          <p:spPr>
            <a:xfrm>
              <a:off x="3978461" y="2452512"/>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21" name="任意多边形 120"/>
            <p:cNvSpPr/>
            <p:nvPr/>
          </p:nvSpPr>
          <p:spPr>
            <a:xfrm>
              <a:off x="4051993" y="2515056"/>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sp>
          <p:nvSpPr>
            <p:cNvPr id="122" name="梯形 71"/>
            <p:cNvSpPr/>
            <p:nvPr/>
          </p:nvSpPr>
          <p:spPr>
            <a:xfrm rot="14580000" flipH="1">
              <a:off x="4859296" y="2760492"/>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23" name="任意多边形 122"/>
            <p:cNvSpPr/>
            <p:nvPr/>
          </p:nvSpPr>
          <p:spPr>
            <a:xfrm>
              <a:off x="4052375" y="2519273"/>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sp>
          <p:nvSpPr>
            <p:cNvPr id="124" name="梯形 123"/>
            <p:cNvSpPr/>
            <p:nvPr/>
          </p:nvSpPr>
          <p:spPr>
            <a:xfrm flipV="1">
              <a:off x="4344623" y="2515055"/>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125" name="组合 124"/>
          <p:cNvGrpSpPr/>
          <p:nvPr/>
        </p:nvGrpSpPr>
        <p:grpSpPr>
          <a:xfrm>
            <a:off x="4228784" y="2678953"/>
            <a:ext cx="1011099" cy="843371"/>
            <a:chOff x="4228234" y="2679573"/>
            <a:chExt cx="1010966" cy="843565"/>
          </a:xfrm>
        </p:grpSpPr>
        <p:sp>
          <p:nvSpPr>
            <p:cNvPr id="126" name="六边形 125"/>
            <p:cNvSpPr/>
            <p:nvPr/>
          </p:nvSpPr>
          <p:spPr>
            <a:xfrm>
              <a:off x="4241852" y="2679573"/>
              <a:ext cx="978537" cy="843565"/>
            </a:xfrm>
            <a:prstGeom prst="hexagon">
              <a:avLst/>
            </a:prstGeom>
            <a:solidFill>
              <a:srgbClr val="01ACBE"/>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27" name="文本框 1"/>
            <p:cNvSpPr txBox="1"/>
            <p:nvPr/>
          </p:nvSpPr>
          <p:spPr>
            <a:xfrm>
              <a:off x="4228234" y="2842334"/>
              <a:ext cx="1010966" cy="52209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01</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128" name="组合 127"/>
          <p:cNvGrpSpPr/>
          <p:nvPr/>
        </p:nvGrpSpPr>
        <p:grpSpPr>
          <a:xfrm>
            <a:off x="3978980" y="3746324"/>
            <a:ext cx="1505515" cy="1297389"/>
            <a:chOff x="3978461" y="3747190"/>
            <a:chExt cx="1505319" cy="1297689"/>
          </a:xfrm>
        </p:grpSpPr>
        <p:sp>
          <p:nvSpPr>
            <p:cNvPr id="129" name="梯形 128"/>
            <p:cNvSpPr/>
            <p:nvPr/>
          </p:nvSpPr>
          <p:spPr>
            <a:xfrm>
              <a:off x="4344623" y="4817817"/>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0" name="梯形 129"/>
            <p:cNvSpPr/>
            <p:nvPr/>
          </p:nvSpPr>
          <p:spPr>
            <a:xfrm flipV="1">
              <a:off x="4344623" y="3809733"/>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1" name="六边形 130"/>
            <p:cNvSpPr/>
            <p:nvPr/>
          </p:nvSpPr>
          <p:spPr>
            <a:xfrm>
              <a:off x="3978461" y="3747190"/>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2" name="任意多边形 131"/>
            <p:cNvSpPr/>
            <p:nvPr/>
          </p:nvSpPr>
          <p:spPr>
            <a:xfrm>
              <a:off x="4051993"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sp>
          <p:nvSpPr>
            <p:cNvPr id="133" name="梯形 71"/>
            <p:cNvSpPr/>
            <p:nvPr/>
          </p:nvSpPr>
          <p:spPr>
            <a:xfrm rot="14580000" flipH="1">
              <a:off x="4859296" y="4055170"/>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4" name="任意多边形 133"/>
            <p:cNvSpPr/>
            <p:nvPr/>
          </p:nvSpPr>
          <p:spPr>
            <a:xfrm>
              <a:off x="4052375"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grpSp>
      <p:grpSp>
        <p:nvGrpSpPr>
          <p:cNvPr id="135" name="组合 134"/>
          <p:cNvGrpSpPr/>
          <p:nvPr/>
        </p:nvGrpSpPr>
        <p:grpSpPr>
          <a:xfrm>
            <a:off x="4228784" y="3973331"/>
            <a:ext cx="1011099" cy="843371"/>
            <a:chOff x="4228234" y="3974251"/>
            <a:chExt cx="1010966" cy="843565"/>
          </a:xfrm>
        </p:grpSpPr>
        <p:sp>
          <p:nvSpPr>
            <p:cNvPr id="136" name="六边形 135"/>
            <p:cNvSpPr/>
            <p:nvPr/>
          </p:nvSpPr>
          <p:spPr>
            <a:xfrm>
              <a:off x="4241852" y="3974251"/>
              <a:ext cx="978537" cy="843565"/>
            </a:xfrm>
            <a:prstGeom prst="hexagon">
              <a:avLst/>
            </a:prstGeom>
            <a:solidFill>
              <a:srgbClr val="E87071"/>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37" name="文本框 26"/>
            <p:cNvSpPr txBox="1"/>
            <p:nvPr/>
          </p:nvSpPr>
          <p:spPr>
            <a:xfrm>
              <a:off x="4228234" y="4118520"/>
              <a:ext cx="1010966" cy="52209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02</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138" name="组合 137"/>
          <p:cNvGrpSpPr/>
          <p:nvPr/>
        </p:nvGrpSpPr>
        <p:grpSpPr>
          <a:xfrm>
            <a:off x="6351667" y="2451945"/>
            <a:ext cx="1505515" cy="1297389"/>
            <a:chOff x="6350839" y="2452512"/>
            <a:chExt cx="1505319" cy="1297689"/>
          </a:xfrm>
        </p:grpSpPr>
        <p:sp>
          <p:nvSpPr>
            <p:cNvPr id="139" name="梯形 138"/>
            <p:cNvSpPr/>
            <p:nvPr/>
          </p:nvSpPr>
          <p:spPr>
            <a:xfrm>
              <a:off x="6717001" y="3523139"/>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40" name="梯形 139"/>
            <p:cNvSpPr/>
            <p:nvPr/>
          </p:nvSpPr>
          <p:spPr>
            <a:xfrm flipV="1">
              <a:off x="6717001" y="2515055"/>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41" name="六边形 140"/>
            <p:cNvSpPr/>
            <p:nvPr/>
          </p:nvSpPr>
          <p:spPr>
            <a:xfrm>
              <a:off x="6350839" y="2452512"/>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42" name="任意多边形 141"/>
            <p:cNvSpPr/>
            <p:nvPr/>
          </p:nvSpPr>
          <p:spPr>
            <a:xfrm>
              <a:off x="6424371" y="2515056"/>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sp>
          <p:nvSpPr>
            <p:cNvPr id="143" name="梯形 71"/>
            <p:cNvSpPr/>
            <p:nvPr/>
          </p:nvSpPr>
          <p:spPr>
            <a:xfrm rot="14580000" flipH="1">
              <a:off x="7231674" y="2760492"/>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44" name="任意多边形 143"/>
            <p:cNvSpPr/>
            <p:nvPr/>
          </p:nvSpPr>
          <p:spPr>
            <a:xfrm>
              <a:off x="6424753" y="2519273"/>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grpSp>
      <p:grpSp>
        <p:nvGrpSpPr>
          <p:cNvPr id="145" name="组合 144"/>
          <p:cNvGrpSpPr/>
          <p:nvPr/>
        </p:nvGrpSpPr>
        <p:grpSpPr>
          <a:xfrm>
            <a:off x="6587761" y="2678953"/>
            <a:ext cx="1011099" cy="843371"/>
            <a:chOff x="6586905" y="2679573"/>
            <a:chExt cx="1010966" cy="843565"/>
          </a:xfrm>
        </p:grpSpPr>
        <p:sp>
          <p:nvSpPr>
            <p:cNvPr id="146" name="六边形 145"/>
            <p:cNvSpPr/>
            <p:nvPr/>
          </p:nvSpPr>
          <p:spPr>
            <a:xfrm>
              <a:off x="6614230" y="2679573"/>
              <a:ext cx="978537" cy="843565"/>
            </a:xfrm>
            <a:prstGeom prst="hexagon">
              <a:avLst/>
            </a:prstGeom>
            <a:solidFill>
              <a:srgbClr val="663A77"/>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47" name="文本框 47"/>
            <p:cNvSpPr txBox="1"/>
            <p:nvPr/>
          </p:nvSpPr>
          <p:spPr>
            <a:xfrm>
              <a:off x="6586905" y="2842334"/>
              <a:ext cx="1010966" cy="52209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05</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148" name="组合 147"/>
          <p:cNvGrpSpPr/>
          <p:nvPr/>
        </p:nvGrpSpPr>
        <p:grpSpPr>
          <a:xfrm>
            <a:off x="6351667" y="3746324"/>
            <a:ext cx="1505515" cy="1297389"/>
            <a:chOff x="6350839" y="3747190"/>
            <a:chExt cx="1505319" cy="1297689"/>
          </a:xfrm>
        </p:grpSpPr>
        <p:sp>
          <p:nvSpPr>
            <p:cNvPr id="149" name="梯形 148"/>
            <p:cNvSpPr/>
            <p:nvPr/>
          </p:nvSpPr>
          <p:spPr>
            <a:xfrm>
              <a:off x="6717001" y="4817817"/>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0" name="梯形 149"/>
            <p:cNvSpPr/>
            <p:nvPr/>
          </p:nvSpPr>
          <p:spPr>
            <a:xfrm flipV="1">
              <a:off x="6717001" y="3809733"/>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1" name="六边形 150"/>
            <p:cNvSpPr/>
            <p:nvPr/>
          </p:nvSpPr>
          <p:spPr>
            <a:xfrm>
              <a:off x="6350839" y="3747190"/>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2" name="任意多边形 151"/>
            <p:cNvSpPr/>
            <p:nvPr/>
          </p:nvSpPr>
          <p:spPr>
            <a:xfrm>
              <a:off x="6424371" y="3809734"/>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sp>
          <p:nvSpPr>
            <p:cNvPr id="153" name="梯形 71"/>
            <p:cNvSpPr/>
            <p:nvPr/>
          </p:nvSpPr>
          <p:spPr>
            <a:xfrm rot="14580000" flipH="1">
              <a:off x="7231674" y="4055170"/>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4" name="任意多边形 153"/>
            <p:cNvSpPr/>
            <p:nvPr/>
          </p:nvSpPr>
          <p:spPr>
            <a:xfrm>
              <a:off x="6424753" y="3813951"/>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grpSp>
      <p:grpSp>
        <p:nvGrpSpPr>
          <p:cNvPr id="155" name="组合 154"/>
          <p:cNvGrpSpPr/>
          <p:nvPr/>
        </p:nvGrpSpPr>
        <p:grpSpPr>
          <a:xfrm>
            <a:off x="6587761" y="3973331"/>
            <a:ext cx="1011099" cy="843371"/>
            <a:chOff x="6586905" y="3974251"/>
            <a:chExt cx="1010966" cy="843565"/>
          </a:xfrm>
        </p:grpSpPr>
        <p:sp>
          <p:nvSpPr>
            <p:cNvPr id="156" name="六边形 155"/>
            <p:cNvSpPr/>
            <p:nvPr/>
          </p:nvSpPr>
          <p:spPr>
            <a:xfrm>
              <a:off x="6614230" y="3974251"/>
              <a:ext cx="978537" cy="843565"/>
            </a:xfrm>
            <a:prstGeom prst="hexagon">
              <a:avLst/>
            </a:prstGeom>
            <a:solidFill>
              <a:srgbClr val="C65885"/>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57" name="文本框 50"/>
            <p:cNvSpPr txBox="1"/>
            <p:nvPr/>
          </p:nvSpPr>
          <p:spPr>
            <a:xfrm>
              <a:off x="6586905" y="4118520"/>
              <a:ext cx="1010966" cy="52209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04</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158" name="组合 157"/>
          <p:cNvGrpSpPr/>
          <p:nvPr/>
        </p:nvGrpSpPr>
        <p:grpSpPr>
          <a:xfrm>
            <a:off x="5165301" y="4381935"/>
            <a:ext cx="1505515" cy="1297389"/>
            <a:chOff x="5164627" y="4382948"/>
            <a:chExt cx="1505319" cy="1297689"/>
          </a:xfrm>
        </p:grpSpPr>
        <p:sp>
          <p:nvSpPr>
            <p:cNvPr id="159" name="梯形 158"/>
            <p:cNvSpPr/>
            <p:nvPr/>
          </p:nvSpPr>
          <p:spPr>
            <a:xfrm>
              <a:off x="5530789" y="5453575"/>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0" name="梯形 159"/>
            <p:cNvSpPr/>
            <p:nvPr/>
          </p:nvSpPr>
          <p:spPr>
            <a:xfrm flipV="1">
              <a:off x="5530789" y="4445491"/>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1" name="六边形 160"/>
            <p:cNvSpPr/>
            <p:nvPr/>
          </p:nvSpPr>
          <p:spPr>
            <a:xfrm>
              <a:off x="5164627" y="4382948"/>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2" name="任意多边形 161"/>
            <p:cNvSpPr/>
            <p:nvPr/>
          </p:nvSpPr>
          <p:spPr>
            <a:xfrm>
              <a:off x="5238159" y="4445492"/>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sp>
          <p:nvSpPr>
            <p:cNvPr id="163" name="梯形 71"/>
            <p:cNvSpPr/>
            <p:nvPr/>
          </p:nvSpPr>
          <p:spPr>
            <a:xfrm rot="14580000" flipH="1">
              <a:off x="6045462" y="4690928"/>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4" name="任意多边形 163"/>
            <p:cNvSpPr/>
            <p:nvPr/>
          </p:nvSpPr>
          <p:spPr>
            <a:xfrm>
              <a:off x="5238541" y="4449709"/>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grpSp>
      <p:grpSp>
        <p:nvGrpSpPr>
          <p:cNvPr id="165" name="组合 164"/>
          <p:cNvGrpSpPr/>
          <p:nvPr/>
        </p:nvGrpSpPr>
        <p:grpSpPr>
          <a:xfrm>
            <a:off x="5393409" y="4608941"/>
            <a:ext cx="1013981" cy="843371"/>
            <a:chOff x="5392706" y="4610009"/>
            <a:chExt cx="1013849" cy="843565"/>
          </a:xfrm>
        </p:grpSpPr>
        <p:sp>
          <p:nvSpPr>
            <p:cNvPr id="166" name="六边形 165"/>
            <p:cNvSpPr/>
            <p:nvPr/>
          </p:nvSpPr>
          <p:spPr>
            <a:xfrm>
              <a:off x="5428018" y="4610009"/>
              <a:ext cx="978537" cy="843565"/>
            </a:xfrm>
            <a:prstGeom prst="hexagon">
              <a:avLst/>
            </a:prstGeom>
            <a:solidFill>
              <a:srgbClr val="00AF92"/>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67" name="文本框 52"/>
            <p:cNvSpPr txBox="1"/>
            <p:nvPr/>
          </p:nvSpPr>
          <p:spPr>
            <a:xfrm>
              <a:off x="5392706" y="4771239"/>
              <a:ext cx="1010965" cy="52209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03</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168" name="组合 167"/>
          <p:cNvGrpSpPr/>
          <p:nvPr/>
        </p:nvGrpSpPr>
        <p:grpSpPr>
          <a:xfrm>
            <a:off x="5165301" y="1803948"/>
            <a:ext cx="1505515" cy="1297389"/>
            <a:chOff x="5164627" y="1804365"/>
            <a:chExt cx="1505319" cy="1297689"/>
          </a:xfrm>
        </p:grpSpPr>
        <p:sp>
          <p:nvSpPr>
            <p:cNvPr id="169" name="梯形 168"/>
            <p:cNvSpPr/>
            <p:nvPr/>
          </p:nvSpPr>
          <p:spPr>
            <a:xfrm flipV="1">
              <a:off x="5530789" y="1866908"/>
              <a:ext cx="773977" cy="164519"/>
            </a:xfrm>
            <a:prstGeom prst="trapezoid">
              <a:avLst>
                <a:gd name="adj" fmla="val 66343"/>
              </a:avLst>
            </a:prstGeom>
            <a:gradFill>
              <a:gsLst>
                <a:gs pos="100000">
                  <a:srgbClr val="DFDFDF"/>
                </a:gs>
                <a:gs pos="0">
                  <a:srgbClr val="B4B4B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0" name="六边形 169"/>
            <p:cNvSpPr/>
            <p:nvPr/>
          </p:nvSpPr>
          <p:spPr>
            <a:xfrm>
              <a:off x="5164627" y="1804365"/>
              <a:ext cx="1505319" cy="1297689"/>
            </a:xfrm>
            <a:prstGeom prst="hexagon">
              <a:avLst/>
            </a:prstGeom>
            <a:gradFill flip="none" rotWithShape="1">
              <a:gsLst>
                <a:gs pos="61000">
                  <a:srgbClr val="F6F6F6"/>
                </a:gs>
                <a:gs pos="37000">
                  <a:srgbClr val="E0E0E0"/>
                </a:gs>
                <a:gs pos="17000">
                  <a:srgbClr val="DEDEDE"/>
                </a:gs>
                <a:gs pos="100000">
                  <a:schemeClr val="bg1"/>
                </a:gs>
              </a:gsLst>
              <a:lin ang="13500000" scaled="1"/>
              <a:tileRect/>
            </a:gradFill>
            <a:ln w="19050">
              <a:noFill/>
            </a:ln>
            <a:effectLst>
              <a:outerShdw blurRad="381000" dist="127000" dir="2400000" algn="tl" rotWithShape="0">
                <a:srgbClr val="696969">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1" name="任意多边形 170"/>
            <p:cNvSpPr/>
            <p:nvPr/>
          </p:nvSpPr>
          <p:spPr>
            <a:xfrm>
              <a:off x="5238159" y="1866909"/>
              <a:ext cx="1360218" cy="1172601"/>
            </a:xfrm>
            <a:custGeom>
              <a:avLst/>
              <a:gdLst>
                <a:gd name="connsiteX0" fmla="*/ 407876 w 1381020"/>
                <a:gd name="connsiteY0" fmla="*/ 167033 h 1190534"/>
                <a:gd name="connsiteX1" fmla="*/ 193759 w 1381020"/>
                <a:gd name="connsiteY1" fmla="*/ 595266 h 1190534"/>
                <a:gd name="connsiteX2" fmla="*/ 407876 w 1381020"/>
                <a:gd name="connsiteY2" fmla="*/ 1023499 h 1190534"/>
                <a:gd name="connsiteX3" fmla="*/ 973145 w 1381020"/>
                <a:gd name="connsiteY3" fmla="*/ 1023499 h 1190534"/>
                <a:gd name="connsiteX4" fmla="*/ 1187261 w 1381020"/>
                <a:gd name="connsiteY4" fmla="*/ 595266 h 1190534"/>
                <a:gd name="connsiteX5" fmla="*/ 973145 w 1381020"/>
                <a:gd name="connsiteY5" fmla="*/ 167033 h 1190534"/>
                <a:gd name="connsiteX6" fmla="*/ 297634 w 1381020"/>
                <a:gd name="connsiteY6" fmla="*/ 0 h 1190534"/>
                <a:gd name="connsiteX7" fmla="*/ 1083387 w 1381020"/>
                <a:gd name="connsiteY7" fmla="*/ 0 h 1190534"/>
                <a:gd name="connsiteX8" fmla="*/ 1381020 w 1381020"/>
                <a:gd name="connsiteY8" fmla="*/ 595267 h 1190534"/>
                <a:gd name="connsiteX9" fmla="*/ 1083387 w 1381020"/>
                <a:gd name="connsiteY9" fmla="*/ 1190534 h 1190534"/>
                <a:gd name="connsiteX10" fmla="*/ 297634 w 1381020"/>
                <a:gd name="connsiteY10" fmla="*/ 1190534 h 1190534"/>
                <a:gd name="connsiteX11" fmla="*/ 0 w 1381020"/>
                <a:gd name="connsiteY11" fmla="*/ 595267 h 11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1020" h="1190534">
                  <a:moveTo>
                    <a:pt x="407876" y="167033"/>
                  </a:moveTo>
                  <a:lnTo>
                    <a:pt x="193759" y="595266"/>
                  </a:lnTo>
                  <a:lnTo>
                    <a:pt x="407876" y="1023499"/>
                  </a:lnTo>
                  <a:lnTo>
                    <a:pt x="973145" y="1023499"/>
                  </a:lnTo>
                  <a:lnTo>
                    <a:pt x="1187261" y="595266"/>
                  </a:lnTo>
                  <a:lnTo>
                    <a:pt x="973145" y="167033"/>
                  </a:lnTo>
                  <a:close/>
                  <a:moveTo>
                    <a:pt x="297634" y="0"/>
                  </a:moveTo>
                  <a:lnTo>
                    <a:pt x="1083387" y="0"/>
                  </a:lnTo>
                  <a:lnTo>
                    <a:pt x="1381020" y="595267"/>
                  </a:lnTo>
                  <a:lnTo>
                    <a:pt x="1083387" y="1190534"/>
                  </a:lnTo>
                  <a:lnTo>
                    <a:pt x="297634" y="1190534"/>
                  </a:lnTo>
                  <a:lnTo>
                    <a:pt x="0" y="595267"/>
                  </a:lnTo>
                  <a:close/>
                </a:path>
              </a:pathLst>
            </a:custGeom>
            <a:gradFill>
              <a:gsLst>
                <a:gs pos="57000">
                  <a:srgbClr val="F5F5F5"/>
                </a:gs>
                <a:gs pos="32000">
                  <a:srgbClr val="DEDEDE"/>
                </a:gs>
                <a:gs pos="0">
                  <a:srgbClr val="CBCBCB"/>
                </a:gs>
                <a:gs pos="100000">
                  <a:schemeClr val="bg1"/>
                </a:gs>
              </a:gsLst>
              <a:lin ang="2700000" scaled="1"/>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sp>
          <p:nvSpPr>
            <p:cNvPr id="172" name="梯形 171"/>
            <p:cNvSpPr/>
            <p:nvPr/>
          </p:nvSpPr>
          <p:spPr>
            <a:xfrm>
              <a:off x="5530789" y="2874992"/>
              <a:ext cx="773977" cy="164519"/>
            </a:xfrm>
            <a:prstGeom prst="trapezoid">
              <a:avLst>
                <a:gd name="adj" fmla="val 66343"/>
              </a:avLst>
            </a:prstGeom>
            <a:gradFill>
              <a:gsLst>
                <a:gs pos="0">
                  <a:srgbClr val="E6E6E6"/>
                </a:gs>
                <a:gs pos="100000">
                  <a:srgbClr val="F7F7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3" name="梯形 71"/>
            <p:cNvSpPr/>
            <p:nvPr/>
          </p:nvSpPr>
          <p:spPr>
            <a:xfrm rot="14580000" flipH="1">
              <a:off x="6045462" y="2112345"/>
              <a:ext cx="656958" cy="169043"/>
            </a:xfrm>
            <a:custGeom>
              <a:avLst/>
              <a:gdLst>
                <a:gd name="connsiteX0" fmla="*/ 0 w 667005"/>
                <a:gd name="connsiteY0" fmla="*/ 171628 h 171628"/>
                <a:gd name="connsiteX1" fmla="*/ 85140 w 667005"/>
                <a:gd name="connsiteY1" fmla="*/ 0 h 171628"/>
                <a:gd name="connsiteX2" fmla="*/ 581865 w 667005"/>
                <a:gd name="connsiteY2" fmla="*/ 0 h 171628"/>
                <a:gd name="connsiteX3" fmla="*/ 667005 w 667005"/>
                <a:gd name="connsiteY3" fmla="*/ 171628 h 171628"/>
                <a:gd name="connsiteX4" fmla="*/ 0 w 667005"/>
                <a:gd name="connsiteY4" fmla="*/ 171628 h 171628"/>
                <a:gd name="connsiteX0-1" fmla="*/ 0 w 667005"/>
                <a:gd name="connsiteY0-2" fmla="*/ 171737 h 171737"/>
                <a:gd name="connsiteX1-3" fmla="*/ 99339 w 667005"/>
                <a:gd name="connsiteY1-4" fmla="*/ 0 h 171737"/>
                <a:gd name="connsiteX2-5" fmla="*/ 581865 w 667005"/>
                <a:gd name="connsiteY2-6" fmla="*/ 109 h 171737"/>
                <a:gd name="connsiteX3-7" fmla="*/ 667005 w 667005"/>
                <a:gd name="connsiteY3-8" fmla="*/ 171737 h 171737"/>
                <a:gd name="connsiteX4-9" fmla="*/ 0 w 667005"/>
                <a:gd name="connsiteY4-10" fmla="*/ 171737 h 171737"/>
                <a:gd name="connsiteX0-11" fmla="*/ 0 w 667005"/>
                <a:gd name="connsiteY0-12" fmla="*/ 171628 h 171628"/>
                <a:gd name="connsiteX1-13" fmla="*/ 140601 w 667005"/>
                <a:gd name="connsiteY1-14" fmla="*/ 10938 h 171628"/>
                <a:gd name="connsiteX2-15" fmla="*/ 581865 w 667005"/>
                <a:gd name="connsiteY2-16" fmla="*/ 0 h 171628"/>
                <a:gd name="connsiteX3-17" fmla="*/ 667005 w 667005"/>
                <a:gd name="connsiteY3-18" fmla="*/ 171628 h 171628"/>
                <a:gd name="connsiteX4-19" fmla="*/ 0 w 667005"/>
                <a:gd name="connsiteY4-20" fmla="*/ 171628 h 171628"/>
                <a:gd name="connsiteX0-21" fmla="*/ 0 w 667005"/>
                <a:gd name="connsiteY0-22" fmla="*/ 171628 h 171628"/>
                <a:gd name="connsiteX1-23" fmla="*/ 103609 w 667005"/>
                <a:gd name="connsiteY1-24" fmla="*/ 1280 h 171628"/>
                <a:gd name="connsiteX2-25" fmla="*/ 581865 w 667005"/>
                <a:gd name="connsiteY2-26" fmla="*/ 0 h 171628"/>
                <a:gd name="connsiteX3-27" fmla="*/ 667005 w 667005"/>
                <a:gd name="connsiteY3-28" fmla="*/ 171628 h 171628"/>
                <a:gd name="connsiteX4-29" fmla="*/ 0 w 667005"/>
                <a:gd name="connsiteY4-30" fmla="*/ 171628 h 1716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7005" h="171628">
                  <a:moveTo>
                    <a:pt x="0" y="171628"/>
                  </a:moveTo>
                  <a:lnTo>
                    <a:pt x="103609" y="1280"/>
                  </a:lnTo>
                  <a:lnTo>
                    <a:pt x="581865" y="0"/>
                  </a:lnTo>
                  <a:lnTo>
                    <a:pt x="667005" y="171628"/>
                  </a:lnTo>
                  <a:lnTo>
                    <a:pt x="0" y="171628"/>
                  </a:lnTo>
                  <a:close/>
                </a:path>
              </a:pathLst>
            </a:custGeom>
            <a:gradFill>
              <a:gsLst>
                <a:gs pos="0">
                  <a:srgbClr val="DEDEDE"/>
                </a:gs>
                <a:gs pos="100000">
                  <a:srgbClr val="F4F4F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4" name="任意多边形 173"/>
            <p:cNvSpPr/>
            <p:nvPr/>
          </p:nvSpPr>
          <p:spPr>
            <a:xfrm>
              <a:off x="5238541" y="1871126"/>
              <a:ext cx="406992" cy="586301"/>
            </a:xfrm>
            <a:custGeom>
              <a:avLst/>
              <a:gdLst>
                <a:gd name="connsiteX0" fmla="*/ 297634 w 413216"/>
                <a:gd name="connsiteY0" fmla="*/ 0 h 595267"/>
                <a:gd name="connsiteX1" fmla="*/ 302996 w 413216"/>
                <a:gd name="connsiteY1" fmla="*/ 0 h 595267"/>
                <a:gd name="connsiteX2" fmla="*/ 413216 w 413216"/>
                <a:gd name="connsiteY2" fmla="*/ 167033 h 595267"/>
                <a:gd name="connsiteX3" fmla="*/ 407876 w 413216"/>
                <a:gd name="connsiteY3" fmla="*/ 167033 h 595267"/>
                <a:gd name="connsiteX4" fmla="*/ 193759 w 413216"/>
                <a:gd name="connsiteY4" fmla="*/ 595266 h 595267"/>
                <a:gd name="connsiteX5" fmla="*/ 193760 w 413216"/>
                <a:gd name="connsiteY5" fmla="*/ 595267 h 595267"/>
                <a:gd name="connsiteX6" fmla="*/ 0 w 413216"/>
                <a:gd name="connsiteY6" fmla="*/ 595267 h 59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216" h="595267">
                  <a:moveTo>
                    <a:pt x="297634" y="0"/>
                  </a:moveTo>
                  <a:lnTo>
                    <a:pt x="302996" y="0"/>
                  </a:lnTo>
                  <a:lnTo>
                    <a:pt x="413216" y="167033"/>
                  </a:lnTo>
                  <a:lnTo>
                    <a:pt x="407876" y="167033"/>
                  </a:lnTo>
                  <a:lnTo>
                    <a:pt x="193759" y="595266"/>
                  </a:lnTo>
                  <a:lnTo>
                    <a:pt x="193760" y="595267"/>
                  </a:lnTo>
                  <a:lnTo>
                    <a:pt x="0" y="595267"/>
                  </a:lnTo>
                  <a:close/>
                </a:path>
              </a:pathLst>
            </a:custGeom>
            <a:gradFill>
              <a:gsLst>
                <a:gs pos="100000">
                  <a:srgbClr val="DFDFDF"/>
                </a:gs>
                <a:gs pos="0">
                  <a:srgbClr val="B4B4B4"/>
                </a:gs>
              </a:gsLst>
              <a:lin ang="2700000" scaled="0"/>
            </a:gra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5">
                <a:solidFill>
                  <a:prstClr val="white"/>
                </a:solidFill>
              </a:endParaRPr>
            </a:p>
          </p:txBody>
        </p:sp>
      </p:grpSp>
      <p:grpSp>
        <p:nvGrpSpPr>
          <p:cNvPr id="175" name="组合 174"/>
          <p:cNvGrpSpPr/>
          <p:nvPr/>
        </p:nvGrpSpPr>
        <p:grpSpPr>
          <a:xfrm>
            <a:off x="5393409" y="2030956"/>
            <a:ext cx="1013981" cy="843371"/>
            <a:chOff x="5392706" y="2031426"/>
            <a:chExt cx="1013849" cy="843565"/>
          </a:xfrm>
        </p:grpSpPr>
        <p:sp>
          <p:nvSpPr>
            <p:cNvPr id="176" name="六边形 175"/>
            <p:cNvSpPr/>
            <p:nvPr/>
          </p:nvSpPr>
          <p:spPr>
            <a:xfrm>
              <a:off x="5428018" y="2031426"/>
              <a:ext cx="978537" cy="843565"/>
            </a:xfrm>
            <a:prstGeom prst="hexagon">
              <a:avLst/>
            </a:prstGeom>
            <a:solidFill>
              <a:srgbClr val="FFB850"/>
            </a:solidFill>
            <a:ln w="19050">
              <a:noFill/>
            </a:ln>
            <a:effectLst>
              <a:innerShdw blurRad="76200" dist="63500" dir="13500000">
                <a:prstClr val="black">
                  <a:alpha val="46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77" name="文本框 54"/>
            <p:cNvSpPr txBox="1"/>
            <p:nvPr/>
          </p:nvSpPr>
          <p:spPr>
            <a:xfrm>
              <a:off x="5392706" y="2200064"/>
              <a:ext cx="1010965" cy="522090"/>
            </a:xfrm>
            <a:prstGeom prst="rect">
              <a:avLst/>
            </a:prstGeom>
            <a:noFill/>
          </p:spPr>
          <p:txBody>
            <a:bodyPr wrap="square" rtlCol="0">
              <a:spAutoFit/>
            </a:bodyPr>
            <a:lstStyle/>
            <a:p>
              <a:pPr algn="ctr"/>
              <a:r>
                <a:rPr lang="en-US" altLang="zh-CN" sz="2800" dirty="0">
                  <a:solidFill>
                    <a:prstClr val="white"/>
                  </a:solidFill>
                  <a:latin typeface="Impact" panose="020B0806030902050204" pitchFamily="34" charset="0"/>
                  <a:ea typeface="时尚中黑简体" panose="01010104010101010101" pitchFamily="2" charset="-122"/>
                </a:rPr>
                <a:t>06</a:t>
              </a:r>
              <a:endParaRPr lang="zh-CN" altLang="en-US" sz="2800" dirty="0">
                <a:solidFill>
                  <a:prstClr val="white"/>
                </a:solidFill>
                <a:latin typeface="Impact" panose="020B0806030902050204" pitchFamily="34" charset="0"/>
                <a:ea typeface="时尚中黑简体" panose="01010104010101010101" pitchFamily="2" charset="-122"/>
              </a:endParaRPr>
            </a:p>
          </p:txBody>
        </p:sp>
      </p:grpSp>
      <p:grpSp>
        <p:nvGrpSpPr>
          <p:cNvPr id="178" name="组合 177"/>
          <p:cNvGrpSpPr/>
          <p:nvPr/>
        </p:nvGrpSpPr>
        <p:grpSpPr>
          <a:xfrm>
            <a:off x="6595480" y="2023419"/>
            <a:ext cx="2601260" cy="359255"/>
            <a:chOff x="5415884" y="5002052"/>
            <a:chExt cx="2972305" cy="359338"/>
          </a:xfrm>
        </p:grpSpPr>
        <p:sp>
          <p:nvSpPr>
            <p:cNvPr id="179" name="任意多边形 178"/>
            <p:cNvSpPr/>
            <p:nvPr/>
          </p:nvSpPr>
          <p:spPr>
            <a:xfrm flipH="1">
              <a:off x="5487706" y="5063233"/>
              <a:ext cx="2900483"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80" name="椭圆 179"/>
            <p:cNvSpPr/>
            <p:nvPr/>
          </p:nvSpPr>
          <p:spPr>
            <a:xfrm flipH="1">
              <a:off x="5415884" y="5002052"/>
              <a:ext cx="118316" cy="1225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181" name="组合 180"/>
          <p:cNvGrpSpPr/>
          <p:nvPr/>
        </p:nvGrpSpPr>
        <p:grpSpPr>
          <a:xfrm>
            <a:off x="7767208" y="3358412"/>
            <a:ext cx="1429531" cy="359255"/>
            <a:chOff x="5415884" y="5002052"/>
            <a:chExt cx="1633441" cy="359338"/>
          </a:xfrm>
        </p:grpSpPr>
        <p:sp>
          <p:nvSpPr>
            <p:cNvPr id="182" name="任意多边形 181"/>
            <p:cNvSpPr/>
            <p:nvPr/>
          </p:nvSpPr>
          <p:spPr>
            <a:xfrm flipH="1">
              <a:off x="5487704" y="5063233"/>
              <a:ext cx="156162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83" name="椭圆 182"/>
            <p:cNvSpPr/>
            <p:nvPr/>
          </p:nvSpPr>
          <p:spPr>
            <a:xfrm flipH="1">
              <a:off x="5415884" y="5002052"/>
              <a:ext cx="118316" cy="1225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184" name="组合 183"/>
          <p:cNvGrpSpPr/>
          <p:nvPr/>
        </p:nvGrpSpPr>
        <p:grpSpPr>
          <a:xfrm>
            <a:off x="7767208" y="4678017"/>
            <a:ext cx="1429531" cy="359255"/>
            <a:chOff x="5415884" y="5002052"/>
            <a:chExt cx="1633441" cy="359338"/>
          </a:xfrm>
        </p:grpSpPr>
        <p:sp>
          <p:nvSpPr>
            <p:cNvPr id="185" name="任意多边形 184"/>
            <p:cNvSpPr/>
            <p:nvPr/>
          </p:nvSpPr>
          <p:spPr>
            <a:xfrm flipH="1">
              <a:off x="5487704" y="5063233"/>
              <a:ext cx="156162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86" name="椭圆 185"/>
            <p:cNvSpPr/>
            <p:nvPr/>
          </p:nvSpPr>
          <p:spPr>
            <a:xfrm flipH="1">
              <a:off x="5415884" y="5002052"/>
              <a:ext cx="118316" cy="1225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187" name="组合 186"/>
          <p:cNvGrpSpPr/>
          <p:nvPr/>
        </p:nvGrpSpPr>
        <p:grpSpPr>
          <a:xfrm flipH="1" flipV="1">
            <a:off x="2626817" y="5105315"/>
            <a:ext cx="2631083" cy="353687"/>
            <a:chOff x="5415884" y="5007622"/>
            <a:chExt cx="3006387" cy="353769"/>
          </a:xfrm>
        </p:grpSpPr>
        <p:sp>
          <p:nvSpPr>
            <p:cNvPr id="188" name="任意多边形 187"/>
            <p:cNvSpPr/>
            <p:nvPr/>
          </p:nvSpPr>
          <p:spPr>
            <a:xfrm flipH="1">
              <a:off x="5521870" y="5063234"/>
              <a:ext cx="2900401"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89" name="椭圆 188"/>
            <p:cNvSpPr/>
            <p:nvPr/>
          </p:nvSpPr>
          <p:spPr>
            <a:xfrm flipH="1">
              <a:off x="5415884" y="5007622"/>
              <a:ext cx="118316" cy="1114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190" name="组合 189"/>
          <p:cNvGrpSpPr/>
          <p:nvPr/>
        </p:nvGrpSpPr>
        <p:grpSpPr>
          <a:xfrm flipH="1" flipV="1">
            <a:off x="2610683" y="3794925"/>
            <a:ext cx="1443103" cy="353688"/>
            <a:chOff x="5415884" y="5007622"/>
            <a:chExt cx="1648950" cy="353770"/>
          </a:xfrm>
        </p:grpSpPr>
        <p:sp>
          <p:nvSpPr>
            <p:cNvPr id="191" name="任意多边形 190"/>
            <p:cNvSpPr/>
            <p:nvPr/>
          </p:nvSpPr>
          <p:spPr>
            <a:xfrm flipH="1">
              <a:off x="5521870" y="5063235"/>
              <a:ext cx="1542964"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92" name="椭圆 191"/>
            <p:cNvSpPr/>
            <p:nvPr/>
          </p:nvSpPr>
          <p:spPr>
            <a:xfrm flipH="1">
              <a:off x="5415884" y="5007622"/>
              <a:ext cx="118316" cy="1114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193" name="组合 192"/>
          <p:cNvGrpSpPr/>
          <p:nvPr/>
        </p:nvGrpSpPr>
        <p:grpSpPr>
          <a:xfrm flipH="1" flipV="1">
            <a:off x="2610683" y="2494251"/>
            <a:ext cx="1443103" cy="353688"/>
            <a:chOff x="5415884" y="5007622"/>
            <a:chExt cx="1648950" cy="353770"/>
          </a:xfrm>
        </p:grpSpPr>
        <p:sp>
          <p:nvSpPr>
            <p:cNvPr id="194" name="任意多边形 193"/>
            <p:cNvSpPr/>
            <p:nvPr/>
          </p:nvSpPr>
          <p:spPr>
            <a:xfrm flipH="1">
              <a:off x="5521870" y="5063235"/>
              <a:ext cx="1542964" cy="298157"/>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195" name="椭圆 194"/>
            <p:cNvSpPr/>
            <p:nvPr/>
          </p:nvSpPr>
          <p:spPr>
            <a:xfrm flipH="1">
              <a:off x="5415884" y="5007622"/>
              <a:ext cx="118316" cy="11140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grpSp>
        <p:nvGrpSpPr>
          <p:cNvPr id="196" name="组合 195"/>
          <p:cNvGrpSpPr/>
          <p:nvPr/>
        </p:nvGrpSpPr>
        <p:grpSpPr>
          <a:xfrm>
            <a:off x="1276773" y="2031153"/>
            <a:ext cx="2215727" cy="482650"/>
            <a:chOff x="1798061" y="1708155"/>
            <a:chExt cx="1560069" cy="249495"/>
          </a:xfrm>
        </p:grpSpPr>
        <p:sp>
          <p:nvSpPr>
            <p:cNvPr id="197" name="Freeform 32"/>
            <p:cNvSpPr>
              <a:spLocks noEditPoints="1"/>
            </p:cNvSpPr>
            <p:nvPr/>
          </p:nvSpPr>
          <p:spPr bwMode="auto">
            <a:xfrm>
              <a:off x="1798061" y="1709757"/>
              <a:ext cx="346328" cy="247893"/>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rgbClr val="01ACBE"/>
            </a:solidFill>
            <a:ln>
              <a:noFill/>
            </a:ln>
          </p:spPr>
          <p:txBody>
            <a:bodyPr vert="horz" wrap="square" lIns="91440" tIns="45720" rIns="91440" bIns="45720" numCol="1" anchor="t" anchorCtr="0" compatLnSpc="1"/>
            <a:lstStyle/>
            <a:p>
              <a:endParaRPr lang="zh-CN" altLang="en-US" sz="1355">
                <a:solidFill>
                  <a:prstClr val="black"/>
                </a:solidFill>
              </a:endParaRPr>
            </a:p>
          </p:txBody>
        </p:sp>
        <p:sp>
          <p:nvSpPr>
            <p:cNvPr id="198" name="文本框 164"/>
            <p:cNvSpPr txBox="1"/>
            <p:nvPr/>
          </p:nvSpPr>
          <p:spPr>
            <a:xfrm>
              <a:off x="2082879" y="1708155"/>
              <a:ext cx="1275251" cy="237981"/>
            </a:xfrm>
            <a:prstGeom prst="rect">
              <a:avLst/>
            </a:prstGeom>
            <a:noFill/>
          </p:spPr>
          <p:txBody>
            <a:bodyPr wrap="square" rtlCol="0">
              <a:spAutoFit/>
            </a:bodyPr>
            <a:lstStyle/>
            <a:p>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按作者梳理</a:t>
              </a:r>
              <a:endPar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grpSp>
      <p:grpSp>
        <p:nvGrpSpPr>
          <p:cNvPr id="200" name="组合 199"/>
          <p:cNvGrpSpPr/>
          <p:nvPr/>
        </p:nvGrpSpPr>
        <p:grpSpPr>
          <a:xfrm>
            <a:off x="883920" y="3322320"/>
            <a:ext cx="3095413" cy="651321"/>
            <a:chOff x="1816005" y="3009130"/>
            <a:chExt cx="1542125" cy="273615"/>
          </a:xfrm>
        </p:grpSpPr>
        <p:grpSp>
          <p:nvGrpSpPr>
            <p:cNvPr id="201" name="组合 200"/>
            <p:cNvGrpSpPr/>
            <p:nvPr/>
          </p:nvGrpSpPr>
          <p:grpSpPr>
            <a:xfrm>
              <a:off x="1816005" y="3027926"/>
              <a:ext cx="281614" cy="254819"/>
              <a:chOff x="8578850" y="285750"/>
              <a:chExt cx="817563" cy="739775"/>
            </a:xfrm>
            <a:solidFill>
              <a:srgbClr val="E87071"/>
            </a:solidFill>
          </p:grpSpPr>
          <p:sp>
            <p:nvSpPr>
              <p:cNvPr id="204" name="Freeform 35"/>
              <p:cNvSpPr/>
              <p:nvPr/>
            </p:nvSpPr>
            <p:spPr bwMode="auto">
              <a:xfrm>
                <a:off x="8578850" y="530225"/>
                <a:ext cx="615950" cy="495300"/>
              </a:xfrm>
              <a:custGeom>
                <a:avLst/>
                <a:gdLst>
                  <a:gd name="T0" fmla="*/ 164 w 164"/>
                  <a:gd name="T1" fmla="*/ 59 h 132"/>
                  <a:gd name="T2" fmla="*/ 131 w 164"/>
                  <a:gd name="T3" fmla="*/ 63 h 132"/>
                  <a:gd name="T4" fmla="*/ 108 w 164"/>
                  <a:gd name="T5" fmla="*/ 61 h 132"/>
                  <a:gd name="T6" fmla="*/ 76 w 164"/>
                  <a:gd name="T7" fmla="*/ 83 h 132"/>
                  <a:gd name="T8" fmla="*/ 77 w 164"/>
                  <a:gd name="T9" fmla="*/ 50 h 132"/>
                  <a:gd name="T10" fmla="*/ 41 w 164"/>
                  <a:gd name="T11" fmla="*/ 0 h 132"/>
                  <a:gd name="T12" fmla="*/ 0 w 164"/>
                  <a:gd name="T13" fmla="*/ 48 h 132"/>
                  <a:gd name="T14" fmla="*/ 83 w 164"/>
                  <a:gd name="T15" fmla="*/ 105 h 132"/>
                  <a:gd name="T16" fmla="*/ 108 w 164"/>
                  <a:gd name="T17" fmla="*/ 102 h 132"/>
                  <a:gd name="T18" fmla="*/ 138 w 164"/>
                  <a:gd name="T19" fmla="*/ 132 h 132"/>
                  <a:gd name="T20" fmla="*/ 130 w 164"/>
                  <a:gd name="T21" fmla="*/ 95 h 132"/>
                  <a:gd name="T22" fmla="*/ 164 w 164"/>
                  <a:gd name="T23" fmla="*/ 5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2">
                    <a:moveTo>
                      <a:pt x="164" y="59"/>
                    </a:moveTo>
                    <a:cubicBezTo>
                      <a:pt x="154" y="62"/>
                      <a:pt x="143" y="63"/>
                      <a:pt x="131" y="63"/>
                    </a:cubicBezTo>
                    <a:cubicBezTo>
                      <a:pt x="123" y="63"/>
                      <a:pt x="115" y="62"/>
                      <a:pt x="108" y="61"/>
                    </a:cubicBezTo>
                    <a:cubicBezTo>
                      <a:pt x="104" y="64"/>
                      <a:pt x="76" y="83"/>
                      <a:pt x="76" y="83"/>
                    </a:cubicBezTo>
                    <a:cubicBezTo>
                      <a:pt x="76" y="83"/>
                      <a:pt x="76" y="56"/>
                      <a:pt x="77" y="50"/>
                    </a:cubicBezTo>
                    <a:cubicBezTo>
                      <a:pt x="55" y="38"/>
                      <a:pt x="41" y="20"/>
                      <a:pt x="41" y="0"/>
                    </a:cubicBezTo>
                    <a:cubicBezTo>
                      <a:pt x="17" y="10"/>
                      <a:pt x="0" y="28"/>
                      <a:pt x="0" y="48"/>
                    </a:cubicBezTo>
                    <a:cubicBezTo>
                      <a:pt x="0" y="80"/>
                      <a:pt x="37" y="105"/>
                      <a:pt x="83" y="105"/>
                    </a:cubicBezTo>
                    <a:cubicBezTo>
                      <a:pt x="92" y="105"/>
                      <a:pt x="100" y="104"/>
                      <a:pt x="108" y="102"/>
                    </a:cubicBezTo>
                    <a:cubicBezTo>
                      <a:pt x="138" y="132"/>
                      <a:pt x="138" y="132"/>
                      <a:pt x="138" y="132"/>
                    </a:cubicBezTo>
                    <a:cubicBezTo>
                      <a:pt x="130" y="95"/>
                      <a:pt x="130" y="95"/>
                      <a:pt x="130" y="95"/>
                    </a:cubicBezTo>
                    <a:cubicBezTo>
                      <a:pt x="148" y="87"/>
                      <a:pt x="160" y="74"/>
                      <a:pt x="16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prstClr val="black"/>
                  </a:solidFill>
                </a:endParaRPr>
              </a:p>
            </p:txBody>
          </p:sp>
          <p:sp>
            <p:nvSpPr>
              <p:cNvPr id="205" name="Freeform 36"/>
              <p:cNvSpPr/>
              <p:nvPr/>
            </p:nvSpPr>
            <p:spPr bwMode="auto">
              <a:xfrm>
                <a:off x="8777288" y="285750"/>
                <a:ext cx="619125" cy="469900"/>
              </a:xfrm>
              <a:custGeom>
                <a:avLst/>
                <a:gdLst>
                  <a:gd name="T0" fmla="*/ 83 w 165"/>
                  <a:gd name="T1" fmla="*/ 0 h 125"/>
                  <a:gd name="T2" fmla="*/ 0 w 165"/>
                  <a:gd name="T3" fmla="*/ 56 h 125"/>
                  <a:gd name="T4" fmla="*/ 36 w 165"/>
                  <a:gd name="T5" fmla="*/ 102 h 125"/>
                  <a:gd name="T6" fmla="*/ 35 w 165"/>
                  <a:gd name="T7" fmla="*/ 125 h 125"/>
                  <a:gd name="T8" fmla="*/ 57 w 165"/>
                  <a:gd name="T9" fmla="*/ 110 h 125"/>
                  <a:gd name="T10" fmla="*/ 83 w 165"/>
                  <a:gd name="T11" fmla="*/ 113 h 125"/>
                  <a:gd name="T12" fmla="*/ 165 w 165"/>
                  <a:gd name="T13" fmla="*/ 56 h 125"/>
                  <a:gd name="T14" fmla="*/ 83 w 165"/>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5">
                    <a:moveTo>
                      <a:pt x="83" y="0"/>
                    </a:moveTo>
                    <a:cubicBezTo>
                      <a:pt x="37" y="0"/>
                      <a:pt x="0" y="25"/>
                      <a:pt x="0" y="56"/>
                    </a:cubicBezTo>
                    <a:cubicBezTo>
                      <a:pt x="0" y="75"/>
                      <a:pt x="14" y="92"/>
                      <a:pt x="36" y="102"/>
                    </a:cubicBezTo>
                    <a:cubicBezTo>
                      <a:pt x="35" y="125"/>
                      <a:pt x="35" y="125"/>
                      <a:pt x="35" y="125"/>
                    </a:cubicBezTo>
                    <a:cubicBezTo>
                      <a:pt x="57" y="110"/>
                      <a:pt x="57" y="110"/>
                      <a:pt x="57" y="110"/>
                    </a:cubicBezTo>
                    <a:cubicBezTo>
                      <a:pt x="65" y="112"/>
                      <a:pt x="74" y="113"/>
                      <a:pt x="83" y="113"/>
                    </a:cubicBezTo>
                    <a:cubicBezTo>
                      <a:pt x="128" y="113"/>
                      <a:pt x="165" y="87"/>
                      <a:pt x="165" y="56"/>
                    </a:cubicBezTo>
                    <a:cubicBezTo>
                      <a:pt x="165" y="25"/>
                      <a:pt x="128" y="0"/>
                      <a:pt x="8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prstClr val="black"/>
                  </a:solidFill>
                </a:endParaRPr>
              </a:p>
            </p:txBody>
          </p:sp>
        </p:grpSp>
        <p:sp>
          <p:nvSpPr>
            <p:cNvPr id="202" name="文本框 159"/>
            <p:cNvSpPr txBox="1"/>
            <p:nvPr/>
          </p:nvSpPr>
          <p:spPr>
            <a:xfrm>
              <a:off x="2082879" y="3009130"/>
              <a:ext cx="1275251" cy="193400"/>
            </a:xfrm>
            <a:prstGeom prst="rect">
              <a:avLst/>
            </a:prstGeom>
            <a:noFill/>
          </p:spPr>
          <p:txBody>
            <a:bodyPr wrap="square" rtlCol="0">
              <a:spAutoFit/>
            </a:bodyPr>
            <a:lstStyle/>
            <a:p>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按发文机构梳理</a:t>
              </a:r>
              <a:endPar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grpSp>
      <p:grpSp>
        <p:nvGrpSpPr>
          <p:cNvPr id="206" name="组合 205"/>
          <p:cNvGrpSpPr/>
          <p:nvPr/>
        </p:nvGrpSpPr>
        <p:grpSpPr>
          <a:xfrm>
            <a:off x="1001607" y="4555067"/>
            <a:ext cx="2959100" cy="531316"/>
            <a:chOff x="1811447" y="4272161"/>
            <a:chExt cx="1546682" cy="304739"/>
          </a:xfrm>
        </p:grpSpPr>
        <p:grpSp>
          <p:nvGrpSpPr>
            <p:cNvPr id="207" name="组合 206"/>
            <p:cNvGrpSpPr/>
            <p:nvPr/>
          </p:nvGrpSpPr>
          <p:grpSpPr>
            <a:xfrm>
              <a:off x="1811447" y="4272161"/>
              <a:ext cx="270029" cy="304739"/>
              <a:chOff x="10815638" y="1174750"/>
              <a:chExt cx="728663" cy="822325"/>
            </a:xfrm>
            <a:solidFill>
              <a:srgbClr val="00AF92"/>
            </a:solidFill>
          </p:grpSpPr>
          <p:sp>
            <p:nvSpPr>
              <p:cNvPr id="210" name="Freeform 33"/>
              <p:cNvSpPr>
                <a:spLocks noEditPoints="1"/>
              </p:cNvSpPr>
              <p:nvPr/>
            </p:nvSpPr>
            <p:spPr bwMode="auto">
              <a:xfrm>
                <a:off x="10815638" y="1174750"/>
                <a:ext cx="728663" cy="822325"/>
              </a:xfrm>
              <a:custGeom>
                <a:avLst/>
                <a:gdLst>
                  <a:gd name="T0" fmla="*/ 103 w 194"/>
                  <a:gd name="T1" fmla="*/ 26 h 219"/>
                  <a:gd name="T2" fmla="*/ 103 w 194"/>
                  <a:gd name="T3" fmla="*/ 18 h 219"/>
                  <a:gd name="T4" fmla="*/ 120 w 194"/>
                  <a:gd name="T5" fmla="*/ 18 h 219"/>
                  <a:gd name="T6" fmla="*/ 120 w 194"/>
                  <a:gd name="T7" fmla="*/ 0 h 219"/>
                  <a:gd name="T8" fmla="*/ 74 w 194"/>
                  <a:gd name="T9" fmla="*/ 0 h 219"/>
                  <a:gd name="T10" fmla="*/ 74 w 194"/>
                  <a:gd name="T11" fmla="*/ 18 h 219"/>
                  <a:gd name="T12" fmla="*/ 91 w 194"/>
                  <a:gd name="T13" fmla="*/ 18 h 219"/>
                  <a:gd name="T14" fmla="*/ 91 w 194"/>
                  <a:gd name="T15" fmla="*/ 26 h 219"/>
                  <a:gd name="T16" fmla="*/ 0 w 194"/>
                  <a:gd name="T17" fmla="*/ 122 h 219"/>
                  <a:gd name="T18" fmla="*/ 97 w 194"/>
                  <a:gd name="T19" fmla="*/ 219 h 219"/>
                  <a:gd name="T20" fmla="*/ 194 w 194"/>
                  <a:gd name="T21" fmla="*/ 122 h 219"/>
                  <a:gd name="T22" fmla="*/ 103 w 194"/>
                  <a:gd name="T23" fmla="*/ 26 h 219"/>
                  <a:gd name="T24" fmla="*/ 158 w 194"/>
                  <a:gd name="T25" fmla="*/ 180 h 219"/>
                  <a:gd name="T26" fmla="*/ 145 w 194"/>
                  <a:gd name="T27" fmla="*/ 167 h 219"/>
                  <a:gd name="T28" fmla="*/ 142 w 194"/>
                  <a:gd name="T29" fmla="*/ 171 h 219"/>
                  <a:gd name="T30" fmla="*/ 154 w 194"/>
                  <a:gd name="T31" fmla="*/ 183 h 219"/>
                  <a:gd name="T32" fmla="*/ 100 w 194"/>
                  <a:gd name="T33" fmla="*/ 206 h 219"/>
                  <a:gd name="T34" fmla="*/ 100 w 194"/>
                  <a:gd name="T35" fmla="*/ 188 h 219"/>
                  <a:gd name="T36" fmla="*/ 95 w 194"/>
                  <a:gd name="T37" fmla="*/ 188 h 219"/>
                  <a:gd name="T38" fmla="*/ 95 w 194"/>
                  <a:gd name="T39" fmla="*/ 206 h 219"/>
                  <a:gd name="T40" fmla="*/ 40 w 194"/>
                  <a:gd name="T41" fmla="*/ 183 h 219"/>
                  <a:gd name="T42" fmla="*/ 52 w 194"/>
                  <a:gd name="T43" fmla="*/ 171 h 219"/>
                  <a:gd name="T44" fmla="*/ 49 w 194"/>
                  <a:gd name="T45" fmla="*/ 167 h 219"/>
                  <a:gd name="T46" fmla="*/ 36 w 194"/>
                  <a:gd name="T47" fmla="*/ 180 h 219"/>
                  <a:gd name="T48" fmla="*/ 14 w 194"/>
                  <a:gd name="T49" fmla="*/ 125 h 219"/>
                  <a:gd name="T50" fmla="*/ 31 w 194"/>
                  <a:gd name="T51" fmla="*/ 125 h 219"/>
                  <a:gd name="T52" fmla="*/ 31 w 194"/>
                  <a:gd name="T53" fmla="*/ 120 h 219"/>
                  <a:gd name="T54" fmla="*/ 14 w 194"/>
                  <a:gd name="T55" fmla="*/ 120 h 219"/>
                  <a:gd name="T56" fmla="*/ 36 w 194"/>
                  <a:gd name="T57" fmla="*/ 65 h 219"/>
                  <a:gd name="T58" fmla="*/ 49 w 194"/>
                  <a:gd name="T59" fmla="*/ 78 h 219"/>
                  <a:gd name="T60" fmla="*/ 52 w 194"/>
                  <a:gd name="T61" fmla="*/ 74 h 219"/>
                  <a:gd name="T62" fmla="*/ 40 w 194"/>
                  <a:gd name="T63" fmla="*/ 62 h 219"/>
                  <a:gd name="T64" fmla="*/ 95 w 194"/>
                  <a:gd name="T65" fmla="*/ 39 h 219"/>
                  <a:gd name="T66" fmla="*/ 95 w 194"/>
                  <a:gd name="T67" fmla="*/ 56 h 219"/>
                  <a:gd name="T68" fmla="*/ 100 w 194"/>
                  <a:gd name="T69" fmla="*/ 56 h 219"/>
                  <a:gd name="T70" fmla="*/ 100 w 194"/>
                  <a:gd name="T71" fmla="*/ 39 h 219"/>
                  <a:gd name="T72" fmla="*/ 154 w 194"/>
                  <a:gd name="T73" fmla="*/ 62 h 219"/>
                  <a:gd name="T74" fmla="*/ 142 w 194"/>
                  <a:gd name="T75" fmla="*/ 74 h 219"/>
                  <a:gd name="T76" fmla="*/ 145 w 194"/>
                  <a:gd name="T77" fmla="*/ 78 h 219"/>
                  <a:gd name="T78" fmla="*/ 158 w 194"/>
                  <a:gd name="T79" fmla="*/ 65 h 219"/>
                  <a:gd name="T80" fmla="*/ 180 w 194"/>
                  <a:gd name="T81" fmla="*/ 120 h 219"/>
                  <a:gd name="T82" fmla="*/ 163 w 194"/>
                  <a:gd name="T83" fmla="*/ 120 h 219"/>
                  <a:gd name="T84" fmla="*/ 163 w 194"/>
                  <a:gd name="T85" fmla="*/ 125 h 219"/>
                  <a:gd name="T86" fmla="*/ 180 w 194"/>
                  <a:gd name="T87" fmla="*/ 125 h 219"/>
                  <a:gd name="T88" fmla="*/ 158 w 194"/>
                  <a:gd name="T89" fmla="*/ 18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4" h="219">
                    <a:moveTo>
                      <a:pt x="103" y="26"/>
                    </a:moveTo>
                    <a:cubicBezTo>
                      <a:pt x="103" y="18"/>
                      <a:pt x="103" y="18"/>
                      <a:pt x="103" y="18"/>
                    </a:cubicBezTo>
                    <a:cubicBezTo>
                      <a:pt x="120" y="18"/>
                      <a:pt x="120" y="18"/>
                      <a:pt x="120" y="18"/>
                    </a:cubicBezTo>
                    <a:cubicBezTo>
                      <a:pt x="120" y="0"/>
                      <a:pt x="120" y="0"/>
                      <a:pt x="120" y="0"/>
                    </a:cubicBezTo>
                    <a:cubicBezTo>
                      <a:pt x="74" y="0"/>
                      <a:pt x="74" y="0"/>
                      <a:pt x="74" y="0"/>
                    </a:cubicBezTo>
                    <a:cubicBezTo>
                      <a:pt x="74" y="18"/>
                      <a:pt x="74" y="18"/>
                      <a:pt x="74" y="18"/>
                    </a:cubicBezTo>
                    <a:cubicBezTo>
                      <a:pt x="91" y="18"/>
                      <a:pt x="91" y="18"/>
                      <a:pt x="91" y="18"/>
                    </a:cubicBezTo>
                    <a:cubicBezTo>
                      <a:pt x="91" y="26"/>
                      <a:pt x="91" y="26"/>
                      <a:pt x="91" y="26"/>
                    </a:cubicBezTo>
                    <a:cubicBezTo>
                      <a:pt x="41" y="29"/>
                      <a:pt x="0" y="71"/>
                      <a:pt x="0" y="122"/>
                    </a:cubicBezTo>
                    <a:cubicBezTo>
                      <a:pt x="0" y="176"/>
                      <a:pt x="44" y="219"/>
                      <a:pt x="97" y="219"/>
                    </a:cubicBezTo>
                    <a:cubicBezTo>
                      <a:pt x="150" y="219"/>
                      <a:pt x="194" y="176"/>
                      <a:pt x="194" y="122"/>
                    </a:cubicBezTo>
                    <a:cubicBezTo>
                      <a:pt x="194" y="71"/>
                      <a:pt x="154" y="29"/>
                      <a:pt x="103" y="26"/>
                    </a:cubicBezTo>
                    <a:close/>
                    <a:moveTo>
                      <a:pt x="158" y="180"/>
                    </a:moveTo>
                    <a:cubicBezTo>
                      <a:pt x="145" y="167"/>
                      <a:pt x="145" y="167"/>
                      <a:pt x="145" y="167"/>
                    </a:cubicBezTo>
                    <a:cubicBezTo>
                      <a:pt x="142" y="171"/>
                      <a:pt x="142" y="171"/>
                      <a:pt x="142" y="171"/>
                    </a:cubicBezTo>
                    <a:cubicBezTo>
                      <a:pt x="154" y="183"/>
                      <a:pt x="154" y="183"/>
                      <a:pt x="154" y="183"/>
                    </a:cubicBezTo>
                    <a:cubicBezTo>
                      <a:pt x="140" y="197"/>
                      <a:pt x="121" y="205"/>
                      <a:pt x="100" y="206"/>
                    </a:cubicBezTo>
                    <a:cubicBezTo>
                      <a:pt x="100" y="188"/>
                      <a:pt x="100" y="188"/>
                      <a:pt x="100" y="188"/>
                    </a:cubicBezTo>
                    <a:cubicBezTo>
                      <a:pt x="95" y="188"/>
                      <a:pt x="95" y="188"/>
                      <a:pt x="95" y="188"/>
                    </a:cubicBezTo>
                    <a:cubicBezTo>
                      <a:pt x="95" y="206"/>
                      <a:pt x="95" y="206"/>
                      <a:pt x="95" y="206"/>
                    </a:cubicBezTo>
                    <a:cubicBezTo>
                      <a:pt x="73" y="205"/>
                      <a:pt x="54" y="197"/>
                      <a:pt x="40" y="183"/>
                    </a:cubicBezTo>
                    <a:cubicBezTo>
                      <a:pt x="52" y="171"/>
                      <a:pt x="52" y="171"/>
                      <a:pt x="52" y="171"/>
                    </a:cubicBezTo>
                    <a:cubicBezTo>
                      <a:pt x="49" y="167"/>
                      <a:pt x="49" y="167"/>
                      <a:pt x="49" y="167"/>
                    </a:cubicBezTo>
                    <a:cubicBezTo>
                      <a:pt x="36" y="180"/>
                      <a:pt x="36" y="180"/>
                      <a:pt x="36" y="180"/>
                    </a:cubicBezTo>
                    <a:cubicBezTo>
                      <a:pt x="23" y="165"/>
                      <a:pt x="14" y="146"/>
                      <a:pt x="14" y="125"/>
                    </a:cubicBezTo>
                    <a:cubicBezTo>
                      <a:pt x="31" y="125"/>
                      <a:pt x="31" y="125"/>
                      <a:pt x="31" y="125"/>
                    </a:cubicBezTo>
                    <a:cubicBezTo>
                      <a:pt x="31" y="120"/>
                      <a:pt x="31" y="120"/>
                      <a:pt x="31" y="120"/>
                    </a:cubicBezTo>
                    <a:cubicBezTo>
                      <a:pt x="14" y="120"/>
                      <a:pt x="14" y="120"/>
                      <a:pt x="14" y="120"/>
                    </a:cubicBezTo>
                    <a:cubicBezTo>
                      <a:pt x="14" y="99"/>
                      <a:pt x="23" y="80"/>
                      <a:pt x="36" y="65"/>
                    </a:cubicBezTo>
                    <a:cubicBezTo>
                      <a:pt x="49" y="78"/>
                      <a:pt x="49" y="78"/>
                      <a:pt x="49" y="78"/>
                    </a:cubicBezTo>
                    <a:cubicBezTo>
                      <a:pt x="52" y="74"/>
                      <a:pt x="52" y="74"/>
                      <a:pt x="52" y="74"/>
                    </a:cubicBezTo>
                    <a:cubicBezTo>
                      <a:pt x="40" y="62"/>
                      <a:pt x="40" y="62"/>
                      <a:pt x="40" y="62"/>
                    </a:cubicBezTo>
                    <a:cubicBezTo>
                      <a:pt x="54" y="48"/>
                      <a:pt x="73" y="40"/>
                      <a:pt x="95" y="39"/>
                    </a:cubicBezTo>
                    <a:cubicBezTo>
                      <a:pt x="95" y="56"/>
                      <a:pt x="95" y="56"/>
                      <a:pt x="95" y="56"/>
                    </a:cubicBezTo>
                    <a:cubicBezTo>
                      <a:pt x="100" y="56"/>
                      <a:pt x="100" y="56"/>
                      <a:pt x="100" y="56"/>
                    </a:cubicBezTo>
                    <a:cubicBezTo>
                      <a:pt x="100" y="39"/>
                      <a:pt x="100" y="39"/>
                      <a:pt x="100" y="39"/>
                    </a:cubicBezTo>
                    <a:cubicBezTo>
                      <a:pt x="121" y="40"/>
                      <a:pt x="140" y="48"/>
                      <a:pt x="154" y="62"/>
                    </a:cubicBezTo>
                    <a:cubicBezTo>
                      <a:pt x="142" y="74"/>
                      <a:pt x="142" y="74"/>
                      <a:pt x="142" y="74"/>
                    </a:cubicBezTo>
                    <a:cubicBezTo>
                      <a:pt x="145" y="78"/>
                      <a:pt x="145" y="78"/>
                      <a:pt x="145" y="78"/>
                    </a:cubicBezTo>
                    <a:cubicBezTo>
                      <a:pt x="158" y="65"/>
                      <a:pt x="158" y="65"/>
                      <a:pt x="158" y="65"/>
                    </a:cubicBezTo>
                    <a:cubicBezTo>
                      <a:pt x="171" y="80"/>
                      <a:pt x="180" y="99"/>
                      <a:pt x="180" y="120"/>
                    </a:cubicBezTo>
                    <a:cubicBezTo>
                      <a:pt x="163" y="120"/>
                      <a:pt x="163" y="120"/>
                      <a:pt x="163" y="120"/>
                    </a:cubicBezTo>
                    <a:cubicBezTo>
                      <a:pt x="163" y="125"/>
                      <a:pt x="163" y="125"/>
                      <a:pt x="163" y="125"/>
                    </a:cubicBezTo>
                    <a:cubicBezTo>
                      <a:pt x="180" y="125"/>
                      <a:pt x="180" y="125"/>
                      <a:pt x="180" y="125"/>
                    </a:cubicBezTo>
                    <a:cubicBezTo>
                      <a:pt x="180" y="146"/>
                      <a:pt x="171" y="165"/>
                      <a:pt x="158"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211" name="Freeform 34"/>
              <p:cNvSpPr/>
              <p:nvPr/>
            </p:nvSpPr>
            <p:spPr bwMode="auto">
              <a:xfrm>
                <a:off x="11153775" y="1404937"/>
                <a:ext cx="160338" cy="273050"/>
              </a:xfrm>
              <a:custGeom>
                <a:avLst/>
                <a:gdLst>
                  <a:gd name="T0" fmla="*/ 101 w 101"/>
                  <a:gd name="T1" fmla="*/ 66 h 172"/>
                  <a:gd name="T2" fmla="*/ 94 w 101"/>
                  <a:gd name="T3" fmla="*/ 59 h 172"/>
                  <a:gd name="T4" fmla="*/ 21 w 101"/>
                  <a:gd name="T5" fmla="*/ 132 h 172"/>
                  <a:gd name="T6" fmla="*/ 21 w 101"/>
                  <a:gd name="T7" fmla="*/ 0 h 172"/>
                  <a:gd name="T8" fmla="*/ 11 w 101"/>
                  <a:gd name="T9" fmla="*/ 0 h 172"/>
                  <a:gd name="T10" fmla="*/ 11 w 101"/>
                  <a:gd name="T11" fmla="*/ 141 h 172"/>
                  <a:gd name="T12" fmla="*/ 0 w 101"/>
                  <a:gd name="T13" fmla="*/ 153 h 172"/>
                  <a:gd name="T14" fmla="*/ 7 w 101"/>
                  <a:gd name="T15" fmla="*/ 163 h 172"/>
                  <a:gd name="T16" fmla="*/ 11 w 101"/>
                  <a:gd name="T17" fmla="*/ 158 h 172"/>
                  <a:gd name="T18" fmla="*/ 11 w 101"/>
                  <a:gd name="T19" fmla="*/ 172 h 172"/>
                  <a:gd name="T20" fmla="*/ 21 w 101"/>
                  <a:gd name="T21" fmla="*/ 172 h 172"/>
                  <a:gd name="T22" fmla="*/ 21 w 101"/>
                  <a:gd name="T23" fmla="*/ 146 h 172"/>
                  <a:gd name="T24" fmla="*/ 101 w 101"/>
                  <a:gd name="T25" fmla="*/ 6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72">
                    <a:moveTo>
                      <a:pt x="101" y="66"/>
                    </a:moveTo>
                    <a:lnTo>
                      <a:pt x="94" y="59"/>
                    </a:lnTo>
                    <a:lnTo>
                      <a:pt x="21" y="132"/>
                    </a:lnTo>
                    <a:lnTo>
                      <a:pt x="21" y="0"/>
                    </a:lnTo>
                    <a:lnTo>
                      <a:pt x="11" y="0"/>
                    </a:lnTo>
                    <a:lnTo>
                      <a:pt x="11" y="141"/>
                    </a:lnTo>
                    <a:lnTo>
                      <a:pt x="0" y="153"/>
                    </a:lnTo>
                    <a:lnTo>
                      <a:pt x="7" y="163"/>
                    </a:lnTo>
                    <a:lnTo>
                      <a:pt x="11" y="158"/>
                    </a:lnTo>
                    <a:lnTo>
                      <a:pt x="11" y="172"/>
                    </a:lnTo>
                    <a:lnTo>
                      <a:pt x="21" y="172"/>
                    </a:lnTo>
                    <a:lnTo>
                      <a:pt x="21" y="146"/>
                    </a:lnTo>
                    <a:lnTo>
                      <a:pt x="10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grpSp>
        <p:sp>
          <p:nvSpPr>
            <p:cNvPr id="208" name="文本框 154"/>
            <p:cNvSpPr txBox="1"/>
            <p:nvPr/>
          </p:nvSpPr>
          <p:spPr>
            <a:xfrm>
              <a:off x="2082878" y="4306270"/>
              <a:ext cx="1275251" cy="264051"/>
            </a:xfrm>
            <a:prstGeom prst="rect">
              <a:avLst/>
            </a:prstGeom>
            <a:noFill/>
          </p:spPr>
          <p:txBody>
            <a:bodyPr wrap="square" rtlCol="0">
              <a:spAutoFit/>
            </a:bodyPr>
            <a:lstStyle/>
            <a:p>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按发表年度梳理</a:t>
              </a:r>
              <a:endPar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grpSp>
      <p:grpSp>
        <p:nvGrpSpPr>
          <p:cNvPr id="212" name="组合 211"/>
          <p:cNvGrpSpPr/>
          <p:nvPr/>
        </p:nvGrpSpPr>
        <p:grpSpPr>
          <a:xfrm>
            <a:off x="8566303" y="2356273"/>
            <a:ext cx="2226157" cy="478350"/>
            <a:chOff x="8566437" y="2356927"/>
            <a:chExt cx="1919679" cy="290728"/>
          </a:xfrm>
        </p:grpSpPr>
        <p:sp>
          <p:nvSpPr>
            <p:cNvPr id="213" name="文本框 117"/>
            <p:cNvSpPr txBox="1"/>
            <p:nvPr/>
          </p:nvSpPr>
          <p:spPr>
            <a:xfrm>
              <a:off x="8840808" y="2356927"/>
              <a:ext cx="1645308" cy="279803"/>
            </a:xfrm>
            <a:prstGeom prst="rect">
              <a:avLst/>
            </a:prstGeom>
            <a:noFill/>
          </p:spPr>
          <p:txBody>
            <a:bodyPr wrap="square" rtlCol="0">
              <a:spAutoFit/>
            </a:bodyPr>
            <a:lstStyle/>
            <a:p>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按</a:t>
              </a:r>
              <a:r>
                <a:rPr lang="en-US" altLang="zh-CN" sz="2400" dirty="0">
                  <a:solidFill>
                    <a:prstClr val="black">
                      <a:lumMod val="65000"/>
                      <a:lumOff val="35000"/>
                    </a:prstClr>
                  </a:solidFill>
                  <a:latin typeface="时尚中黑简体" panose="01010104010101010101" pitchFamily="2" charset="-122"/>
                  <a:ea typeface="时尚中黑简体" panose="01010104010101010101" pitchFamily="2" charset="-122"/>
                </a:rPr>
                <a:t>……</a:t>
              </a:r>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梳理</a:t>
              </a:r>
              <a:endPar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grpSp>
          <p:nvGrpSpPr>
            <p:cNvPr id="214" name="Group 11"/>
            <p:cNvGrpSpPr>
              <a:grpSpLocks noChangeAspect="1"/>
            </p:cNvGrpSpPr>
            <p:nvPr/>
          </p:nvGrpSpPr>
          <p:grpSpPr bwMode="auto">
            <a:xfrm>
              <a:off x="8566437" y="2380412"/>
              <a:ext cx="355087" cy="267243"/>
              <a:chOff x="4827" y="1902"/>
              <a:chExt cx="574" cy="432"/>
            </a:xfrm>
            <a:solidFill>
              <a:srgbClr val="FFB850"/>
            </a:solidFill>
          </p:grpSpPr>
          <p:sp>
            <p:nvSpPr>
              <p:cNvPr id="216" name="Freeform 12"/>
              <p:cNvSpPr>
                <a:spLocks noEditPoints="1"/>
              </p:cNvSpPr>
              <p:nvPr/>
            </p:nvSpPr>
            <p:spPr bwMode="auto">
              <a:xfrm>
                <a:off x="5001" y="1999"/>
                <a:ext cx="400"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217" name="Freeform 13"/>
              <p:cNvSpPr>
                <a:spLocks noEditPoints="1"/>
              </p:cNvSpPr>
              <p:nvPr/>
            </p:nvSpPr>
            <p:spPr bwMode="auto">
              <a:xfrm>
                <a:off x="4827" y="1902"/>
                <a:ext cx="228"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sp>
            <p:nvSpPr>
              <p:cNvPr id="218"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5">
                  <a:solidFill>
                    <a:prstClr val="black"/>
                  </a:solidFill>
                </a:endParaRPr>
              </a:p>
            </p:txBody>
          </p:sp>
        </p:grpSp>
      </p:grpSp>
      <p:grpSp>
        <p:nvGrpSpPr>
          <p:cNvPr id="219" name="组合 218"/>
          <p:cNvGrpSpPr/>
          <p:nvPr/>
        </p:nvGrpSpPr>
        <p:grpSpPr>
          <a:xfrm>
            <a:off x="8566573" y="3691467"/>
            <a:ext cx="2469727" cy="829944"/>
            <a:chOff x="8565431" y="3692229"/>
            <a:chExt cx="1920685" cy="509829"/>
          </a:xfrm>
        </p:grpSpPr>
        <p:sp>
          <p:nvSpPr>
            <p:cNvPr id="220" name="文本框 122"/>
            <p:cNvSpPr txBox="1"/>
            <p:nvPr/>
          </p:nvSpPr>
          <p:spPr>
            <a:xfrm>
              <a:off x="8840808" y="3692229"/>
              <a:ext cx="1645308" cy="509829"/>
            </a:xfrm>
            <a:prstGeom prst="rect">
              <a:avLst/>
            </a:prstGeom>
            <a:noFill/>
          </p:spPr>
          <p:txBody>
            <a:bodyPr wrap="square" rtlCol="0">
              <a:spAutoFit/>
            </a:bodyPr>
            <a:lstStyle/>
            <a:p>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按学科</a:t>
              </a:r>
              <a:r>
                <a:rPr lang="en-US" altLang="zh-CN" sz="2400" dirty="0">
                  <a:solidFill>
                    <a:prstClr val="black">
                      <a:lumMod val="65000"/>
                      <a:lumOff val="35000"/>
                    </a:prstClr>
                  </a:solidFill>
                  <a:latin typeface="时尚中黑简体" panose="01010104010101010101" pitchFamily="2" charset="-122"/>
                  <a:ea typeface="时尚中黑简体" panose="01010104010101010101" pitchFamily="2" charset="-122"/>
                </a:rPr>
                <a:t>/</a:t>
              </a:r>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研究方向梳理</a:t>
              </a:r>
              <a:endPar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sp>
          <p:nvSpPr>
            <p:cNvPr id="221" name="Freeform 18"/>
            <p:cNvSpPr>
              <a:spLocks noEditPoints="1"/>
            </p:cNvSpPr>
            <p:nvPr/>
          </p:nvSpPr>
          <p:spPr bwMode="auto">
            <a:xfrm>
              <a:off x="8565431" y="3732241"/>
              <a:ext cx="303924" cy="226825"/>
            </a:xfrm>
            <a:custGeom>
              <a:avLst/>
              <a:gdLst>
                <a:gd name="T0" fmla="*/ 82 w 112"/>
                <a:gd name="T1" fmla="*/ 53 h 83"/>
                <a:gd name="T2" fmla="*/ 99 w 112"/>
                <a:gd name="T3" fmla="*/ 36 h 83"/>
                <a:gd name="T4" fmla="*/ 104 w 112"/>
                <a:gd name="T5" fmla="*/ 37 h 83"/>
                <a:gd name="T6" fmla="*/ 104 w 112"/>
                <a:gd name="T7" fmla="*/ 24 h 83"/>
                <a:gd name="T8" fmla="*/ 92 w 112"/>
                <a:gd name="T9" fmla="*/ 12 h 83"/>
                <a:gd name="T10" fmla="*/ 49 w 112"/>
                <a:gd name="T11" fmla="*/ 12 h 83"/>
                <a:gd name="T12" fmla="*/ 39 w 112"/>
                <a:gd name="T13" fmla="*/ 0 h 83"/>
                <a:gd name="T14" fmla="*/ 14 w 112"/>
                <a:gd name="T15" fmla="*/ 0 h 83"/>
                <a:gd name="T16" fmla="*/ 2 w 112"/>
                <a:gd name="T17" fmla="*/ 6 h 83"/>
                <a:gd name="T18" fmla="*/ 0 w 112"/>
                <a:gd name="T19" fmla="*/ 13 h 83"/>
                <a:gd name="T20" fmla="*/ 0 w 112"/>
                <a:gd name="T21" fmla="*/ 13 h 83"/>
                <a:gd name="T22" fmla="*/ 0 w 112"/>
                <a:gd name="T23" fmla="*/ 14 h 83"/>
                <a:gd name="T24" fmla="*/ 0 w 112"/>
                <a:gd name="T25" fmla="*/ 16 h 83"/>
                <a:gd name="T26" fmla="*/ 0 w 112"/>
                <a:gd name="T27" fmla="*/ 34 h 83"/>
                <a:gd name="T28" fmla="*/ 0 w 112"/>
                <a:gd name="T29" fmla="*/ 71 h 83"/>
                <a:gd name="T30" fmla="*/ 12 w 112"/>
                <a:gd name="T31" fmla="*/ 83 h 83"/>
                <a:gd name="T32" fmla="*/ 92 w 112"/>
                <a:gd name="T33" fmla="*/ 83 h 83"/>
                <a:gd name="T34" fmla="*/ 104 w 112"/>
                <a:gd name="T35" fmla="*/ 71 h 83"/>
                <a:gd name="T36" fmla="*/ 104 w 112"/>
                <a:gd name="T37" fmla="*/ 69 h 83"/>
                <a:gd name="T38" fmla="*/ 99 w 112"/>
                <a:gd name="T39" fmla="*/ 69 h 83"/>
                <a:gd name="T40" fmla="*/ 82 w 112"/>
                <a:gd name="T41" fmla="*/ 53 h 83"/>
                <a:gd name="T42" fmla="*/ 104 w 112"/>
                <a:gd name="T43" fmla="*/ 40 h 83"/>
                <a:gd name="T44" fmla="*/ 99 w 112"/>
                <a:gd name="T45" fmla="*/ 39 h 83"/>
                <a:gd name="T46" fmla="*/ 85 w 112"/>
                <a:gd name="T47" fmla="*/ 53 h 83"/>
                <a:gd name="T48" fmla="*/ 99 w 112"/>
                <a:gd name="T49" fmla="*/ 66 h 83"/>
                <a:gd name="T50" fmla="*/ 104 w 112"/>
                <a:gd name="T51" fmla="*/ 65 h 83"/>
                <a:gd name="T52" fmla="*/ 112 w 112"/>
                <a:gd name="T53" fmla="*/ 53 h 83"/>
                <a:gd name="T54" fmla="*/ 104 w 112"/>
                <a:gd name="T55" fmla="*/ 40 h 83"/>
                <a:gd name="T56" fmla="*/ 104 w 112"/>
                <a:gd name="T57" fmla="*/ 56 h 83"/>
                <a:gd name="T58" fmla="*/ 99 w 112"/>
                <a:gd name="T59" fmla="*/ 63 h 83"/>
                <a:gd name="T60" fmla="*/ 98 w 112"/>
                <a:gd name="T61" fmla="*/ 64 h 83"/>
                <a:gd name="T62" fmla="*/ 98 w 112"/>
                <a:gd name="T63" fmla="*/ 64 h 83"/>
                <a:gd name="T64" fmla="*/ 97 w 112"/>
                <a:gd name="T65" fmla="*/ 63 h 83"/>
                <a:gd name="T66" fmla="*/ 89 w 112"/>
                <a:gd name="T67" fmla="*/ 53 h 83"/>
                <a:gd name="T68" fmla="*/ 89 w 112"/>
                <a:gd name="T69" fmla="*/ 53 h 83"/>
                <a:gd name="T70" fmla="*/ 93 w 112"/>
                <a:gd name="T71" fmla="*/ 53 h 83"/>
                <a:gd name="T72" fmla="*/ 98 w 112"/>
                <a:gd name="T73" fmla="*/ 59 h 83"/>
                <a:gd name="T74" fmla="*/ 104 w 112"/>
                <a:gd name="T75" fmla="*/ 50 h 83"/>
                <a:gd name="T76" fmla="*/ 107 w 112"/>
                <a:gd name="T77" fmla="*/ 45 h 83"/>
                <a:gd name="T78" fmla="*/ 109 w 112"/>
                <a:gd name="T79" fmla="*/ 45 h 83"/>
                <a:gd name="T80" fmla="*/ 110 w 112"/>
                <a:gd name="T81" fmla="*/ 47 h 83"/>
                <a:gd name="T82" fmla="*/ 104 w 112"/>
                <a:gd name="T8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3">
                  <a:moveTo>
                    <a:pt x="82" y="53"/>
                  </a:moveTo>
                  <a:cubicBezTo>
                    <a:pt x="82" y="44"/>
                    <a:pt x="90" y="36"/>
                    <a:pt x="99" y="36"/>
                  </a:cubicBezTo>
                  <a:cubicBezTo>
                    <a:pt x="100" y="36"/>
                    <a:pt x="102" y="37"/>
                    <a:pt x="104" y="37"/>
                  </a:cubicBezTo>
                  <a:cubicBezTo>
                    <a:pt x="104" y="24"/>
                    <a:pt x="104" y="24"/>
                    <a:pt x="104" y="24"/>
                  </a:cubicBezTo>
                  <a:cubicBezTo>
                    <a:pt x="104" y="17"/>
                    <a:pt x="99" y="12"/>
                    <a:pt x="92" y="12"/>
                  </a:cubicBezTo>
                  <a:cubicBezTo>
                    <a:pt x="49" y="12"/>
                    <a:pt x="49" y="12"/>
                    <a:pt x="49" y="12"/>
                  </a:cubicBezTo>
                  <a:cubicBezTo>
                    <a:pt x="48" y="5"/>
                    <a:pt x="43" y="0"/>
                    <a:pt x="39" y="0"/>
                  </a:cubicBezTo>
                  <a:cubicBezTo>
                    <a:pt x="14" y="0"/>
                    <a:pt x="14" y="0"/>
                    <a:pt x="14" y="0"/>
                  </a:cubicBezTo>
                  <a:cubicBezTo>
                    <a:pt x="8" y="0"/>
                    <a:pt x="4" y="2"/>
                    <a:pt x="2" y="6"/>
                  </a:cubicBezTo>
                  <a:cubicBezTo>
                    <a:pt x="1" y="8"/>
                    <a:pt x="0" y="10"/>
                    <a:pt x="0" y="13"/>
                  </a:cubicBezTo>
                  <a:cubicBezTo>
                    <a:pt x="0" y="13"/>
                    <a:pt x="0" y="13"/>
                    <a:pt x="0" y="13"/>
                  </a:cubicBezTo>
                  <a:cubicBezTo>
                    <a:pt x="0" y="14"/>
                    <a:pt x="0" y="14"/>
                    <a:pt x="0" y="14"/>
                  </a:cubicBezTo>
                  <a:cubicBezTo>
                    <a:pt x="0" y="16"/>
                    <a:pt x="0" y="16"/>
                    <a:pt x="0" y="16"/>
                  </a:cubicBezTo>
                  <a:cubicBezTo>
                    <a:pt x="0" y="34"/>
                    <a:pt x="0" y="34"/>
                    <a:pt x="0" y="34"/>
                  </a:cubicBezTo>
                  <a:cubicBezTo>
                    <a:pt x="0" y="71"/>
                    <a:pt x="0" y="71"/>
                    <a:pt x="0" y="71"/>
                  </a:cubicBezTo>
                  <a:cubicBezTo>
                    <a:pt x="0" y="78"/>
                    <a:pt x="5" y="83"/>
                    <a:pt x="12" y="83"/>
                  </a:cubicBezTo>
                  <a:cubicBezTo>
                    <a:pt x="92" y="83"/>
                    <a:pt x="92" y="83"/>
                    <a:pt x="92" y="83"/>
                  </a:cubicBezTo>
                  <a:cubicBezTo>
                    <a:pt x="99" y="83"/>
                    <a:pt x="104" y="78"/>
                    <a:pt x="104" y="71"/>
                  </a:cubicBezTo>
                  <a:cubicBezTo>
                    <a:pt x="104" y="69"/>
                    <a:pt x="104" y="69"/>
                    <a:pt x="104" y="69"/>
                  </a:cubicBezTo>
                  <a:cubicBezTo>
                    <a:pt x="102" y="69"/>
                    <a:pt x="100" y="69"/>
                    <a:pt x="99" y="69"/>
                  </a:cubicBezTo>
                  <a:cubicBezTo>
                    <a:pt x="90" y="69"/>
                    <a:pt x="82" y="62"/>
                    <a:pt x="82" y="53"/>
                  </a:cubicBezTo>
                  <a:close/>
                  <a:moveTo>
                    <a:pt x="104" y="40"/>
                  </a:moveTo>
                  <a:cubicBezTo>
                    <a:pt x="102" y="40"/>
                    <a:pt x="101" y="39"/>
                    <a:pt x="99" y="39"/>
                  </a:cubicBezTo>
                  <a:cubicBezTo>
                    <a:pt x="91" y="39"/>
                    <a:pt x="85" y="45"/>
                    <a:pt x="85" y="53"/>
                  </a:cubicBezTo>
                  <a:cubicBezTo>
                    <a:pt x="85" y="60"/>
                    <a:pt x="91" y="66"/>
                    <a:pt x="99" y="66"/>
                  </a:cubicBezTo>
                  <a:cubicBezTo>
                    <a:pt x="101" y="66"/>
                    <a:pt x="102" y="66"/>
                    <a:pt x="104" y="65"/>
                  </a:cubicBezTo>
                  <a:cubicBezTo>
                    <a:pt x="109" y="63"/>
                    <a:pt x="112" y="59"/>
                    <a:pt x="112" y="53"/>
                  </a:cubicBezTo>
                  <a:cubicBezTo>
                    <a:pt x="112" y="47"/>
                    <a:pt x="109" y="42"/>
                    <a:pt x="104" y="40"/>
                  </a:cubicBezTo>
                  <a:close/>
                  <a:moveTo>
                    <a:pt x="104" y="56"/>
                  </a:moveTo>
                  <a:cubicBezTo>
                    <a:pt x="99" y="63"/>
                    <a:pt x="99" y="63"/>
                    <a:pt x="99" y="63"/>
                  </a:cubicBezTo>
                  <a:cubicBezTo>
                    <a:pt x="99" y="63"/>
                    <a:pt x="99" y="64"/>
                    <a:pt x="98" y="64"/>
                  </a:cubicBezTo>
                  <a:cubicBezTo>
                    <a:pt x="98" y="64"/>
                    <a:pt x="98" y="64"/>
                    <a:pt x="98" y="64"/>
                  </a:cubicBezTo>
                  <a:cubicBezTo>
                    <a:pt x="97" y="64"/>
                    <a:pt x="97" y="63"/>
                    <a:pt x="97" y="63"/>
                  </a:cubicBezTo>
                  <a:cubicBezTo>
                    <a:pt x="89" y="53"/>
                    <a:pt x="89" y="53"/>
                    <a:pt x="89" y="53"/>
                  </a:cubicBezTo>
                  <a:cubicBezTo>
                    <a:pt x="89" y="53"/>
                    <a:pt x="89" y="53"/>
                    <a:pt x="89" y="53"/>
                  </a:cubicBezTo>
                  <a:cubicBezTo>
                    <a:pt x="93" y="53"/>
                    <a:pt x="93" y="53"/>
                    <a:pt x="93" y="53"/>
                  </a:cubicBezTo>
                  <a:cubicBezTo>
                    <a:pt x="98" y="59"/>
                    <a:pt x="98" y="59"/>
                    <a:pt x="98" y="59"/>
                  </a:cubicBezTo>
                  <a:cubicBezTo>
                    <a:pt x="104" y="50"/>
                    <a:pt x="104" y="50"/>
                    <a:pt x="104" y="50"/>
                  </a:cubicBezTo>
                  <a:cubicBezTo>
                    <a:pt x="107" y="45"/>
                    <a:pt x="107" y="45"/>
                    <a:pt x="107" y="45"/>
                  </a:cubicBezTo>
                  <a:cubicBezTo>
                    <a:pt x="107" y="44"/>
                    <a:pt x="108" y="44"/>
                    <a:pt x="109" y="45"/>
                  </a:cubicBezTo>
                  <a:cubicBezTo>
                    <a:pt x="110" y="45"/>
                    <a:pt x="110" y="46"/>
                    <a:pt x="110" y="47"/>
                  </a:cubicBezTo>
                  <a:lnTo>
                    <a:pt x="104" y="56"/>
                  </a:lnTo>
                  <a:close/>
                </a:path>
              </a:pathLst>
            </a:custGeom>
            <a:solidFill>
              <a:srgbClr val="663A77"/>
            </a:solidFill>
            <a:ln>
              <a:noFill/>
            </a:ln>
          </p:spPr>
          <p:txBody>
            <a:bodyPr vert="horz" wrap="square" lIns="91440" tIns="45720" rIns="91440" bIns="45720" numCol="1" anchor="t" anchorCtr="0" compatLnSpc="1"/>
            <a:lstStyle/>
            <a:p>
              <a:endParaRPr lang="zh-CN" altLang="en-US" sz="1355">
                <a:solidFill>
                  <a:prstClr val="black"/>
                </a:solidFill>
              </a:endParaRPr>
            </a:p>
          </p:txBody>
        </p:sp>
      </p:grpSp>
      <p:grpSp>
        <p:nvGrpSpPr>
          <p:cNvPr id="223" name="组合 222"/>
          <p:cNvGrpSpPr/>
          <p:nvPr/>
        </p:nvGrpSpPr>
        <p:grpSpPr>
          <a:xfrm>
            <a:off x="8583507" y="4978400"/>
            <a:ext cx="2909147" cy="512826"/>
            <a:chOff x="8582484" y="4979543"/>
            <a:chExt cx="1903632" cy="318710"/>
          </a:xfrm>
        </p:grpSpPr>
        <p:sp>
          <p:nvSpPr>
            <p:cNvPr id="224" name="文本框 127"/>
            <p:cNvSpPr txBox="1"/>
            <p:nvPr/>
          </p:nvSpPr>
          <p:spPr>
            <a:xfrm>
              <a:off x="8840808" y="5012140"/>
              <a:ext cx="1645308" cy="286113"/>
            </a:xfrm>
            <a:prstGeom prst="rect">
              <a:avLst/>
            </a:prstGeom>
            <a:noFill/>
          </p:spPr>
          <p:txBody>
            <a:bodyPr wrap="square" rtlCol="0">
              <a:spAutoFit/>
            </a:bodyPr>
            <a:lstStyle/>
            <a:p>
              <a:r>
                <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rPr>
                <a:t>按研究层次梳理</a:t>
              </a:r>
              <a:endParaRPr lang="zh-CN" altLang="en-US" sz="24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grpSp>
          <p:nvGrpSpPr>
            <p:cNvPr id="225" name="Group 4"/>
            <p:cNvGrpSpPr>
              <a:grpSpLocks noChangeAspect="1"/>
            </p:cNvGrpSpPr>
            <p:nvPr/>
          </p:nvGrpSpPr>
          <p:grpSpPr bwMode="auto">
            <a:xfrm>
              <a:off x="8582484" y="4979543"/>
              <a:ext cx="215855" cy="316960"/>
              <a:chOff x="3540" y="531"/>
              <a:chExt cx="348" cy="511"/>
            </a:xfrm>
            <a:solidFill>
              <a:srgbClr val="C65885"/>
            </a:solidFill>
          </p:grpSpPr>
          <p:sp>
            <p:nvSpPr>
              <p:cNvPr id="227"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prstClr val="black"/>
                  </a:solidFill>
                </a:endParaRPr>
              </a:p>
            </p:txBody>
          </p:sp>
          <p:sp>
            <p:nvSpPr>
              <p:cNvPr id="228"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prstClr val="black"/>
                  </a:solidFill>
                </a:endParaRPr>
              </a:p>
            </p:txBody>
          </p:sp>
          <p:sp>
            <p:nvSpPr>
              <p:cNvPr id="229"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prstClr val="black"/>
                  </a:solidFill>
                </a:endParaRPr>
              </a:p>
            </p:txBody>
          </p:sp>
          <p:sp>
            <p:nvSpPr>
              <p:cNvPr id="230"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prstClr val="black"/>
                  </a:solidFill>
                </a:endParaRPr>
              </a:p>
            </p:txBody>
          </p:sp>
        </p:grpSp>
      </p:grpSp>
    </p:spTree>
  </p:cSld>
  <p:clrMapOvr>
    <a:masterClrMapping/>
  </p:clrMapOvr>
  <mc:AlternateContent xmlns:mc="http://schemas.openxmlformats.org/markup-compatibility/2006">
    <mc:Choice xmlns:p14="http://schemas.microsoft.com/office/powerpoint/2010/main" Requires="p14">
      <p:transition p14:dur="9">
        <p14:vortex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wipe(right)">
                                      <p:cBhvr>
                                        <p:cTn id="7" dur="500"/>
                                        <p:tgtEl>
                                          <p:spTgt spid="19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wipe(down)">
                                      <p:cBhvr>
                                        <p:cTn id="11" dur="500"/>
                                        <p:tgtEl>
                                          <p:spTgt spid="19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90"/>
                                        </p:tgtEl>
                                        <p:attrNameLst>
                                          <p:attrName>style.visibility</p:attrName>
                                        </p:attrNameLst>
                                      </p:cBhvr>
                                      <p:to>
                                        <p:strVal val="visible"/>
                                      </p:to>
                                    </p:set>
                                    <p:animEffect transition="in" filter="wipe(right)">
                                      <p:cBhvr>
                                        <p:cTn id="15" dur="500"/>
                                        <p:tgtEl>
                                          <p:spTgt spid="19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0"/>
                                        </p:tgtEl>
                                        <p:attrNameLst>
                                          <p:attrName>style.visibility</p:attrName>
                                        </p:attrNameLst>
                                      </p:cBhvr>
                                      <p:to>
                                        <p:strVal val="visible"/>
                                      </p:to>
                                    </p:set>
                                    <p:animEffect transition="in" filter="wipe(down)">
                                      <p:cBhvr>
                                        <p:cTn id="19" dur="500"/>
                                        <p:tgtEl>
                                          <p:spTgt spid="200"/>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87"/>
                                        </p:tgtEl>
                                        <p:attrNameLst>
                                          <p:attrName>style.visibility</p:attrName>
                                        </p:attrNameLst>
                                      </p:cBhvr>
                                      <p:to>
                                        <p:strVal val="visible"/>
                                      </p:to>
                                    </p:set>
                                    <p:animEffect transition="in" filter="wipe(right)">
                                      <p:cBhvr>
                                        <p:cTn id="23" dur="500"/>
                                        <p:tgtEl>
                                          <p:spTgt spid="187"/>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06"/>
                                        </p:tgtEl>
                                        <p:attrNameLst>
                                          <p:attrName>style.visibility</p:attrName>
                                        </p:attrNameLst>
                                      </p:cBhvr>
                                      <p:to>
                                        <p:strVal val="visible"/>
                                      </p:to>
                                    </p:set>
                                    <p:animEffect transition="in" filter="wipe(down)">
                                      <p:cBhvr>
                                        <p:cTn id="27" dur="500"/>
                                        <p:tgtEl>
                                          <p:spTgt spid="20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4"/>
                                        </p:tgtEl>
                                        <p:attrNameLst>
                                          <p:attrName>style.visibility</p:attrName>
                                        </p:attrNameLst>
                                      </p:cBhvr>
                                      <p:to>
                                        <p:strVal val="visible"/>
                                      </p:to>
                                    </p:set>
                                    <p:animEffect transition="in" filter="wipe(left)">
                                      <p:cBhvr>
                                        <p:cTn id="31" dur="500"/>
                                        <p:tgtEl>
                                          <p:spTgt spid="184"/>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23"/>
                                        </p:tgtEl>
                                        <p:attrNameLst>
                                          <p:attrName>style.visibility</p:attrName>
                                        </p:attrNameLst>
                                      </p:cBhvr>
                                      <p:to>
                                        <p:strVal val="visible"/>
                                      </p:to>
                                    </p:set>
                                    <p:animEffect transition="in" filter="wipe(up)">
                                      <p:cBhvr>
                                        <p:cTn id="35" dur="500"/>
                                        <p:tgtEl>
                                          <p:spTgt spid="223"/>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81"/>
                                        </p:tgtEl>
                                        <p:attrNameLst>
                                          <p:attrName>style.visibility</p:attrName>
                                        </p:attrNameLst>
                                      </p:cBhvr>
                                      <p:to>
                                        <p:strVal val="visible"/>
                                      </p:to>
                                    </p:set>
                                    <p:animEffect transition="in" filter="wipe(left)">
                                      <p:cBhvr>
                                        <p:cTn id="39" dur="500"/>
                                        <p:tgtEl>
                                          <p:spTgt spid="181"/>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219"/>
                                        </p:tgtEl>
                                        <p:attrNameLst>
                                          <p:attrName>style.visibility</p:attrName>
                                        </p:attrNameLst>
                                      </p:cBhvr>
                                      <p:to>
                                        <p:strVal val="visible"/>
                                      </p:to>
                                    </p:set>
                                    <p:animEffect transition="in" filter="wipe(up)">
                                      <p:cBhvr>
                                        <p:cTn id="43" dur="500"/>
                                        <p:tgtEl>
                                          <p:spTgt spid="21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78"/>
                                        </p:tgtEl>
                                        <p:attrNameLst>
                                          <p:attrName>style.visibility</p:attrName>
                                        </p:attrNameLst>
                                      </p:cBhvr>
                                      <p:to>
                                        <p:strVal val="visible"/>
                                      </p:to>
                                    </p:set>
                                    <p:animEffect transition="in" filter="wipe(left)">
                                      <p:cBhvr>
                                        <p:cTn id="47" dur="500"/>
                                        <p:tgtEl>
                                          <p:spTgt spid="178"/>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212"/>
                                        </p:tgtEl>
                                        <p:attrNameLst>
                                          <p:attrName>style.visibility</p:attrName>
                                        </p:attrNameLst>
                                      </p:cBhvr>
                                      <p:to>
                                        <p:strVal val="visible"/>
                                      </p:to>
                                    </p:set>
                                    <p:animEffect transition="in" filter="wipe(up)">
                                      <p:cBhvr>
                                        <p:cTn id="51"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1"/>
          <p:cNvSpPr/>
          <p:nvPr/>
        </p:nvSpPr>
        <p:spPr>
          <a:xfrm>
            <a:off x="3706873" y="452121"/>
            <a:ext cx="4778249" cy="6595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rgbClr val="01ACBE"/>
                </a:solidFill>
                <a:latin typeface="造字工房悦黑体验版细体" pitchFamily="50" charset="-122"/>
                <a:ea typeface="造字工房悦黑体验版细体" pitchFamily="50" charset="-122"/>
                <a:sym typeface="+mn-ea"/>
              </a:rPr>
              <a:t>三、精准定位所需文献</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pic>
        <p:nvPicPr>
          <p:cNvPr id="3" name="图片 3" descr="海量数据"/>
          <p:cNvPicPr>
            <a:picLocks noChangeAspect="1"/>
          </p:cNvPicPr>
          <p:nvPr/>
        </p:nvPicPr>
        <p:blipFill>
          <a:blip r:embed="rId1"/>
          <a:stretch>
            <a:fillRect/>
          </a:stretch>
        </p:blipFill>
        <p:spPr>
          <a:xfrm>
            <a:off x="48260" y="1221740"/>
            <a:ext cx="12094633" cy="5579533"/>
          </a:xfrm>
          <a:prstGeom prst="rect">
            <a:avLst/>
          </a:prstGeom>
          <a:noFill/>
          <a:ln w="9525">
            <a:noFill/>
          </a:ln>
        </p:spPr>
      </p:pic>
      <p:sp>
        <p:nvSpPr>
          <p:cNvPr id="200" name=" 200"/>
          <p:cNvSpPr/>
          <p:nvPr/>
        </p:nvSpPr>
        <p:spPr>
          <a:xfrm>
            <a:off x="7917180" y="3988647"/>
            <a:ext cx="1180253" cy="344593"/>
          </a:xfrm>
          <a:prstGeom prst="frame">
            <a:avLst/>
          </a:prstGeom>
          <a:gradFill>
            <a:gsLst>
              <a:gs pos="0">
                <a:schemeClr val="accent2">
                  <a:satMod val="103000"/>
                  <a:lumMod val="102000"/>
                  <a:tint val="94000"/>
                </a:schemeClr>
              </a:gs>
              <a:gs pos="5000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dirty="0">
              <a:solidFill>
                <a:schemeClr val="tx1"/>
              </a:solidFill>
            </a:endParaRPr>
          </a:p>
        </p:txBody>
      </p:sp>
      <p:sp>
        <p:nvSpPr>
          <p:cNvPr id="160" name=" 160"/>
          <p:cNvSpPr/>
          <p:nvPr/>
        </p:nvSpPr>
        <p:spPr>
          <a:xfrm rot="10500000">
            <a:off x="7161953" y="4256193"/>
            <a:ext cx="738293" cy="43095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AA2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a:solidFill>
                <a:srgbClr val="FFFFFF"/>
              </a:solidFill>
            </a:endParaRPr>
          </a:p>
        </p:txBody>
      </p:sp>
      <p:sp>
        <p:nvSpPr>
          <p:cNvPr id="167" name=" 167"/>
          <p:cNvSpPr/>
          <p:nvPr/>
        </p:nvSpPr>
        <p:spPr>
          <a:xfrm>
            <a:off x="3839845" y="4538345"/>
            <a:ext cx="3303905" cy="1843405"/>
          </a:xfrm>
          <a:prstGeom prst="roundRect">
            <a:avLst/>
          </a:prstGeom>
          <a:solidFill>
            <a:srgbClr val="FFAA2D"/>
          </a:solidFill>
          <a:ln w="28575" cmpd="dbl">
            <a:no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海量数据</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a:p>
            <a:pPr algn="l"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真的需要全部看完吗？？</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a:p>
            <a:pPr algn="l"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真的能检索到我想要的吗？？</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4" nodeType="after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p:cTn id="7" dur="500" fill="hold"/>
                                        <p:tgtEl>
                                          <p:spTgt spid="200"/>
                                        </p:tgtEl>
                                        <p:attrNameLst>
                                          <p:attrName>ppt_w</p:attrName>
                                        </p:attrNameLst>
                                      </p:cBhvr>
                                      <p:tavLst>
                                        <p:tav tm="0">
                                          <p:val>
                                            <p:fltVal val="0"/>
                                          </p:val>
                                        </p:tav>
                                        <p:tav tm="100000">
                                          <p:val>
                                            <p:strVal val="#ppt_w"/>
                                          </p:val>
                                        </p:tav>
                                      </p:tavLst>
                                    </p:anim>
                                    <p:anim calcmode="lin" valueType="num">
                                      <p:cBhvr>
                                        <p:cTn id="8" dur="500" fill="hold"/>
                                        <p:tgtEl>
                                          <p:spTgt spid="20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childTnLst>
                                    <p:set>
                                      <p:cBhvr>
                                        <p:cTn id="11" dur="1" fill="hold">
                                          <p:stCondLst>
                                            <p:cond delay="0"/>
                                          </p:stCondLst>
                                        </p:cTn>
                                        <p:tgtEl>
                                          <p:spTgt spid="160"/>
                                        </p:tgtEl>
                                        <p:attrNameLst>
                                          <p:attrName>style.visibility</p:attrName>
                                        </p:attrNameLst>
                                      </p:cBhvr>
                                      <p:to>
                                        <p:strVal val="visible"/>
                                      </p:to>
                                    </p:set>
                                    <p:anim calcmode="lin" valueType="num">
                                      <p:cBhvr>
                                        <p:cTn id="12" dur="500" fill="hold"/>
                                        <p:tgtEl>
                                          <p:spTgt spid="160"/>
                                        </p:tgtEl>
                                        <p:attrNameLst>
                                          <p:attrName>ppt_w</p:attrName>
                                        </p:attrNameLst>
                                      </p:cBhvr>
                                      <p:tavLst>
                                        <p:tav tm="0">
                                          <p:val>
                                            <p:fltVal val="0"/>
                                          </p:val>
                                        </p:tav>
                                        <p:tav tm="100000">
                                          <p:val>
                                            <p:strVal val="#ppt_w"/>
                                          </p:val>
                                        </p:tav>
                                      </p:tavLst>
                                    </p:anim>
                                    <p:anim calcmode="lin" valueType="num">
                                      <p:cBhvr>
                                        <p:cTn id="13" dur="500" fill="hold"/>
                                        <p:tgtEl>
                                          <p:spTgt spid="16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0" presetClass="entr" presetSubtype="0" fill="hold" grpId="8" nodeType="after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200" grpId="1" animBg="1"/>
      <p:bldP spid="200" grpId="2" animBg="1"/>
      <p:bldP spid="200" grpId="3" animBg="1"/>
      <p:bldP spid="200" grpId="4" bldLvl="0" animBg="1"/>
      <p:bldP spid="160" grpId="0" animBg="1"/>
      <p:bldP spid="160" grpId="1" bldLvl="0" animBg="1"/>
      <p:bldP spid="167" grpId="0" animBg="1"/>
      <p:bldP spid="167" grpId="1" animBg="1"/>
      <p:bldP spid="167" grpId="2" animBg="1"/>
      <p:bldP spid="167" grpId="3" animBg="1"/>
      <p:bldP spid="167" grpId="4" animBg="1"/>
      <p:bldP spid="167" grpId="5" animBg="1"/>
      <p:bldP spid="167" grpId="6" animBg="1"/>
      <p:bldP spid="167" grpId="7" animBg="1"/>
      <p:bldP spid="167" grpId="8"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图片 4"/>
          <p:cNvPicPr>
            <a:picLocks noChangeAspect="1"/>
          </p:cNvPicPr>
          <p:nvPr/>
        </p:nvPicPr>
        <p:blipFill>
          <a:blip r:embed="rId1"/>
          <a:stretch>
            <a:fillRect/>
          </a:stretch>
        </p:blipFill>
        <p:spPr>
          <a:xfrm>
            <a:off x="6351" y="69851"/>
            <a:ext cx="12177713" cy="6397625"/>
          </a:xfrm>
          <a:prstGeom prst="rect">
            <a:avLst/>
          </a:prstGeom>
          <a:noFill/>
          <a:ln w="9525">
            <a:noFill/>
          </a:ln>
        </p:spPr>
      </p:pic>
      <p:sp>
        <p:nvSpPr>
          <p:cNvPr id="6" name="圆角矩形 5"/>
          <p:cNvSpPr/>
          <p:nvPr/>
        </p:nvSpPr>
        <p:spPr>
          <a:xfrm>
            <a:off x="2378075" y="122239"/>
            <a:ext cx="8350251" cy="655639"/>
          </a:xfrm>
          <a:prstGeom prst="roundRect">
            <a:avLst/>
          </a:prstGeom>
          <a:noFill/>
          <a:ln w="63500">
            <a:solidFill>
              <a:srgbClr val="FFAA2D"/>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1355" strike="noStrike" noProof="1"/>
          </a:p>
        </p:txBody>
      </p:sp>
      <p:sp>
        <p:nvSpPr>
          <p:cNvPr id="7" name="圆角矩形 6"/>
          <p:cNvSpPr/>
          <p:nvPr/>
        </p:nvSpPr>
        <p:spPr>
          <a:xfrm>
            <a:off x="2378075" y="1406525"/>
            <a:ext cx="9204325" cy="2743200"/>
          </a:xfrm>
          <a:prstGeom prst="roundRect">
            <a:avLst/>
          </a:prstGeom>
          <a:noFill/>
          <a:ln w="63500">
            <a:solidFill>
              <a:schemeClr val="accent6"/>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1355" strike="noStrike" noProof="1"/>
          </a:p>
        </p:txBody>
      </p:sp>
      <p:sp>
        <p:nvSpPr>
          <p:cNvPr id="8" name="圆角矩形 7"/>
          <p:cNvSpPr/>
          <p:nvPr/>
        </p:nvSpPr>
        <p:spPr>
          <a:xfrm>
            <a:off x="2378075" y="4927600"/>
            <a:ext cx="8655051" cy="990600"/>
          </a:xfrm>
          <a:prstGeom prst="roundRect">
            <a:avLst/>
          </a:prstGeom>
          <a:noFill/>
          <a:ln w="63500">
            <a:solidFill>
              <a:srgbClr val="FFAA2D"/>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1355" strike="noStrike" noProof="1"/>
          </a:p>
        </p:txBody>
      </p:sp>
      <p:cxnSp>
        <p:nvCxnSpPr>
          <p:cNvPr id="9" name="直接箭头连接符 8"/>
          <p:cNvCxnSpPr/>
          <p:nvPr/>
        </p:nvCxnSpPr>
        <p:spPr>
          <a:xfrm>
            <a:off x="6401965" y="4149725"/>
            <a:ext cx="395288" cy="336551"/>
          </a:xfrm>
          <a:prstGeom prst="straightConnector1">
            <a:avLst/>
          </a:prstGeom>
          <a:ln w="50800">
            <a:tailEnd type="arrow" w="med" len="med"/>
          </a:ln>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67" name=" 167"/>
          <p:cNvSpPr/>
          <p:nvPr/>
        </p:nvSpPr>
        <p:spPr>
          <a:xfrm>
            <a:off x="6797675" y="4010025"/>
            <a:ext cx="5227320" cy="826135"/>
          </a:xfrm>
          <a:prstGeom prst="round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rPr>
              <a:t>高级检索</a:t>
            </a:r>
            <a:r>
              <a:rPr lang="en-US" altLang="zh-CN" sz="2400" b="1" strike="noStrike" noProof="1">
                <a:solidFill>
                  <a:srgbClr val="FFFFFF"/>
                </a:solidFill>
              </a:rPr>
              <a:t>+</a:t>
            </a:r>
            <a:r>
              <a:rPr lang="zh-CN" altLang="en-US" sz="2400" b="1" strike="noStrike" noProof="1">
                <a:solidFill>
                  <a:srgbClr val="FFFFFF"/>
                </a:solidFill>
              </a:rPr>
              <a:t>智能检索，保证检索结果的精准性</a:t>
            </a:r>
            <a:endParaRPr lang="zh-CN" altLang="en-US" sz="2400" b="1" strike="noStrike" noProof="1">
              <a:solidFill>
                <a:srgbClr val="FFFFFF"/>
              </a:solidFill>
            </a:endParaRPr>
          </a:p>
        </p:txBody>
      </p:sp>
      <p:sp>
        <p:nvSpPr>
          <p:cNvPr id="2" name="圆角矩形 1"/>
          <p:cNvSpPr/>
          <p:nvPr/>
        </p:nvSpPr>
        <p:spPr>
          <a:xfrm>
            <a:off x="3193627" y="3821853"/>
            <a:ext cx="2541693" cy="277707"/>
          </a:xfrm>
          <a:prstGeom prst="roundRect">
            <a:avLst/>
          </a:prstGeom>
          <a:noFill/>
          <a:ln w="6350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3" name="直接箭头连接符 2"/>
          <p:cNvCxnSpPr/>
          <p:nvPr/>
        </p:nvCxnSpPr>
        <p:spPr>
          <a:xfrm flipV="1">
            <a:off x="4591473" y="3493347"/>
            <a:ext cx="640927" cy="298027"/>
          </a:xfrm>
          <a:prstGeom prst="straightConnector1">
            <a:avLst/>
          </a:prstGeom>
          <a:ln w="50800">
            <a:solidFill>
              <a:srgbClr val="41719C"/>
            </a:solidFill>
            <a:tailEnd type="arrow" w="med" len="med"/>
          </a:ln>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4" name=" 167"/>
          <p:cNvSpPr/>
          <p:nvPr/>
        </p:nvSpPr>
        <p:spPr>
          <a:xfrm>
            <a:off x="5232400" y="2728595"/>
            <a:ext cx="5323205" cy="764540"/>
          </a:xfrm>
          <a:prstGeom prst="roundRect">
            <a:avLst/>
          </a:prstGeom>
          <a:solidFill>
            <a:srgbClr val="41719C"/>
          </a:soli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sz="2400" b="1" strike="noStrike" noProof="1">
                <a:solidFill>
                  <a:srgbClr val="FFFFFF"/>
                </a:solidFill>
              </a:rPr>
              <a:t>增强出版展现论文隐性知识，帮助读者深度学习</a:t>
            </a:r>
            <a:endParaRPr lang="zh-CN" sz="2400" b="1" strike="noStrike" noProof="1">
              <a:solidFill>
                <a:srgbClr val="FFFFFF"/>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9">
        <p14:vortex dir="r"/>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5" name="图片 3"/>
          <p:cNvPicPr>
            <a:picLocks noChangeAspect="1"/>
          </p:cNvPicPr>
          <p:nvPr/>
        </p:nvPicPr>
        <p:blipFill>
          <a:blip r:embed="rId1"/>
          <a:stretch>
            <a:fillRect/>
          </a:stretch>
        </p:blipFill>
        <p:spPr>
          <a:xfrm>
            <a:off x="293688" y="679451"/>
            <a:ext cx="11034712" cy="5708651"/>
          </a:xfrm>
          <a:prstGeom prst="rect">
            <a:avLst/>
          </a:prstGeom>
          <a:noFill/>
          <a:ln w="9525">
            <a:noFill/>
          </a:ln>
        </p:spPr>
      </p:pic>
      <p:sp>
        <p:nvSpPr>
          <p:cNvPr id="44063" name="标题 11"/>
          <p:cNvSpPr>
            <a:spLocks noGrp="1" noChangeArrowheads="1"/>
          </p:cNvSpPr>
          <p:nvPr>
            <p:ph type="title"/>
          </p:nvPr>
        </p:nvSpPr>
        <p:spPr>
          <a:xfrm>
            <a:off x="127000" y="136525"/>
            <a:ext cx="4457700" cy="531813"/>
          </a:xfrm>
        </p:spPr>
        <p:txBody>
          <a:bodyPr vert="horz" wrap="square" lIns="90000" tIns="46800" rIns="90000" bIns="46800" numCol="1" anchor="ctr" anchorCtr="0" compatLnSpc="1">
            <a:normAutofit fontScale="90000"/>
          </a:bodyPr>
          <a:p>
            <a:pPr marL="0" marR="0" lvl="0" indent="0" algn="l" defTabSz="685800" rtl="0" eaLnBrk="1" fontAlgn="base" latinLnBrk="0" hangingPunct="1">
              <a:lnSpc>
                <a:spcPct val="90000"/>
              </a:lnSpc>
              <a:spcBef>
                <a:spcPct val="0"/>
              </a:spcBef>
              <a:spcAft>
                <a:spcPct val="0"/>
              </a:spcAft>
              <a:buClrTx/>
              <a:buSzTx/>
              <a:buFontTx/>
              <a:buNone/>
              <a:defRPr/>
            </a:pPr>
            <a:r>
              <a:rPr kumimoji="0" lang="zh-CN" altLang="zh-CN" sz="3200" b="0" i="0" u="none" strike="noStrike" kern="1200" cap="none" spc="0" normalizeH="0" baseline="0" noProof="0" smtClean="0">
                <a:ln>
                  <a:noFill/>
                </a:ln>
                <a:solidFill>
                  <a:srgbClr val="4B787B"/>
                </a:solidFill>
                <a:effectLst/>
                <a:uLnTx/>
                <a:uFillTx/>
                <a:latin typeface="+mj-lt"/>
                <a:ea typeface="+mj-ea"/>
                <a:cs typeface="+mj-cs"/>
              </a:rPr>
              <a:t>精确定位外文文献</a:t>
            </a:r>
            <a:endParaRPr kumimoji="0" lang="zh-CN" altLang="zh-CN" sz="3200" b="0" i="0" u="none" strike="noStrike" kern="1200" cap="none" spc="0" normalizeH="0" baseline="0" noProof="0" smtClean="0">
              <a:ln>
                <a:noFill/>
              </a:ln>
              <a:solidFill>
                <a:srgbClr val="4B787B"/>
              </a:solidFill>
              <a:effectLst/>
              <a:uLnTx/>
              <a:uFillTx/>
              <a:latin typeface="+mj-lt"/>
              <a:ea typeface="+mj-ea"/>
              <a:cs typeface="+mj-cs"/>
            </a:endParaRPr>
          </a:p>
        </p:txBody>
      </p:sp>
      <p:pic>
        <p:nvPicPr>
          <p:cNvPr id="36" name="图片 35"/>
          <p:cNvPicPr>
            <a:picLocks noChangeAspect="1"/>
          </p:cNvPicPr>
          <p:nvPr/>
        </p:nvPicPr>
        <p:blipFill>
          <a:blip r:embed="rId2"/>
          <a:srcRect t="6916" r="39745" b="18201"/>
          <a:stretch>
            <a:fillRect/>
          </a:stretch>
        </p:blipFill>
        <p:spPr>
          <a:xfrm>
            <a:off x="5238751" y="1784351"/>
            <a:ext cx="6792913" cy="3135313"/>
          </a:xfrm>
          <a:prstGeom prst="rect">
            <a:avLst/>
          </a:prstGeom>
          <a:noFill/>
          <a:ln w="9525">
            <a:noFill/>
          </a:ln>
          <a:effectLst>
            <a:outerShdw blurRad="215900" dist="38100" dir="2700000" sx="101000" sy="101000" algn="tl" rotWithShape="0">
              <a:prstClr val="black">
                <a:alpha val="25000"/>
              </a:prstClr>
            </a:outerShdw>
          </a:effectLst>
        </p:spPr>
      </p:pic>
      <p:sp>
        <p:nvSpPr>
          <p:cNvPr id="160" name=" 160"/>
          <p:cNvSpPr/>
          <p:nvPr/>
        </p:nvSpPr>
        <p:spPr>
          <a:xfrm rot="10620000">
            <a:off x="8961439" y="1355725"/>
            <a:ext cx="1233488" cy="641351"/>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gradFill>
            <a:gsLst>
              <a:gs pos="0">
                <a:schemeClr val="accent2">
                  <a:satMod val="103000"/>
                  <a:lumMod val="102000"/>
                  <a:tint val="94000"/>
                </a:schemeClr>
              </a:gs>
              <a:gs pos="5000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5" strike="noStrike" noProof="1">
              <a:solidFill>
                <a:srgbClr val="FFFFFF"/>
              </a:solidFill>
            </a:endParaRPr>
          </a:p>
        </p:txBody>
      </p:sp>
      <p:sp>
        <p:nvSpPr>
          <p:cNvPr id="5" name="矩形 4"/>
          <p:cNvSpPr/>
          <p:nvPr/>
        </p:nvSpPr>
        <p:spPr>
          <a:xfrm>
            <a:off x="1831975" y="715963"/>
            <a:ext cx="6400800" cy="366713"/>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p>
            <a:pPr algn="ctr" fontAlgn="base"/>
            <a:endParaRPr lang="zh-CN" altLang="en-US" sz="1355" strike="noStrike" noProof="1"/>
          </a:p>
        </p:txBody>
      </p:sp>
      <p:cxnSp>
        <p:nvCxnSpPr>
          <p:cNvPr id="7" name="肘形连接符 6"/>
          <p:cNvCxnSpPr>
            <a:stCxn id="5" idx="2"/>
          </p:cNvCxnSpPr>
          <p:nvPr/>
        </p:nvCxnSpPr>
        <p:spPr>
          <a:xfrm rot="5400000" flipV="1">
            <a:off x="5124451" y="990600"/>
            <a:ext cx="212725" cy="396875"/>
          </a:xfrm>
          <a:prstGeom prst="bentConnector2">
            <a:avLst/>
          </a:prstGeom>
          <a:ln w="31750">
            <a:solidFill>
              <a:srgbClr val="FFAA2D"/>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7" name=" 167"/>
          <p:cNvSpPr/>
          <p:nvPr/>
        </p:nvSpPr>
        <p:spPr>
          <a:xfrm>
            <a:off x="5413375" y="1158239"/>
            <a:ext cx="1706880" cy="396240"/>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355" b="1" strike="noStrike" noProof="1">
                <a:solidFill>
                  <a:srgbClr val="FFFFFF"/>
                </a:solidFill>
              </a:rPr>
              <a:t>多种文献资源</a:t>
            </a:r>
            <a:endParaRPr lang="zh-CN" altLang="en-US" sz="1355" b="1" strike="noStrike" noProof="1">
              <a:solidFill>
                <a:srgbClr val="FFFFFF"/>
              </a:solidFill>
            </a:endParaRPr>
          </a:p>
        </p:txBody>
      </p:sp>
      <p:sp>
        <p:nvSpPr>
          <p:cNvPr id="8" name="矩形 7"/>
          <p:cNvSpPr/>
          <p:nvPr/>
        </p:nvSpPr>
        <p:spPr>
          <a:xfrm>
            <a:off x="2030413" y="1417639"/>
            <a:ext cx="3078163" cy="381000"/>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9" name="肘形连接符 8"/>
          <p:cNvCxnSpPr>
            <a:stCxn id="5" idx="2"/>
          </p:cNvCxnSpPr>
          <p:nvPr/>
        </p:nvCxnSpPr>
        <p:spPr>
          <a:xfrm rot="10800000" flipV="1">
            <a:off x="1492251" y="1616075"/>
            <a:ext cx="538163" cy="347663"/>
          </a:xfrm>
          <a:prstGeom prst="bentConnector3">
            <a:avLst>
              <a:gd name="adj1" fmla="val 49882"/>
            </a:avLst>
          </a:prstGeom>
          <a:ln w="31750">
            <a:solidFill>
              <a:srgbClr val="FFAA2D"/>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 167"/>
          <p:cNvSpPr/>
          <p:nvPr/>
        </p:nvSpPr>
        <p:spPr>
          <a:xfrm>
            <a:off x="293371" y="1554480"/>
            <a:ext cx="1198245" cy="868045"/>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355" b="1" strike="noStrike" noProof="1">
                <a:solidFill>
                  <a:srgbClr val="FFFFFF"/>
                </a:solidFill>
              </a:rPr>
              <a:t>检索中外文文献</a:t>
            </a:r>
            <a:endParaRPr lang="zh-CN" altLang="en-US" sz="1355" b="1" strike="noStrike" noProof="1">
              <a:solidFill>
                <a:srgbClr val="FFFFFF"/>
              </a:solidFill>
            </a:endParaRPr>
          </a:p>
        </p:txBody>
      </p:sp>
    </p:spTree>
    <p:custDataLst>
      <p:tags r:id="rId3"/>
    </p:custDataLst>
  </p:cSld>
  <p:clrMapOvr>
    <a:masterClrMapping/>
  </p:clrMapOvr>
  <p:transition spd="slow" advClick="0" advTm="0">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3968327" y="299720"/>
            <a:ext cx="4255347" cy="712893"/>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rgbClr val="01ACBE"/>
                </a:solidFill>
                <a:latin typeface="造字工房悦黑体验版细体" pitchFamily="50" charset="-122"/>
                <a:ea typeface="造字工房悦黑体验版细体" pitchFamily="50" charset="-122"/>
                <a:sym typeface="+mn-ea"/>
              </a:rPr>
              <a:t>四、文献阅读</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sp>
        <p:nvSpPr>
          <p:cNvPr id="3" name="矩形 2"/>
          <p:cNvSpPr/>
          <p:nvPr/>
        </p:nvSpPr>
        <p:spPr>
          <a:xfrm>
            <a:off x="488527" y="2133600"/>
            <a:ext cx="4918287" cy="3798993"/>
          </a:xfrm>
          <a:prstGeom prst="rect">
            <a:avLst/>
          </a:prstGeom>
          <a:blipFill dpi="0" rotWithShape="1">
            <a:blip r:embed="rId1" cstate="screen">
              <a:extLst>
                <a:ext uri="{BEBA8EAE-BF5A-486C-A8C5-ECC9F3942E4B}">
                  <a14:imgProps xmlns:a14="http://schemas.microsoft.com/office/drawing/2010/main">
                    <a14:imgLayer r:embed="rId2">
                      <a14:imgEffect>
                        <a14:backgroundRemoval t="2925" b="97508" l="0" r="99285">
                          <a14:foregroundMark x1="92561" y1="27627" x2="92561" y2="27627"/>
                        </a14:backgroundRemoval>
                      </a14:imgEffect>
                    </a14:imgLayer>
                  </a14:imgProps>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8" name="圆角矩形 47"/>
          <p:cNvSpPr/>
          <p:nvPr/>
        </p:nvSpPr>
        <p:spPr>
          <a:xfrm>
            <a:off x="10027073" y="5959687"/>
            <a:ext cx="819573" cy="751840"/>
          </a:xfrm>
          <a:prstGeom prst="roundRect">
            <a:avLst>
              <a:gd name="adj" fmla="val 7763"/>
            </a:avLst>
          </a:prstGeom>
          <a:solidFill>
            <a:srgbClr val="FD5F5E"/>
          </a:solidFill>
          <a:ln w="12700" cap="flat" cmpd="sng" algn="ctr">
            <a:noFill/>
            <a:prstDash val="solid"/>
          </a:ln>
          <a:effectLst/>
        </p:spPr>
        <p:txBody>
          <a:bodyPr lIns="171369" tIns="85684" rIns="171369" bIns="85684"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grpSp>
        <p:nvGrpSpPr>
          <p:cNvPr id="50" name="组合 49"/>
          <p:cNvGrpSpPr/>
          <p:nvPr/>
        </p:nvGrpSpPr>
        <p:grpSpPr>
          <a:xfrm rot="0">
            <a:off x="5871633" y="3424767"/>
            <a:ext cx="1278467" cy="1266613"/>
            <a:chOff x="1692573" y="1455253"/>
            <a:chExt cx="2542903" cy="2542903"/>
          </a:xfrm>
          <a:effectLst/>
        </p:grpSpPr>
        <p:sp>
          <p:nvSpPr>
            <p:cNvPr id="51" name="圆角矩形 50"/>
            <p:cNvSpPr/>
            <p:nvPr/>
          </p:nvSpPr>
          <p:spPr>
            <a:xfrm>
              <a:off x="1692573" y="1455253"/>
              <a:ext cx="2542903" cy="2542903"/>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p:spPr>
          <p:txBody>
            <a:bodyPr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sp>
          <p:nvSpPr>
            <p:cNvPr id="52" name="圆角矩形 51"/>
            <p:cNvSpPr/>
            <p:nvPr/>
          </p:nvSpPr>
          <p:spPr>
            <a:xfrm>
              <a:off x="2053420" y="1816100"/>
              <a:ext cx="1821208" cy="1821208"/>
            </a:xfrm>
            <a:prstGeom prst="roundRect">
              <a:avLst>
                <a:gd name="adj" fmla="val 7763"/>
              </a:avLst>
            </a:prstGeom>
            <a:solidFill>
              <a:srgbClr val="FD5F5E"/>
            </a:solidFill>
            <a:ln w="12700" cap="flat" cmpd="sng" algn="ctr">
              <a:noFill/>
              <a:prstDash val="solid"/>
            </a:ln>
            <a:effectLst>
              <a:innerShdw blurRad="63500" dist="50800" dir="13500000">
                <a:prstClr val="black">
                  <a:alpha val="50000"/>
                </a:prstClr>
              </a:innerShdw>
            </a:effectLst>
          </p:spPr>
          <p:txBody>
            <a:bodyPr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grpSp>
      <p:sp>
        <p:nvSpPr>
          <p:cNvPr id="53" name="TextBox 52"/>
          <p:cNvSpPr txBox="1"/>
          <p:nvPr/>
        </p:nvSpPr>
        <p:spPr>
          <a:xfrm>
            <a:off x="6140027" y="3809153"/>
            <a:ext cx="742527" cy="499110"/>
          </a:xfrm>
          <a:prstGeom prst="rect">
            <a:avLst/>
          </a:prstGeom>
          <a:noFill/>
          <a:effectLst>
            <a:innerShdw blurRad="63500" dist="50800" dir="13500000">
              <a:prstClr val="black">
                <a:alpha val="50000"/>
              </a:prstClr>
            </a:innerShdw>
          </a:effectLst>
        </p:spPr>
        <p:txBody>
          <a:bodyPr wrap="square" lIns="171369" tIns="85684" rIns="171369" bIns="85684" rtlCol="0">
            <a:spAutoFit/>
          </a:bodyPr>
          <a:p>
            <a:pPr defTabSz="1285240" fontAlgn="auto">
              <a:spcBef>
                <a:spcPts val="0"/>
              </a:spcBef>
              <a:spcAft>
                <a:spcPts val="0"/>
              </a:spcAft>
              <a:defRPr/>
            </a:pPr>
            <a:r>
              <a:rPr lang="en-US" altLang="zh-CN" sz="2135" b="1" kern="0" dirty="0">
                <a:solidFill>
                  <a:sysClr val="window" lastClr="FFFFFF"/>
                </a:solidFill>
                <a:latin typeface="微软雅黑" panose="020B0503020204020204" pitchFamily="34" charset="-122"/>
                <a:ea typeface="微软雅黑" panose="020B0503020204020204" pitchFamily="34" charset="-122"/>
              </a:rPr>
              <a:t>02</a:t>
            </a:r>
            <a:endParaRPr lang="en-US" altLang="zh-CN" sz="2135" b="1" kern="0" dirty="0">
              <a:solidFill>
                <a:sysClr val="window" lastClr="FFFFFF"/>
              </a:solidFill>
              <a:latin typeface="微软雅黑" panose="020B0503020204020204" pitchFamily="34" charset="-122"/>
              <a:ea typeface="微软雅黑" panose="020B0503020204020204" pitchFamily="34" charset="-122"/>
            </a:endParaRPr>
          </a:p>
        </p:txBody>
      </p:sp>
      <p:sp>
        <p:nvSpPr>
          <p:cNvPr id="54" name="矩形 53"/>
          <p:cNvSpPr/>
          <p:nvPr/>
        </p:nvSpPr>
        <p:spPr>
          <a:xfrm>
            <a:off x="7150100" y="3295227"/>
            <a:ext cx="3069167" cy="1281430"/>
          </a:xfrm>
          <a:prstGeom prst="rect">
            <a:avLst/>
          </a:prstGeom>
        </p:spPr>
        <p:txBody>
          <a:bodyPr wrap="square" lIns="171369" tIns="85684" rIns="171369" bIns="85684">
            <a:spAutoFit/>
          </a:bodyPr>
          <a:p>
            <a:pPr>
              <a:lnSpc>
                <a:spcPct val="150000"/>
              </a:lnSpc>
            </a:pPr>
            <a:r>
              <a:rPr lang="zh-CN" altLang="en-US" sz="2135" dirty="0">
                <a:solidFill>
                  <a:schemeClr val="tx1">
                    <a:lumMod val="65000"/>
                    <a:lumOff val="35000"/>
                  </a:schemeClr>
                </a:solidFill>
                <a:ea typeface="微软雅黑" panose="020B0503020204020204" pitchFamily="34" charset="-122"/>
              </a:rPr>
              <a:t>泛读</a:t>
            </a:r>
            <a:endParaRPr lang="zh-CN" altLang="en-US" sz="2135" dirty="0">
              <a:solidFill>
                <a:schemeClr val="tx1">
                  <a:lumMod val="65000"/>
                  <a:lumOff val="35000"/>
                </a:schemeClr>
              </a:solidFill>
              <a:ea typeface="微软雅黑" panose="020B0503020204020204" pitchFamily="34" charset="-122"/>
            </a:endParaRPr>
          </a:p>
          <a:p>
            <a:pPr>
              <a:lnSpc>
                <a:spcPct val="150000"/>
              </a:lnSpc>
            </a:pPr>
            <a:r>
              <a:rPr lang="zh-CN" altLang="en-US" sz="1335" dirty="0">
                <a:solidFill>
                  <a:schemeClr val="tx1">
                    <a:lumMod val="65000"/>
                    <a:lumOff val="35000"/>
                  </a:schemeClr>
                </a:solidFill>
                <a:latin typeface="Arial" panose="020B0604020202020204" pitchFamily="34" charset="0"/>
                <a:ea typeface="微软雅黑" panose="020B0503020204020204" pitchFamily="34" charset="-122"/>
                <a:cs typeface="+mn-ea"/>
                <a:sym typeface="+mn-ea"/>
              </a:rPr>
              <a:t>除了在浏览中所要做的以外，一页一页翻，快速阅览。</a:t>
            </a:r>
            <a:endParaRPr lang="zh-CN" altLang="en-US" sz="1335"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grpSp>
        <p:nvGrpSpPr>
          <p:cNvPr id="58" name="组合 57"/>
          <p:cNvGrpSpPr/>
          <p:nvPr/>
        </p:nvGrpSpPr>
        <p:grpSpPr>
          <a:xfrm rot="0">
            <a:off x="6648027" y="2032847"/>
            <a:ext cx="1516380" cy="1391920"/>
            <a:chOff x="1692573" y="1455253"/>
            <a:chExt cx="2542903" cy="2542903"/>
          </a:xfrm>
        </p:grpSpPr>
        <p:sp>
          <p:nvSpPr>
            <p:cNvPr id="59" name="圆角矩形 58"/>
            <p:cNvSpPr/>
            <p:nvPr/>
          </p:nvSpPr>
          <p:spPr>
            <a:xfrm>
              <a:off x="1692573" y="1455253"/>
              <a:ext cx="2542903" cy="2542903"/>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p:spPr>
          <p:txBody>
            <a:bodyPr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sp>
          <p:nvSpPr>
            <p:cNvPr id="60" name="圆角矩形 59"/>
            <p:cNvSpPr/>
            <p:nvPr/>
          </p:nvSpPr>
          <p:spPr>
            <a:xfrm>
              <a:off x="2053420" y="1816100"/>
              <a:ext cx="1821208" cy="1821208"/>
            </a:xfrm>
            <a:prstGeom prst="roundRect">
              <a:avLst>
                <a:gd name="adj" fmla="val 7763"/>
              </a:avLst>
            </a:prstGeom>
            <a:solidFill>
              <a:srgbClr val="3A474C"/>
            </a:solidFill>
            <a:ln w="12700" cap="flat" cmpd="sng" algn="ctr">
              <a:noFill/>
              <a:prstDash val="solid"/>
            </a:ln>
            <a:effectLst>
              <a:innerShdw blurRad="63500" dist="50800" dir="13500000">
                <a:prstClr val="black">
                  <a:alpha val="50000"/>
                </a:prstClr>
              </a:innerShdw>
            </a:effectLst>
          </p:spPr>
          <p:txBody>
            <a:bodyPr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grpSp>
      <p:sp>
        <p:nvSpPr>
          <p:cNvPr id="61" name="TextBox 60"/>
          <p:cNvSpPr txBox="1"/>
          <p:nvPr/>
        </p:nvSpPr>
        <p:spPr>
          <a:xfrm>
            <a:off x="7062893" y="2479040"/>
            <a:ext cx="685800" cy="499110"/>
          </a:xfrm>
          <a:prstGeom prst="rect">
            <a:avLst/>
          </a:prstGeom>
          <a:noFill/>
          <a:effectLst>
            <a:innerShdw blurRad="63500" dist="50800" dir="13500000">
              <a:prstClr val="black">
                <a:alpha val="50000"/>
              </a:prstClr>
            </a:innerShdw>
          </a:effectLst>
        </p:spPr>
        <p:txBody>
          <a:bodyPr wrap="square" lIns="171369" tIns="85684" rIns="171369" bIns="85684" rtlCol="0">
            <a:spAutoFit/>
          </a:bodyPr>
          <a:p>
            <a:pPr defTabSz="1285240" fontAlgn="auto">
              <a:spcBef>
                <a:spcPts val="0"/>
              </a:spcBef>
              <a:spcAft>
                <a:spcPts val="0"/>
              </a:spcAft>
              <a:defRPr/>
            </a:pPr>
            <a:r>
              <a:rPr lang="en-US" altLang="zh-CN" sz="2135" b="1" kern="0" dirty="0">
                <a:solidFill>
                  <a:sysClr val="window" lastClr="FFFFFF"/>
                </a:solidFill>
                <a:latin typeface="微软雅黑" panose="020B0503020204020204" pitchFamily="34" charset="-122"/>
                <a:ea typeface="微软雅黑" panose="020B0503020204020204" pitchFamily="34" charset="-122"/>
              </a:rPr>
              <a:t>01</a:t>
            </a:r>
            <a:endParaRPr lang="en-US" altLang="zh-CN" sz="2135" b="1" kern="0" dirty="0">
              <a:solidFill>
                <a:sysClr val="window" lastClr="FFFFFF"/>
              </a:solidFill>
              <a:latin typeface="微软雅黑" panose="020B0503020204020204" pitchFamily="34" charset="-122"/>
              <a:ea typeface="微软雅黑" panose="020B0503020204020204" pitchFamily="34" charset="-122"/>
            </a:endParaRPr>
          </a:p>
        </p:txBody>
      </p:sp>
      <p:sp>
        <p:nvSpPr>
          <p:cNvPr id="62" name="矩形 61"/>
          <p:cNvSpPr/>
          <p:nvPr/>
        </p:nvSpPr>
        <p:spPr>
          <a:xfrm>
            <a:off x="8164407" y="1800860"/>
            <a:ext cx="3290147" cy="1590675"/>
          </a:xfrm>
          <a:prstGeom prst="rect">
            <a:avLst/>
          </a:prstGeom>
        </p:spPr>
        <p:txBody>
          <a:bodyPr wrap="square" lIns="171369" tIns="85684" rIns="171369" bIns="85684">
            <a:spAutoFit/>
          </a:bodyPr>
          <a:p>
            <a:pPr>
              <a:lnSpc>
                <a:spcPct val="150000"/>
              </a:lnSpc>
            </a:pPr>
            <a:r>
              <a:rPr lang="zh-CN" altLang="en-US" sz="2135" dirty="0" smtClean="0">
                <a:solidFill>
                  <a:schemeClr val="tx1">
                    <a:lumMod val="65000"/>
                    <a:lumOff val="35000"/>
                  </a:schemeClr>
                </a:solidFill>
                <a:ea typeface="微软雅黑" panose="020B0503020204020204" pitchFamily="34" charset="-122"/>
              </a:rPr>
              <a:t>浏览</a:t>
            </a:r>
            <a:endParaRPr lang="zh-CN" altLang="en-US" sz="2135" dirty="0" smtClean="0">
              <a:solidFill>
                <a:schemeClr val="tx1">
                  <a:lumMod val="65000"/>
                  <a:lumOff val="35000"/>
                </a:schemeClr>
              </a:solidFill>
              <a:ea typeface="微软雅黑" panose="020B0503020204020204" pitchFamily="34" charset="-122"/>
            </a:endParaRPr>
          </a:p>
          <a:p>
            <a:pPr>
              <a:lnSpc>
                <a:spcPct val="150000"/>
              </a:lnSpc>
            </a:pPr>
            <a:r>
              <a:rPr lang="zh-CN" altLang="en-US" sz="1335"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了解著作的书名、目录、提要、前言、后记、纲要，知道著作、论文主要论说的是什么。</a:t>
            </a:r>
            <a:endParaRPr lang="zh-CN" altLang="en-US" sz="1335"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9" name="圆角矩形 48"/>
          <p:cNvSpPr/>
          <p:nvPr/>
        </p:nvSpPr>
        <p:spPr>
          <a:xfrm>
            <a:off x="11316547" y="5728547"/>
            <a:ext cx="506307" cy="547793"/>
          </a:xfrm>
          <a:prstGeom prst="roundRect">
            <a:avLst>
              <a:gd name="adj" fmla="val 7763"/>
            </a:avLst>
          </a:prstGeom>
          <a:solidFill>
            <a:srgbClr val="3A474C"/>
          </a:solidFill>
          <a:ln w="12700" cap="flat" cmpd="sng" algn="ctr">
            <a:noFill/>
            <a:prstDash val="solid"/>
          </a:ln>
          <a:effectLst/>
        </p:spPr>
        <p:txBody>
          <a:bodyPr lIns="171369" tIns="85684" rIns="171369" bIns="85684"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grpSp>
        <p:nvGrpSpPr>
          <p:cNvPr id="6" name="组合 5"/>
          <p:cNvGrpSpPr/>
          <p:nvPr/>
        </p:nvGrpSpPr>
        <p:grpSpPr>
          <a:xfrm rot="0">
            <a:off x="6707293" y="4669367"/>
            <a:ext cx="1516380" cy="1391920"/>
            <a:chOff x="1692573" y="1455253"/>
            <a:chExt cx="2542903" cy="2542903"/>
          </a:xfrm>
        </p:grpSpPr>
        <p:sp>
          <p:nvSpPr>
            <p:cNvPr id="7" name="圆角矩形 6"/>
            <p:cNvSpPr/>
            <p:nvPr/>
          </p:nvSpPr>
          <p:spPr>
            <a:xfrm>
              <a:off x="1692573" y="1455253"/>
              <a:ext cx="2542903" cy="2542903"/>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p:spPr>
          <p:txBody>
            <a:bodyPr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sp>
          <p:nvSpPr>
            <p:cNvPr id="8" name="圆角矩形 7"/>
            <p:cNvSpPr/>
            <p:nvPr/>
          </p:nvSpPr>
          <p:spPr>
            <a:xfrm>
              <a:off x="2053420" y="1816100"/>
              <a:ext cx="1821208" cy="1821208"/>
            </a:xfrm>
            <a:prstGeom prst="roundRect">
              <a:avLst>
                <a:gd name="adj" fmla="val 7763"/>
              </a:avLst>
            </a:prstGeom>
            <a:solidFill>
              <a:srgbClr val="3A474C"/>
            </a:solidFill>
            <a:ln w="12700" cap="flat" cmpd="sng" algn="ctr">
              <a:noFill/>
              <a:prstDash val="solid"/>
            </a:ln>
            <a:effectLst>
              <a:innerShdw blurRad="63500" dist="50800" dir="13500000">
                <a:prstClr val="black">
                  <a:alpha val="50000"/>
                </a:prstClr>
              </a:innerShdw>
            </a:effectLst>
          </p:spPr>
          <p:txBody>
            <a:bodyPr rtlCol="0" anchor="ctr"/>
            <a:p>
              <a:pPr algn="ctr" defTabSz="1285240" fontAlgn="auto">
                <a:spcBef>
                  <a:spcPts val="0"/>
                </a:spcBef>
                <a:spcAft>
                  <a:spcPts val="0"/>
                </a:spcAft>
                <a:defRPr/>
              </a:pPr>
              <a:endParaRPr lang="zh-CN" altLang="en-US" sz="3375" kern="0">
                <a:solidFill>
                  <a:srgbClr val="7F7F7F">
                    <a:lumMod val="50000"/>
                  </a:srgbClr>
                </a:solidFill>
                <a:latin typeface="Calibri" panose="020F0502020204030204"/>
              </a:endParaRPr>
            </a:p>
          </p:txBody>
        </p:sp>
      </p:grpSp>
      <p:sp>
        <p:nvSpPr>
          <p:cNvPr id="9" name="TextBox 60"/>
          <p:cNvSpPr txBox="1"/>
          <p:nvPr/>
        </p:nvSpPr>
        <p:spPr>
          <a:xfrm>
            <a:off x="7150100" y="5116407"/>
            <a:ext cx="685800" cy="499110"/>
          </a:xfrm>
          <a:prstGeom prst="rect">
            <a:avLst/>
          </a:prstGeom>
          <a:noFill/>
          <a:effectLst>
            <a:innerShdw blurRad="63500" dist="50800" dir="13500000">
              <a:prstClr val="black">
                <a:alpha val="50000"/>
              </a:prstClr>
            </a:innerShdw>
          </a:effectLst>
        </p:spPr>
        <p:txBody>
          <a:bodyPr wrap="square" lIns="171369" tIns="85684" rIns="171369" bIns="85684" rtlCol="0">
            <a:spAutoFit/>
          </a:bodyPr>
          <a:p>
            <a:pPr defTabSz="1285240" fontAlgn="auto">
              <a:spcBef>
                <a:spcPts val="0"/>
              </a:spcBef>
              <a:spcAft>
                <a:spcPts val="0"/>
              </a:spcAft>
              <a:defRPr/>
            </a:pPr>
            <a:r>
              <a:rPr lang="en-US" altLang="zh-CN" sz="2135" b="1" kern="0" dirty="0">
                <a:solidFill>
                  <a:sysClr val="window" lastClr="FFFFFF"/>
                </a:solidFill>
                <a:latin typeface="微软雅黑" panose="020B0503020204020204" pitchFamily="34" charset="-122"/>
                <a:ea typeface="微软雅黑" panose="020B0503020204020204" pitchFamily="34" charset="-122"/>
              </a:rPr>
              <a:t>03</a:t>
            </a:r>
            <a:endParaRPr lang="en-US" altLang="zh-CN" sz="2135" b="1" kern="0" dirty="0">
              <a:solidFill>
                <a:sysClr val="window" lastClr="FFFFFF"/>
              </a:solidFill>
              <a:latin typeface="微软雅黑" panose="020B0503020204020204" pitchFamily="34" charset="-122"/>
              <a:ea typeface="微软雅黑" panose="020B0503020204020204" pitchFamily="34" charset="-122"/>
            </a:endParaRPr>
          </a:p>
        </p:txBody>
      </p:sp>
      <p:sp>
        <p:nvSpPr>
          <p:cNvPr id="10" name="矩形 9"/>
          <p:cNvSpPr/>
          <p:nvPr/>
        </p:nvSpPr>
        <p:spPr>
          <a:xfrm>
            <a:off x="8199120" y="4496647"/>
            <a:ext cx="3298613" cy="1590675"/>
          </a:xfrm>
          <a:prstGeom prst="rect">
            <a:avLst/>
          </a:prstGeom>
        </p:spPr>
        <p:txBody>
          <a:bodyPr wrap="square" lIns="171369" tIns="85684" rIns="171369" bIns="85684">
            <a:spAutoFit/>
          </a:bodyPr>
          <a:p>
            <a:pPr>
              <a:lnSpc>
                <a:spcPct val="150000"/>
              </a:lnSpc>
            </a:pPr>
            <a:r>
              <a:rPr lang="zh-CN" altLang="en-US" sz="2135" dirty="0">
                <a:solidFill>
                  <a:schemeClr val="tx1">
                    <a:lumMod val="65000"/>
                    <a:lumOff val="35000"/>
                  </a:schemeClr>
                </a:solidFill>
                <a:ea typeface="微软雅黑" panose="020B0503020204020204" pitchFamily="34" charset="-122"/>
              </a:rPr>
              <a:t>精读</a:t>
            </a:r>
            <a:endParaRPr lang="zh-CN" altLang="en-US" sz="2135" dirty="0">
              <a:solidFill>
                <a:schemeClr val="tx1">
                  <a:lumMod val="65000"/>
                  <a:lumOff val="35000"/>
                </a:schemeClr>
              </a:solidFill>
              <a:ea typeface="微软雅黑" panose="020B0503020204020204" pitchFamily="34" charset="-122"/>
            </a:endParaRPr>
          </a:p>
          <a:p>
            <a:pPr>
              <a:lnSpc>
                <a:spcPct val="150000"/>
              </a:lnSpc>
            </a:pPr>
            <a:r>
              <a:rPr lang="zh-CN" altLang="en-US" sz="1335" dirty="0">
                <a:solidFill>
                  <a:schemeClr val="tx1">
                    <a:lumMod val="65000"/>
                    <a:lumOff val="35000"/>
                  </a:schemeClr>
                </a:solidFill>
                <a:latin typeface="Arial" panose="020B0604020202020204" pitchFamily="34" charset="0"/>
                <a:ea typeface="微软雅黑" panose="020B0503020204020204" pitchFamily="34" charset="-122"/>
                <a:cs typeface="+mn-ea"/>
                <a:sym typeface="+mn-ea"/>
              </a:rPr>
              <a:t>在浏览、泛读的基础上，对著作、论文字斟句酌，有时甚至连标点、注释都不能错过。</a:t>
            </a:r>
            <a:endParaRPr lang="zh-CN" altLang="en-US" sz="1335" dirty="0">
              <a:solidFill>
                <a:schemeClr val="tx1">
                  <a:lumMod val="65000"/>
                  <a:lumOff val="35000"/>
                </a:schemeClr>
              </a:solidFill>
              <a:latin typeface="Arial" panose="020B0604020202020204" pitchFamily="34" charset="0"/>
              <a:ea typeface="微软雅黑" panose="020B0503020204020204" pitchFamily="34" charset="-122"/>
              <a:cs typeface="+mn-ea"/>
              <a:sym typeface="+mn-ea"/>
            </a:endParaRPr>
          </a:p>
        </p:txBody>
      </p:sp>
    </p:spTree>
    <p:custDataLst>
      <p:tags r:id="rId3"/>
    </p:custDataLst>
  </p:cSld>
  <p:clrMapOvr>
    <a:masterClrMapping/>
  </p:clrMapOvr>
  <p:transition spd="slow" advClick="0" advTm="0">
    <p:push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timg"/>
          <p:cNvPicPr>
            <a:picLocks noChangeAspect="1"/>
          </p:cNvPicPr>
          <p:nvPr/>
        </p:nvPicPr>
        <p:blipFill>
          <a:blip r:embed="rId1"/>
          <a:stretch>
            <a:fillRect/>
          </a:stretch>
        </p:blipFill>
        <p:spPr>
          <a:xfrm>
            <a:off x="-83820" y="-4445"/>
            <a:ext cx="3938270" cy="6867525"/>
          </a:xfrm>
          <a:prstGeom prst="rect">
            <a:avLst/>
          </a:prstGeom>
        </p:spPr>
      </p:pic>
      <p:sp>
        <p:nvSpPr>
          <p:cNvPr id="3" name="文本框 2"/>
          <p:cNvSpPr txBox="1"/>
          <p:nvPr/>
        </p:nvSpPr>
        <p:spPr>
          <a:xfrm>
            <a:off x="4551680" y="2646045"/>
            <a:ext cx="6827520" cy="1568450"/>
          </a:xfrm>
          <a:prstGeom prst="rect">
            <a:avLst/>
          </a:prstGeom>
          <a:noFill/>
        </p:spPr>
        <p:txBody>
          <a:bodyPr wrap="square" rtlCol="0">
            <a:spAutoFit/>
          </a:bodyPr>
          <a:p>
            <a:r>
              <a:rPr lang="zh-CN" altLang="zh-CN" sz="9600">
                <a:latin typeface="微软雅黑" panose="020B0503020204020204" pitchFamily="34" charset="-122"/>
                <a:ea typeface="微软雅黑" panose="020B0503020204020204" pitchFamily="34" charset="-122"/>
              </a:rPr>
              <a:t>如何理解？</a:t>
            </a:r>
            <a:endParaRPr lang="zh-CN" altLang="zh-CN" sz="9600">
              <a:latin typeface="微软雅黑" panose="020B0503020204020204" pitchFamily="34" charset="-122"/>
              <a:ea typeface="微软雅黑" panose="020B0503020204020204" pitchFamily="34" charset="-122"/>
            </a:endParaRPr>
          </a:p>
        </p:txBody>
      </p:sp>
    </p:spTree>
  </p:cSld>
  <p:clrMapOvr>
    <a:masterClrMapping/>
  </p:clrMapOvr>
  <p:transition spd="med" advClick="0" advTm="100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313" name="文本框 22"/>
          <p:cNvSpPr txBox="1"/>
          <p:nvPr/>
        </p:nvSpPr>
        <p:spPr>
          <a:xfrm>
            <a:off x="381847" y="406400"/>
            <a:ext cx="4053840" cy="460375"/>
          </a:xfrm>
          <a:prstGeom prst="rect">
            <a:avLst/>
          </a:prstGeom>
          <a:noFill/>
          <a:ln w="9525">
            <a:noFill/>
          </a:ln>
        </p:spPr>
        <p:txBody>
          <a:bodyPr wrap="square" anchor="t">
            <a:spAutoFit/>
          </a:bodyPr>
          <a:p>
            <a:pPr>
              <a:lnSpc>
                <a:spcPct val="90000"/>
              </a:lnSpc>
            </a:pPr>
            <a:r>
              <a:rPr lang="zh-CN" altLang="zh-CN" sz="2665" dirty="0">
                <a:solidFill>
                  <a:srgbClr val="4B787B"/>
                </a:solidFill>
                <a:latin typeface="微软雅黑" panose="020B0503020204020204" pitchFamily="34" charset="-122"/>
                <a:ea typeface="微软雅黑" panose="020B0503020204020204" pitchFamily="34" charset="-122"/>
                <a:sym typeface="黑体" panose="02010609060101010101" charset="-122"/>
              </a:rPr>
              <a:t>读：三位一体，系统选读</a:t>
            </a:r>
            <a:endParaRPr lang="zh-CN" altLang="zh-CN" sz="2665" dirty="0">
              <a:solidFill>
                <a:srgbClr val="4B787B"/>
              </a:solidFill>
              <a:latin typeface="微软雅黑" panose="020B0503020204020204" pitchFamily="34" charset="-122"/>
              <a:ea typeface="微软雅黑" panose="020B0503020204020204" pitchFamily="34" charset="-122"/>
              <a:sym typeface="黑体" panose="02010609060101010101" charset="-122"/>
            </a:endParaRPr>
          </a:p>
        </p:txBody>
      </p:sp>
      <p:grpSp>
        <p:nvGrpSpPr>
          <p:cNvPr id="11" name="组合 12"/>
          <p:cNvGrpSpPr/>
          <p:nvPr/>
        </p:nvGrpSpPr>
        <p:grpSpPr>
          <a:xfrm flipV="1">
            <a:off x="527473" y="1012191"/>
            <a:ext cx="1648884" cy="101600"/>
            <a:chOff x="4023692" y="4894277"/>
            <a:chExt cx="1964495" cy="120014"/>
          </a:xfrm>
        </p:grpSpPr>
        <p:sp>
          <p:nvSpPr>
            <p:cNvPr id="12" name="矩形 11"/>
            <p:cNvSpPr/>
            <p:nvPr/>
          </p:nvSpPr>
          <p:spPr>
            <a:xfrm>
              <a:off x="4023692" y="4894277"/>
              <a:ext cx="264791" cy="120014"/>
            </a:xfrm>
            <a:prstGeom prst="rect">
              <a:avLst/>
            </a:prstGeom>
            <a:solidFill>
              <a:srgbClr val="1CA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3" name="矩形 12"/>
            <p:cNvSpPr/>
            <p:nvPr/>
          </p:nvSpPr>
          <p:spPr>
            <a:xfrm>
              <a:off x="4704582" y="4894277"/>
              <a:ext cx="262269" cy="120014"/>
            </a:xfrm>
            <a:prstGeom prst="rect">
              <a:avLst/>
            </a:prstGeom>
            <a:solidFill>
              <a:srgbClr val="F8AA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20" name="矩形 19"/>
            <p:cNvSpPr/>
            <p:nvPr/>
          </p:nvSpPr>
          <p:spPr>
            <a:xfrm>
              <a:off x="5045028" y="4894277"/>
              <a:ext cx="262269" cy="120014"/>
            </a:xfrm>
            <a:prstGeom prst="rect">
              <a:avLst/>
            </a:prstGeom>
            <a:solidFill>
              <a:srgbClr val="C84F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21" name="矩形 20"/>
            <p:cNvSpPr/>
            <p:nvPr/>
          </p:nvSpPr>
          <p:spPr>
            <a:xfrm>
              <a:off x="5385472" y="4894277"/>
              <a:ext cx="262269" cy="120014"/>
            </a:xfrm>
            <a:prstGeom prst="rect">
              <a:avLst/>
            </a:prstGeom>
            <a:solidFill>
              <a:srgbClr val="546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22" name="矩形 21"/>
            <p:cNvSpPr/>
            <p:nvPr/>
          </p:nvSpPr>
          <p:spPr>
            <a:xfrm>
              <a:off x="5723396" y="4894277"/>
              <a:ext cx="264791" cy="120014"/>
            </a:xfrm>
            <a:prstGeom prst="rect">
              <a:avLst/>
            </a:prstGeom>
            <a:solidFill>
              <a:srgbClr val="C9C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23" name="矩形 22"/>
            <p:cNvSpPr/>
            <p:nvPr/>
          </p:nvSpPr>
          <p:spPr>
            <a:xfrm>
              <a:off x="4364138" y="4894277"/>
              <a:ext cx="264790" cy="120014"/>
            </a:xfrm>
            <a:prstGeom prst="rect">
              <a:avLst/>
            </a:prstGeom>
            <a:solidFill>
              <a:srgbClr val="AAC6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grpSp>
      <p:pic>
        <p:nvPicPr>
          <p:cNvPr id="5" name="图片 4" descr="再生医学8"/>
          <p:cNvPicPr>
            <a:picLocks noChangeAspect="1"/>
          </p:cNvPicPr>
          <p:nvPr/>
        </p:nvPicPr>
        <p:blipFill>
          <a:blip r:embed="rId1"/>
          <a:stretch>
            <a:fillRect/>
          </a:stretch>
        </p:blipFill>
        <p:spPr>
          <a:xfrm>
            <a:off x="46567" y="1696720"/>
            <a:ext cx="12098020" cy="4074160"/>
          </a:xfrm>
          <a:prstGeom prst="rect">
            <a:avLst/>
          </a:prstGeom>
        </p:spPr>
      </p:pic>
      <p:sp>
        <p:nvSpPr>
          <p:cNvPr id="17" name="矩形 16"/>
          <p:cNvSpPr/>
          <p:nvPr/>
        </p:nvSpPr>
        <p:spPr>
          <a:xfrm>
            <a:off x="159173" y="2044700"/>
            <a:ext cx="940647" cy="441113"/>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8" name="矩形 7"/>
          <p:cNvSpPr/>
          <p:nvPr/>
        </p:nvSpPr>
        <p:spPr>
          <a:xfrm>
            <a:off x="9883987" y="2485813"/>
            <a:ext cx="940647" cy="3178387"/>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167" name=" 167"/>
          <p:cNvSpPr/>
          <p:nvPr/>
        </p:nvSpPr>
        <p:spPr>
          <a:xfrm>
            <a:off x="4076700" y="3137747"/>
            <a:ext cx="4036907" cy="1192953"/>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r>
              <a:rPr lang="zh-CN" altLang="en-US" sz="2135" b="1">
                <a:latin typeface="微软雅黑" panose="020B0503020204020204" pitchFamily="34" charset="-122"/>
                <a:ea typeface="微软雅黑" panose="020B0503020204020204" pitchFamily="34" charset="-122"/>
                <a:sym typeface="+mn-ea"/>
              </a:rPr>
              <a:t>了解演变、发展过程，站在前人知识积淀的基础上梳理知识。</a:t>
            </a:r>
            <a:endParaRPr lang="zh-CN" altLang="en-US" sz="2135" b="1">
              <a:solidFill>
                <a:srgbClr val="FFFFFF"/>
              </a:solidFill>
              <a:latin typeface="微软雅黑" panose="020B0503020204020204" pitchFamily="34" charset="-122"/>
              <a:ea typeface="微软雅黑" panose="020B0503020204020204" pitchFamily="34" charset="-122"/>
              <a:sym typeface="+mn-ea"/>
            </a:endParaRPr>
          </a:p>
        </p:txBody>
      </p:sp>
      <p:pic>
        <p:nvPicPr>
          <p:cNvPr id="9" name="图片 8" descr="再生医学9"/>
          <p:cNvPicPr>
            <a:picLocks noChangeAspect="1"/>
          </p:cNvPicPr>
          <p:nvPr/>
        </p:nvPicPr>
        <p:blipFill>
          <a:blip r:embed="rId2"/>
          <a:stretch>
            <a:fillRect/>
          </a:stretch>
        </p:blipFill>
        <p:spPr>
          <a:xfrm>
            <a:off x="84667" y="1696720"/>
            <a:ext cx="12020127" cy="4074160"/>
          </a:xfrm>
          <a:prstGeom prst="rect">
            <a:avLst/>
          </a:prstGeom>
        </p:spPr>
      </p:pic>
      <p:sp>
        <p:nvSpPr>
          <p:cNvPr id="10" name="矩形 9"/>
          <p:cNvSpPr/>
          <p:nvPr/>
        </p:nvSpPr>
        <p:spPr>
          <a:xfrm>
            <a:off x="1084580" y="2075180"/>
            <a:ext cx="759460" cy="350520"/>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15" name="矩形 14"/>
          <p:cNvSpPr/>
          <p:nvPr/>
        </p:nvSpPr>
        <p:spPr>
          <a:xfrm>
            <a:off x="9974580" y="2425700"/>
            <a:ext cx="759460" cy="3079327"/>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7" name=" 7"/>
          <p:cNvSpPr/>
          <p:nvPr/>
        </p:nvSpPr>
        <p:spPr>
          <a:xfrm>
            <a:off x="4243493" y="3494193"/>
            <a:ext cx="3702473" cy="1161627"/>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135" b="1">
                <a:latin typeface="微软雅黑" panose="020B0503020204020204" pitchFamily="34" charset="-122"/>
                <a:ea typeface="微软雅黑" panose="020B0503020204020204" pitchFamily="34" charset="-122"/>
                <a:sym typeface="+mn-ea"/>
              </a:rPr>
              <a:t>了解并掌握新近的研究动态，站在学术的前沿考量问题。</a:t>
            </a:r>
            <a:endParaRPr lang="zh-CN" altLang="en-US" sz="2135" b="1">
              <a:solidFill>
                <a:srgbClr val="FFFFFF"/>
              </a:solidFill>
              <a:latin typeface="微软雅黑" panose="020B0503020204020204" pitchFamily="34" charset="-122"/>
              <a:ea typeface="微软雅黑" panose="020B0503020204020204" pitchFamily="34" charset="-122"/>
              <a:sym typeface="+mn-ea"/>
            </a:endParaRPr>
          </a:p>
        </p:txBody>
      </p:sp>
      <p:pic>
        <p:nvPicPr>
          <p:cNvPr id="16" name="图片 15" descr="再生医学"/>
          <p:cNvPicPr>
            <a:picLocks noChangeAspect="1"/>
          </p:cNvPicPr>
          <p:nvPr/>
        </p:nvPicPr>
        <p:blipFill>
          <a:blip r:embed="rId3"/>
          <a:stretch>
            <a:fillRect/>
          </a:stretch>
        </p:blipFill>
        <p:spPr>
          <a:xfrm>
            <a:off x="15240" y="1573107"/>
            <a:ext cx="12161520" cy="4321387"/>
          </a:xfrm>
          <a:prstGeom prst="rect">
            <a:avLst/>
          </a:prstGeom>
        </p:spPr>
      </p:pic>
      <p:sp>
        <p:nvSpPr>
          <p:cNvPr id="18" name="矩形 17"/>
          <p:cNvSpPr/>
          <p:nvPr/>
        </p:nvSpPr>
        <p:spPr>
          <a:xfrm>
            <a:off x="1859280" y="1938020"/>
            <a:ext cx="759460" cy="350520"/>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19" name="矩形 18"/>
          <p:cNvSpPr/>
          <p:nvPr/>
        </p:nvSpPr>
        <p:spPr>
          <a:xfrm>
            <a:off x="11345333" y="2311400"/>
            <a:ext cx="759460" cy="3489960"/>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14" name=" 14"/>
          <p:cNvSpPr/>
          <p:nvPr/>
        </p:nvSpPr>
        <p:spPr>
          <a:xfrm>
            <a:off x="4356100" y="3307927"/>
            <a:ext cx="3480647" cy="1314873"/>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135" b="1">
                <a:latin typeface="微软雅黑" panose="020B0503020204020204" pitchFamily="34" charset="-122"/>
                <a:ea typeface="微软雅黑" panose="020B0503020204020204" pitchFamily="34" charset="-122"/>
                <a:sym typeface="+mn-ea"/>
              </a:rPr>
              <a:t>一网打尽领域里最核心、最常用的术语，抓住领域里最基本、最核心的信息。</a:t>
            </a:r>
            <a:endParaRPr lang="zh-CN" altLang="en-US" sz="2135" b="1">
              <a:solidFill>
                <a:srgbClr val="FFFFFF"/>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500"/>
                                        <p:tgtEl>
                                          <p:spTgt spid="1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17"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par>
                          <p:cTn id="47" fill="hold">
                            <p:stCondLst>
                              <p:cond delay="1500"/>
                            </p:stCondLst>
                            <p:childTnLst>
                              <p:par>
                                <p:cTn id="48" presetID="55"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strVal val="#ppt_w*0.70"/>
                                          </p:val>
                                        </p:tav>
                                        <p:tav tm="100000">
                                          <p:val>
                                            <p:strVal val="#ppt_w"/>
                                          </p:val>
                                        </p:tav>
                                      </p:tavLst>
                                    </p:anim>
                                    <p:anim calcmode="lin" valueType="num">
                                      <p:cBhvr>
                                        <p:cTn id="51" dur="1000" fill="hold"/>
                                        <p:tgtEl>
                                          <p:spTgt spid="14"/>
                                        </p:tgtEl>
                                        <p:attrNameLst>
                                          <p:attrName>ppt_h</p:attrName>
                                        </p:attrNameLst>
                                      </p:cBhvr>
                                      <p:tavLst>
                                        <p:tav tm="0">
                                          <p:val>
                                            <p:strVal val="#ppt_h"/>
                                          </p:val>
                                        </p:tav>
                                        <p:tav tm="100000">
                                          <p:val>
                                            <p:strVal val="#ppt_h"/>
                                          </p:val>
                                        </p:tav>
                                      </p:tavLst>
                                    </p:anim>
                                    <p:animEffect transition="in" filter="fade">
                                      <p:cBhvr>
                                        <p:cTn id="5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8" grpId="0" bldLvl="0" animBg="1"/>
      <p:bldP spid="10" grpId="0" bldLvl="0" animBg="1"/>
      <p:bldP spid="15" grpId="0" bldLvl="0" animBg="1"/>
      <p:bldP spid="18" grpId="0" bldLvl="0" animBg="1"/>
      <p:bldP spid="19" grpId="0" bldLvl="0" animBg="1"/>
      <p:bldP spid="167" grpId="0" bldLvl="0" animBg="1"/>
      <p:bldP spid="7" grpId="0" bldLvl="0" animBg="1"/>
      <p:bldP spid="14"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7345" name="组合 12"/>
          <p:cNvGrpSpPr/>
          <p:nvPr/>
        </p:nvGrpSpPr>
        <p:grpSpPr>
          <a:xfrm flipV="1">
            <a:off x="503555" y="881063"/>
            <a:ext cx="1236663" cy="76200"/>
            <a:chOff x="4023692" y="4894277"/>
            <a:chExt cx="1964495" cy="120014"/>
          </a:xfrm>
        </p:grpSpPr>
        <p:sp>
          <p:nvSpPr>
            <p:cNvPr id="14" name="矩形 13"/>
            <p:cNvSpPr/>
            <p:nvPr/>
          </p:nvSpPr>
          <p:spPr>
            <a:xfrm>
              <a:off x="4023692" y="4894277"/>
              <a:ext cx="264791" cy="120014"/>
            </a:xfrm>
            <a:prstGeom prst="rect">
              <a:avLst/>
            </a:prstGeom>
            <a:solidFill>
              <a:srgbClr val="1CA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5" name="矩形 14"/>
            <p:cNvSpPr/>
            <p:nvPr/>
          </p:nvSpPr>
          <p:spPr>
            <a:xfrm>
              <a:off x="4704582" y="4894277"/>
              <a:ext cx="262269" cy="120014"/>
            </a:xfrm>
            <a:prstGeom prst="rect">
              <a:avLst/>
            </a:prstGeom>
            <a:solidFill>
              <a:srgbClr val="F8AA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6" name="矩形 15"/>
            <p:cNvSpPr/>
            <p:nvPr/>
          </p:nvSpPr>
          <p:spPr>
            <a:xfrm>
              <a:off x="5045028" y="4894277"/>
              <a:ext cx="262269" cy="120014"/>
            </a:xfrm>
            <a:prstGeom prst="rect">
              <a:avLst/>
            </a:prstGeom>
            <a:solidFill>
              <a:srgbClr val="C84F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7" name="矩形 16"/>
            <p:cNvSpPr/>
            <p:nvPr/>
          </p:nvSpPr>
          <p:spPr>
            <a:xfrm>
              <a:off x="5385472" y="4894277"/>
              <a:ext cx="262269" cy="120014"/>
            </a:xfrm>
            <a:prstGeom prst="rect">
              <a:avLst/>
            </a:prstGeom>
            <a:solidFill>
              <a:srgbClr val="546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8" name="矩形 17"/>
            <p:cNvSpPr/>
            <p:nvPr/>
          </p:nvSpPr>
          <p:spPr>
            <a:xfrm>
              <a:off x="5723396" y="4894277"/>
              <a:ext cx="264791" cy="120014"/>
            </a:xfrm>
            <a:prstGeom prst="rect">
              <a:avLst/>
            </a:prstGeom>
            <a:solidFill>
              <a:srgbClr val="C9C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9" name="矩形 18"/>
            <p:cNvSpPr/>
            <p:nvPr/>
          </p:nvSpPr>
          <p:spPr>
            <a:xfrm>
              <a:off x="4364138" y="4894277"/>
              <a:ext cx="264790" cy="120014"/>
            </a:xfrm>
            <a:prstGeom prst="rect">
              <a:avLst/>
            </a:prstGeom>
            <a:solidFill>
              <a:srgbClr val="AAC6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grpSp>
      <p:sp>
        <p:nvSpPr>
          <p:cNvPr id="57352" name="文本框 22"/>
          <p:cNvSpPr txBox="1"/>
          <p:nvPr/>
        </p:nvSpPr>
        <p:spPr>
          <a:xfrm>
            <a:off x="320675" y="304800"/>
            <a:ext cx="4653280" cy="534035"/>
          </a:xfrm>
          <a:prstGeom prst="rect">
            <a:avLst/>
          </a:prstGeom>
          <a:noFill/>
          <a:ln w="9525">
            <a:noFill/>
          </a:ln>
        </p:spPr>
        <p:txBody>
          <a:bodyPr wrap="none" anchor="t">
            <a:spAutoFit/>
          </a:bodyPr>
          <a:p>
            <a:pPr>
              <a:lnSpc>
                <a:spcPct val="90000"/>
              </a:lnSpc>
            </a:pPr>
            <a:r>
              <a:rPr lang="zh-CN" altLang="zh-CN" sz="3200" dirty="0">
                <a:solidFill>
                  <a:srgbClr val="4B787B"/>
                </a:solidFill>
                <a:latin typeface="Arial" panose="020B0604020202020204" pitchFamily="34" charset="0"/>
                <a:ea typeface="黑体" panose="02010609060101010101" charset="-122"/>
                <a:sym typeface="黑体" panose="02010609060101010101" charset="-122"/>
              </a:rPr>
              <a:t>读：节点文章，扩充研读</a:t>
            </a:r>
            <a:endParaRPr lang="zh-CN" altLang="zh-CN" sz="3200" dirty="0">
              <a:solidFill>
                <a:srgbClr val="4B787B"/>
              </a:solidFill>
              <a:latin typeface="Arial" panose="020B0604020202020204" pitchFamily="34" charset="0"/>
              <a:ea typeface="黑体" panose="02010609060101010101" charset="-122"/>
              <a:sym typeface="黑体" panose="02010609060101010101" charset="-122"/>
            </a:endParaRPr>
          </a:p>
        </p:txBody>
      </p:sp>
      <p:pic>
        <p:nvPicPr>
          <p:cNvPr id="57353" name="图片 1"/>
          <p:cNvPicPr>
            <a:picLocks noChangeAspect="1"/>
          </p:cNvPicPr>
          <p:nvPr/>
        </p:nvPicPr>
        <p:blipFill>
          <a:blip r:embed="rId1"/>
          <a:stretch>
            <a:fillRect/>
          </a:stretch>
        </p:blipFill>
        <p:spPr>
          <a:xfrm>
            <a:off x="333375" y="1431925"/>
            <a:ext cx="11525251" cy="4876800"/>
          </a:xfrm>
          <a:prstGeom prst="rect">
            <a:avLst/>
          </a:prstGeom>
          <a:noFill/>
          <a:ln w="9525">
            <a:noFill/>
          </a:ln>
        </p:spPr>
      </p:pic>
      <p:sp>
        <p:nvSpPr>
          <p:cNvPr id="3" name="矩形 2"/>
          <p:cNvSpPr/>
          <p:nvPr/>
        </p:nvSpPr>
        <p:spPr>
          <a:xfrm>
            <a:off x="487363" y="1418273"/>
            <a:ext cx="1708151" cy="4799013"/>
          </a:xfrm>
          <a:prstGeom prst="rect">
            <a:avLst/>
          </a:prstGeom>
          <a:noFill/>
          <a:ln w="63500">
            <a:solidFill>
              <a:srgbClr val="FFB8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4" name="矩形 3"/>
          <p:cNvSpPr/>
          <p:nvPr/>
        </p:nvSpPr>
        <p:spPr>
          <a:xfrm>
            <a:off x="2657475" y="1464311"/>
            <a:ext cx="9155113" cy="3076575"/>
          </a:xfrm>
          <a:prstGeom prst="rect">
            <a:avLst/>
          </a:prstGeom>
          <a:noFill/>
          <a:ln w="635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Tree>
  </p:cSld>
  <p:clrMapOvr>
    <a:masterClrMapping/>
  </p:clrMapOvr>
  <p:transition spd="slow" advClick="0" advTm="0">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内容占位符 3"/>
          <p:cNvPicPr>
            <a:picLocks noGrp="1" noChangeAspect="1"/>
          </p:cNvPicPr>
          <p:nvPr>
            <p:ph idx="1"/>
          </p:nvPr>
        </p:nvPicPr>
        <p:blipFill>
          <a:blip r:embed="rId1"/>
          <a:srcRect l="18002" t="3311" r="5162" b="23944"/>
          <a:stretch>
            <a:fillRect/>
          </a:stretch>
        </p:blipFill>
        <p:spPr>
          <a:xfrm>
            <a:off x="646113" y="809625"/>
            <a:ext cx="10704512" cy="5010151"/>
          </a:xfrm>
        </p:spPr>
      </p:pic>
      <p:sp>
        <p:nvSpPr>
          <p:cNvPr id="12" name="矩形 11"/>
          <p:cNvSpPr/>
          <p:nvPr/>
        </p:nvSpPr>
        <p:spPr>
          <a:xfrm>
            <a:off x="10399713" y="1889125"/>
            <a:ext cx="441325" cy="83820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pic>
        <p:nvPicPr>
          <p:cNvPr id="58371" name="图片 5"/>
          <p:cNvPicPr>
            <a:picLocks noChangeAspect="1"/>
          </p:cNvPicPr>
          <p:nvPr/>
        </p:nvPicPr>
        <p:blipFill>
          <a:blip r:embed="rId2"/>
          <a:srcRect l="992" t="11668" r="1489" b="9793"/>
          <a:stretch>
            <a:fillRect/>
          </a:stretch>
        </p:blipFill>
        <p:spPr>
          <a:xfrm>
            <a:off x="0" y="762000"/>
            <a:ext cx="12179300" cy="5516563"/>
          </a:xfrm>
          <a:prstGeom prst="rect">
            <a:avLst/>
          </a:prstGeom>
          <a:noFill/>
          <a:ln w="9525">
            <a:noFill/>
          </a:ln>
        </p:spPr>
      </p:pic>
      <p:pic>
        <p:nvPicPr>
          <p:cNvPr id="58372" name="图片 6"/>
          <p:cNvPicPr>
            <a:picLocks noChangeAspect="1"/>
          </p:cNvPicPr>
          <p:nvPr/>
        </p:nvPicPr>
        <p:blipFill>
          <a:blip r:embed="rId3"/>
          <a:stretch>
            <a:fillRect/>
          </a:stretch>
        </p:blipFill>
        <p:spPr>
          <a:xfrm>
            <a:off x="5537200" y="841375"/>
            <a:ext cx="6450013" cy="3511551"/>
          </a:xfrm>
          <a:prstGeom prst="rect">
            <a:avLst/>
          </a:prstGeom>
          <a:noFill/>
          <a:ln w="9525">
            <a:noFill/>
          </a:ln>
          <a:effectLst>
            <a:outerShdw blurRad="190500" dist="38100" dir="2700000" sx="102000" sy="102000" algn="tl" rotWithShape="0">
              <a:prstClr val="black">
                <a:alpha val="38000"/>
              </a:prstClr>
            </a:outerShdw>
          </a:effectLst>
        </p:spPr>
      </p:pic>
      <p:sp>
        <p:nvSpPr>
          <p:cNvPr id="58376" name="文本框 22"/>
          <p:cNvSpPr txBox="1"/>
          <p:nvPr/>
        </p:nvSpPr>
        <p:spPr>
          <a:xfrm>
            <a:off x="320675" y="304800"/>
            <a:ext cx="4653280" cy="534035"/>
          </a:xfrm>
          <a:prstGeom prst="rect">
            <a:avLst/>
          </a:prstGeom>
          <a:noFill/>
          <a:ln w="9525">
            <a:noFill/>
          </a:ln>
        </p:spPr>
        <p:txBody>
          <a:bodyPr wrap="none" anchor="t">
            <a:spAutoFit/>
          </a:bodyPr>
          <a:p>
            <a:pPr>
              <a:lnSpc>
                <a:spcPct val="90000"/>
              </a:lnSpc>
            </a:pPr>
            <a:r>
              <a:rPr lang="zh-CN" altLang="zh-CN" sz="3200" dirty="0">
                <a:solidFill>
                  <a:srgbClr val="4B787B"/>
                </a:solidFill>
                <a:latin typeface="Arial" panose="020B0604020202020204" pitchFamily="34" charset="0"/>
                <a:ea typeface="黑体" panose="02010609060101010101" charset="-122"/>
                <a:sym typeface="黑体" panose="02010609060101010101" charset="-122"/>
              </a:rPr>
              <a:t>读：扩展资料、深入阅读</a:t>
            </a:r>
            <a:endParaRPr lang="zh-CN" altLang="en-US" sz="3200" dirty="0">
              <a:solidFill>
                <a:srgbClr val="4B787B"/>
              </a:solidFill>
              <a:latin typeface="Arial" panose="020B0604020202020204" pitchFamily="34" charset="0"/>
              <a:ea typeface="黑体" panose="02010609060101010101" charset="-122"/>
              <a:sym typeface="黑体" panose="02010609060101010101" charset="-122"/>
            </a:endParaRPr>
          </a:p>
        </p:txBody>
      </p:sp>
      <p:sp>
        <p:nvSpPr>
          <p:cNvPr id="13" name="矩形 12"/>
          <p:cNvSpPr/>
          <p:nvPr/>
        </p:nvSpPr>
        <p:spPr>
          <a:xfrm>
            <a:off x="2408239" y="5334000"/>
            <a:ext cx="2103439" cy="473075"/>
          </a:xfrm>
          <a:prstGeom prst="rect">
            <a:avLst/>
          </a:prstGeom>
          <a:noFill/>
          <a:ln w="38100">
            <a:solidFill>
              <a:srgbClr val="FFAA2D"/>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1355" strike="noStrike" noProof="1"/>
          </a:p>
        </p:txBody>
      </p:sp>
      <p:sp>
        <p:nvSpPr>
          <p:cNvPr id="14" name="矩形 13"/>
          <p:cNvSpPr/>
          <p:nvPr/>
        </p:nvSpPr>
        <p:spPr>
          <a:xfrm>
            <a:off x="2809875" y="3290888"/>
            <a:ext cx="473075" cy="274639"/>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15" name="直接箭头连接符 14"/>
          <p:cNvCxnSpPr/>
          <p:nvPr/>
        </p:nvCxnSpPr>
        <p:spPr>
          <a:xfrm flipV="1">
            <a:off x="3260725" y="2651125"/>
            <a:ext cx="2276475" cy="655639"/>
          </a:xfrm>
          <a:prstGeom prst="straightConnector1">
            <a:avLst/>
          </a:prstGeom>
          <a:ln w="38100">
            <a:solidFill>
              <a:srgbClr val="FFAA2D"/>
            </a:solidFill>
            <a:tailEnd type="arrow" w="med" len="med"/>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67" name=" 167"/>
          <p:cNvSpPr/>
          <p:nvPr/>
        </p:nvSpPr>
        <p:spPr>
          <a:xfrm>
            <a:off x="3612515" y="2864485"/>
            <a:ext cx="1700531" cy="608965"/>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strike="noStrike" noProof="1">
                <a:solidFill>
                  <a:srgbClr val="FFFFFF"/>
                </a:solidFill>
                <a:latin typeface="微软雅黑" panose="020B0503020204020204" pitchFamily="34" charset="-122"/>
                <a:ea typeface="微软雅黑" panose="020B0503020204020204" pitchFamily="34" charset="-122"/>
              </a:rPr>
              <a:t>点击直接跳转到关键词分析</a:t>
            </a:r>
            <a:endParaRPr lang="zh-CN" altLang="en-US" sz="1600" b="1" strike="noStrike" noProof="1">
              <a:solidFill>
                <a:srgbClr val="FFFFFF"/>
              </a:solidFill>
              <a:latin typeface="微软雅黑" panose="020B0503020204020204" pitchFamily="34" charset="-122"/>
              <a:ea typeface="微软雅黑" panose="020B0503020204020204" pitchFamily="34" charset="-122"/>
            </a:endParaRPr>
          </a:p>
        </p:txBody>
      </p:sp>
      <p:sp>
        <p:nvSpPr>
          <p:cNvPr id="2" name="矩形 1"/>
          <p:cNvSpPr/>
          <p:nvPr/>
        </p:nvSpPr>
        <p:spPr>
          <a:xfrm>
            <a:off x="29316" y="762000"/>
            <a:ext cx="1555751" cy="5057775"/>
          </a:xfrm>
          <a:prstGeom prst="rect">
            <a:avLst/>
          </a:prstGeom>
          <a:noFill/>
          <a:ln w="38100">
            <a:solidFill>
              <a:srgbClr val="FFAA2D"/>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1355" strike="noStrike" noProof="1"/>
          </a:p>
        </p:txBody>
      </p:sp>
      <p:cxnSp>
        <p:nvCxnSpPr>
          <p:cNvPr id="3" name="直接箭头连接符 2"/>
          <p:cNvCxnSpPr>
            <a:stCxn id="13" idx="3"/>
          </p:cNvCxnSpPr>
          <p:nvPr/>
        </p:nvCxnSpPr>
        <p:spPr>
          <a:xfrm>
            <a:off x="4511675" y="5570539"/>
            <a:ext cx="730251" cy="6351"/>
          </a:xfrm>
          <a:prstGeom prst="straightConnector1">
            <a:avLst/>
          </a:prstGeom>
          <a:ln w="38100">
            <a:solidFill>
              <a:srgbClr val="FFAA2D"/>
            </a:solidFill>
            <a:tailEnd type="arrow" w="med" len="med"/>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 name=" 167"/>
          <p:cNvSpPr/>
          <p:nvPr/>
        </p:nvSpPr>
        <p:spPr>
          <a:xfrm>
            <a:off x="5241925" y="5258435"/>
            <a:ext cx="3588385" cy="790575"/>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strike="noStrike" noProof="1">
                <a:solidFill>
                  <a:srgbClr val="FFFFFF"/>
                </a:solidFill>
                <a:latin typeface="微软雅黑" panose="020B0503020204020204" pitchFamily="34" charset="-122"/>
                <a:ea typeface="微软雅黑" panose="020B0503020204020204" pitchFamily="34" charset="-122"/>
              </a:rPr>
              <a:t>有用的内容及时保存</a:t>
            </a:r>
            <a:r>
              <a:rPr lang="en-US" altLang="zh-CN" sz="1600" b="1" strike="noStrike" noProof="1">
                <a:solidFill>
                  <a:srgbClr val="FFFFFF"/>
                </a:solidFill>
                <a:latin typeface="微软雅黑" panose="020B0503020204020204" pitchFamily="34" charset="-122"/>
                <a:ea typeface="微软雅黑" panose="020B0503020204020204" pitchFamily="34" charset="-122"/>
              </a:rPr>
              <a:t>——</a:t>
            </a:r>
            <a:r>
              <a:rPr lang="zh-CN" altLang="en-US" sz="1600" b="1" strike="noStrike" noProof="1">
                <a:solidFill>
                  <a:srgbClr val="FFFFFF"/>
                </a:solidFill>
                <a:latin typeface="微软雅黑" panose="020B0503020204020204" pitchFamily="34" charset="-122"/>
                <a:ea typeface="微软雅黑" panose="020B0503020204020204" pitchFamily="34" charset="-122"/>
              </a:rPr>
              <a:t>网页资源选中后即时在</a:t>
            </a:r>
            <a:r>
              <a:rPr lang="en-US" altLang="zh-CN" sz="1600" b="1" strike="noStrike" noProof="1">
                <a:solidFill>
                  <a:srgbClr val="FFFFFF"/>
                </a:solidFill>
                <a:latin typeface="微软雅黑" panose="020B0503020204020204" pitchFamily="34" charset="-122"/>
                <a:ea typeface="微软雅黑" panose="020B0503020204020204" pitchFamily="34" charset="-122"/>
              </a:rPr>
              <a:t>E-study</a:t>
            </a:r>
            <a:r>
              <a:rPr lang="zh-CN" altLang="en-US" sz="1600" b="1" strike="noStrike" noProof="1">
                <a:solidFill>
                  <a:srgbClr val="FFFFFF"/>
                </a:solidFill>
                <a:latin typeface="微软雅黑" panose="020B0503020204020204" pitchFamily="34" charset="-122"/>
                <a:ea typeface="微软雅黑" panose="020B0503020204020204" pitchFamily="34" charset="-122"/>
              </a:rPr>
              <a:t>中保存为笔记附带链接追踪溯源。</a:t>
            </a:r>
            <a:endParaRPr lang="zh-CN" altLang="en-US" sz="1600" b="1" strike="noStrike" noProof="1">
              <a:solidFill>
                <a:srgbClr val="FFFFFF"/>
              </a:solidFill>
              <a:latin typeface="微软雅黑" panose="020B0503020204020204" pitchFamily="34" charset="-122"/>
              <a:ea typeface="微软雅黑" panose="020B0503020204020204" pitchFamily="34" charset="-122"/>
            </a:endParaRPr>
          </a:p>
        </p:txBody>
      </p:sp>
      <p:sp>
        <p:nvSpPr>
          <p:cNvPr id="5" name="矩形 4"/>
          <p:cNvSpPr/>
          <p:nvPr/>
        </p:nvSpPr>
        <p:spPr>
          <a:xfrm>
            <a:off x="2408239" y="4454525"/>
            <a:ext cx="701675" cy="246063"/>
          </a:xfrm>
          <a:prstGeom prst="rect">
            <a:avLst/>
          </a:prstGeom>
          <a:noFill/>
          <a:ln w="38100">
            <a:solidFill>
              <a:srgbClr val="FFAA2D"/>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1355" strike="noStrike" noProof="1"/>
          </a:p>
        </p:txBody>
      </p:sp>
      <p:cxnSp>
        <p:nvCxnSpPr>
          <p:cNvPr id="6" name="直接箭头连接符 5"/>
          <p:cNvCxnSpPr>
            <a:stCxn id="13" idx="3"/>
          </p:cNvCxnSpPr>
          <p:nvPr/>
        </p:nvCxnSpPr>
        <p:spPr>
          <a:xfrm>
            <a:off x="3109913" y="4573588"/>
            <a:ext cx="730251" cy="7939"/>
          </a:xfrm>
          <a:prstGeom prst="straightConnector1">
            <a:avLst/>
          </a:prstGeom>
          <a:ln w="38100">
            <a:solidFill>
              <a:srgbClr val="FFAA2D"/>
            </a:solidFill>
            <a:tailEnd type="arrow" w="med" len="med"/>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 name=" 167"/>
          <p:cNvSpPr/>
          <p:nvPr/>
        </p:nvSpPr>
        <p:spPr>
          <a:xfrm>
            <a:off x="3839845" y="4265931"/>
            <a:ext cx="2871471" cy="760095"/>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strike="noStrike" noProof="1">
                <a:solidFill>
                  <a:srgbClr val="FFFFFF"/>
                </a:solidFill>
                <a:latin typeface="微软雅黑" panose="020B0503020204020204" pitchFamily="34" charset="-122"/>
                <a:ea typeface="微软雅黑" panose="020B0503020204020204" pitchFamily="34" charset="-122"/>
              </a:rPr>
              <a:t>不懂的问题及时解决</a:t>
            </a:r>
            <a:r>
              <a:rPr lang="en-US" altLang="zh-CN" sz="1600" b="1" strike="noStrike" noProof="1">
                <a:solidFill>
                  <a:srgbClr val="FFFFFF"/>
                </a:solidFill>
                <a:latin typeface="微软雅黑" panose="020B0503020204020204" pitchFamily="34" charset="-122"/>
                <a:ea typeface="微软雅黑" panose="020B0503020204020204" pitchFamily="34" charset="-122"/>
              </a:rPr>
              <a:t>——</a:t>
            </a:r>
            <a:r>
              <a:rPr lang="zh-CN" altLang="en-US" sz="1600" b="1" strike="noStrike" noProof="1">
                <a:solidFill>
                  <a:srgbClr val="FFFFFF"/>
                </a:solidFill>
                <a:latin typeface="微软雅黑" panose="020B0503020204020204" pitchFamily="34" charset="-122"/>
                <a:ea typeface="微软雅黑" panose="020B0503020204020204" pitchFamily="34" charset="-122"/>
              </a:rPr>
              <a:t>选中文字直接在工具书中搜索。</a:t>
            </a:r>
            <a:endParaRPr lang="zh-CN" altLang="en-US" sz="1600" b="1" strike="noStrike" noProof="1">
              <a:solidFill>
                <a:srgbClr val="FFFFFF"/>
              </a:solidFill>
              <a:latin typeface="微软雅黑" panose="020B0503020204020204" pitchFamily="34" charset="-122"/>
              <a:ea typeface="微软雅黑" panose="020B0503020204020204" pitchFamily="34" charset="-122"/>
            </a:endParaRPr>
          </a:p>
        </p:txBody>
      </p:sp>
      <p:cxnSp>
        <p:nvCxnSpPr>
          <p:cNvPr id="8" name="直接箭头连接符 7"/>
          <p:cNvCxnSpPr>
            <a:stCxn id="13" idx="3"/>
          </p:cNvCxnSpPr>
          <p:nvPr/>
        </p:nvCxnSpPr>
        <p:spPr>
          <a:xfrm>
            <a:off x="1585913" y="1225551"/>
            <a:ext cx="728663" cy="7939"/>
          </a:xfrm>
          <a:prstGeom prst="straightConnector1">
            <a:avLst/>
          </a:prstGeom>
          <a:ln w="38100">
            <a:solidFill>
              <a:srgbClr val="FFAA2D"/>
            </a:solidFill>
            <a:tailEnd type="arrow" w="med" len="med"/>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9" name=" 167"/>
          <p:cNvSpPr/>
          <p:nvPr/>
        </p:nvSpPr>
        <p:spPr>
          <a:xfrm>
            <a:off x="2315211" y="849629"/>
            <a:ext cx="1892300" cy="698500"/>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strike="noStrike" noProof="1">
                <a:solidFill>
                  <a:srgbClr val="FFFFFF"/>
                </a:solidFill>
                <a:latin typeface="微软雅黑" panose="020B0503020204020204" pitchFamily="34" charset="-122"/>
                <a:ea typeface="微软雅黑" panose="020B0503020204020204" pitchFamily="34" charset="-122"/>
              </a:rPr>
              <a:t>目录结构梳理思路，方便、高效。</a:t>
            </a:r>
            <a:endParaRPr lang="zh-CN" altLang="en-US" sz="1600" b="1" strike="noStrike" noProof="1">
              <a:solidFill>
                <a:srgbClr val="FFFFFF"/>
              </a:solidFill>
              <a:latin typeface="微软雅黑" panose="020B0503020204020204" pitchFamily="34" charset="-122"/>
              <a:ea typeface="微软雅黑" panose="020B0503020204020204" pitchFamily="34" charset="-122"/>
            </a:endParaRPr>
          </a:p>
        </p:txBody>
      </p:sp>
      <p:grpSp>
        <p:nvGrpSpPr>
          <p:cNvPr id="10" name="组合 10"/>
          <p:cNvGrpSpPr/>
          <p:nvPr/>
        </p:nvGrpSpPr>
        <p:grpSpPr>
          <a:xfrm>
            <a:off x="1488228" y="808037"/>
            <a:ext cx="9213851" cy="5949951"/>
            <a:chOff x="1178" y="580"/>
            <a:chExt cx="16932" cy="12361"/>
          </a:xfrm>
        </p:grpSpPr>
        <p:pic>
          <p:nvPicPr>
            <p:cNvPr id="11" name="图片 7"/>
            <p:cNvPicPr>
              <a:picLocks noChangeAspect="1"/>
            </p:cNvPicPr>
            <p:nvPr/>
          </p:nvPicPr>
          <p:blipFill>
            <a:blip r:embed="rId4"/>
            <a:stretch>
              <a:fillRect/>
            </a:stretch>
          </p:blipFill>
          <p:spPr>
            <a:xfrm>
              <a:off x="1178" y="580"/>
              <a:ext cx="16932" cy="4023"/>
            </a:xfrm>
            <a:prstGeom prst="rect">
              <a:avLst/>
            </a:prstGeom>
            <a:noFill/>
            <a:ln w="9525">
              <a:noFill/>
            </a:ln>
          </p:spPr>
        </p:pic>
        <p:pic>
          <p:nvPicPr>
            <p:cNvPr id="16" name="图片 9"/>
            <p:cNvPicPr>
              <a:picLocks noChangeAspect="1"/>
            </p:cNvPicPr>
            <p:nvPr/>
          </p:nvPicPr>
          <p:blipFill>
            <a:blip r:embed="rId5"/>
            <a:stretch>
              <a:fillRect/>
            </a:stretch>
          </p:blipFill>
          <p:spPr>
            <a:xfrm>
              <a:off x="1178" y="4603"/>
              <a:ext cx="16932" cy="8339"/>
            </a:xfrm>
            <a:prstGeom prst="rect">
              <a:avLst/>
            </a:prstGeom>
            <a:noFill/>
            <a:ln w="9525">
              <a:noFill/>
            </a:ln>
          </p:spPr>
        </p:pic>
      </p:grpSp>
      <p:sp>
        <p:nvSpPr>
          <p:cNvPr id="17" name="矩形 16"/>
          <p:cNvSpPr/>
          <p:nvPr/>
        </p:nvSpPr>
        <p:spPr>
          <a:xfrm>
            <a:off x="7763933" y="2623820"/>
            <a:ext cx="2938780" cy="441113"/>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18" name="直接箭头连接符 17"/>
          <p:cNvCxnSpPr/>
          <p:nvPr/>
        </p:nvCxnSpPr>
        <p:spPr>
          <a:xfrm flipH="1">
            <a:off x="6940127" y="2841413"/>
            <a:ext cx="823807" cy="5927"/>
          </a:xfrm>
          <a:prstGeom prst="straightConnector1">
            <a:avLst/>
          </a:prstGeom>
          <a:ln w="38100">
            <a:solidFill>
              <a:srgbClr val="FFAA2D"/>
            </a:solidFill>
            <a:tailEnd type="arrow" w="med" len="med"/>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9" name=" 167"/>
          <p:cNvSpPr/>
          <p:nvPr/>
        </p:nvSpPr>
        <p:spPr>
          <a:xfrm>
            <a:off x="4555913" y="2562860"/>
            <a:ext cx="2384213" cy="562187"/>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strike="noStrike" noProof="1">
                <a:solidFill>
                  <a:srgbClr val="FFFFFF"/>
                </a:solidFill>
                <a:latin typeface="微软雅黑" panose="020B0503020204020204" pitchFamily="34" charset="-122"/>
                <a:ea typeface="微软雅黑" panose="020B0503020204020204" pitchFamily="34" charset="-122"/>
              </a:rPr>
              <a:t>快速查找、定位关键词</a:t>
            </a:r>
            <a:endParaRPr lang="zh-CN" altLang="en-US" sz="1600" b="1" strike="noStrike" noProof="1">
              <a:solidFill>
                <a:srgbClr val="FFFFFF"/>
              </a:solidFill>
              <a:latin typeface="微软雅黑" panose="020B0503020204020204" pitchFamily="34" charset="-122"/>
              <a:ea typeface="微软雅黑" panose="020B0503020204020204" pitchFamily="34" charset="-122"/>
            </a:endParaRPr>
          </a:p>
        </p:txBody>
      </p:sp>
      <p:sp>
        <p:nvSpPr>
          <p:cNvPr id="20" name=" 167"/>
          <p:cNvSpPr/>
          <p:nvPr/>
        </p:nvSpPr>
        <p:spPr>
          <a:xfrm>
            <a:off x="7176347" y="5468620"/>
            <a:ext cx="2004060" cy="638387"/>
          </a:xfrm>
          <a:prstGeom prst="roundRect">
            <a:avLst/>
          </a:prstGeom>
          <a:gradFill>
            <a:gsLst>
              <a:gs pos="0">
                <a:schemeClr val="accent2">
                  <a:satMod val="103000"/>
                  <a:lumMod val="102000"/>
                  <a:tint val="94000"/>
                </a:schemeClr>
              </a:gs>
              <a:gs pos="0">
                <a:srgbClr val="FFAA2D"/>
              </a:gs>
              <a:gs pos="100000">
                <a:schemeClr val="accent2">
                  <a:lumMod val="99000"/>
                  <a:satMod val="120000"/>
                  <a:shade val="78000"/>
                </a:schemeClr>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strike="noStrike" noProof="1">
                <a:solidFill>
                  <a:srgbClr val="FFFFFF"/>
                </a:solidFill>
                <a:latin typeface="微软雅黑" panose="020B0503020204020204" pitchFamily="34" charset="-122"/>
                <a:ea typeface="微软雅黑" panose="020B0503020204020204" pitchFamily="34" charset="-122"/>
              </a:rPr>
              <a:t>增强资料随时下载，辅助深入研究</a:t>
            </a:r>
            <a:endParaRPr lang="zh-CN" altLang="en-US" sz="1600" b="1" strike="noStrike" noProof="1">
              <a:solidFill>
                <a:srgbClr val="FFFFFF"/>
              </a:solidFill>
              <a:latin typeface="微软雅黑" panose="020B0503020204020204" pitchFamily="34" charset="-122"/>
              <a:ea typeface="微软雅黑" panose="020B0503020204020204" pitchFamily="34" charset="-122"/>
            </a:endParaRPr>
          </a:p>
        </p:txBody>
      </p:sp>
      <p:sp>
        <p:nvSpPr>
          <p:cNvPr id="21" name="矩形 20"/>
          <p:cNvSpPr/>
          <p:nvPr/>
        </p:nvSpPr>
        <p:spPr>
          <a:xfrm>
            <a:off x="10004213" y="5611707"/>
            <a:ext cx="759460" cy="350520"/>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22" name="直接箭头连接符 21"/>
          <p:cNvCxnSpPr/>
          <p:nvPr/>
        </p:nvCxnSpPr>
        <p:spPr>
          <a:xfrm flipH="1">
            <a:off x="9180407" y="5784427"/>
            <a:ext cx="823807" cy="5927"/>
          </a:xfrm>
          <a:prstGeom prst="straightConnector1">
            <a:avLst/>
          </a:prstGeom>
          <a:ln w="38100">
            <a:solidFill>
              <a:srgbClr val="FFAA2D"/>
            </a:solidFill>
            <a:tailEnd type="arrow" w="med" len="med"/>
          </a:ln>
          <a:effectLst>
            <a:outerShdw blurRad="50800" dist="38100" dir="5400000" algn="t"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2"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2500"/>
                            </p:stCondLst>
                            <p:childTnLst>
                              <p:par>
                                <p:cTn id="23" presetID="18" presetClass="entr" presetSubtype="3"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upRight)">
                                      <p:cBhvr>
                                        <p:cTn id="25" dur="500"/>
                                        <p:tgtEl>
                                          <p:spTgt spid="1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67"/>
                                        </p:tgtEl>
                                        <p:attrNameLst>
                                          <p:attrName>style.visibility</p:attrName>
                                        </p:attrNameLst>
                                      </p:cBhvr>
                                      <p:to>
                                        <p:strVal val="visible"/>
                                      </p:to>
                                    </p:set>
                                    <p:animEffect transition="in" filter="fade">
                                      <p:cBhvr>
                                        <p:cTn id="29" dur="500"/>
                                        <p:tgtEl>
                                          <p:spTgt spid="167"/>
                                        </p:tgtEl>
                                      </p:cBhvr>
                                    </p:animEffect>
                                  </p:childTnLst>
                                </p:cTn>
                              </p:par>
                            </p:childTnLst>
                          </p:cTn>
                        </p:par>
                        <p:par>
                          <p:cTn id="30" fill="hold">
                            <p:stCondLst>
                              <p:cond delay="3500"/>
                            </p:stCondLst>
                            <p:childTnLst>
                              <p:par>
                                <p:cTn id="31" presetID="18" presetClass="entr" presetSubtype="3" fill="hold" nodeType="afterEffect">
                                  <p:stCondLst>
                                    <p:cond delay="0"/>
                                  </p:stCondLst>
                                  <p:childTnLst>
                                    <p:set>
                                      <p:cBhvr>
                                        <p:cTn id="32" dur="1" fill="hold">
                                          <p:stCondLst>
                                            <p:cond delay="0"/>
                                          </p:stCondLst>
                                        </p:cTn>
                                        <p:tgtEl>
                                          <p:spTgt spid="58372"/>
                                        </p:tgtEl>
                                        <p:attrNameLst>
                                          <p:attrName>style.visibility</p:attrName>
                                        </p:attrNameLst>
                                      </p:cBhvr>
                                      <p:to>
                                        <p:strVal val="visible"/>
                                      </p:to>
                                    </p:set>
                                    <p:animEffect transition="in" filter="strips(upRight)">
                                      <p:cBhvr>
                                        <p:cTn id="33" dur="500"/>
                                        <p:tgtEl>
                                          <p:spTgt spid="58372"/>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5000"/>
                            </p:stCondLst>
                            <p:childTnLst>
                              <p:par>
                                <p:cTn id="43" presetID="10" presetClass="entr" presetSubtype="0" fill="hold" grpId="1"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par>
                          <p:cTn id="71" fill="hold">
                            <p:stCondLst>
                              <p:cond delay="1500"/>
                            </p:stCondLst>
                            <p:childTnLst>
                              <p:par>
                                <p:cTn id="72" presetID="10" presetClass="entr" presetSubtype="0" fill="hold" grpId="1"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childTnLst>
                          </p:cTn>
                        </p:par>
                        <p:par>
                          <p:cTn id="79" fill="hold">
                            <p:stCondLst>
                              <p:cond delay="2500"/>
                            </p:stCondLst>
                            <p:childTnLst>
                              <p:par>
                                <p:cTn id="80" presetID="10" presetClass="entr" presetSubtype="0"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par>
                          <p:cTn id="83" fill="hold">
                            <p:stCondLst>
                              <p:cond delay="3000"/>
                            </p:stCondLst>
                            <p:childTnLst>
                              <p:par>
                                <p:cTn id="84" presetID="10" presetClass="entr" presetSubtype="0" fill="hold" grpId="1"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bldLvl="0" animBg="1"/>
      <p:bldP spid="9" grpId="0" bldLvl="0" animBg="1"/>
      <p:bldP spid="14" grpId="0" bldLvl="0" animBg="1"/>
      <p:bldP spid="167" grpId="0" bldLvl="0" animBg="1"/>
      <p:bldP spid="5" grpId="0" bldLvl="0" animBg="1"/>
      <p:bldP spid="7" grpId="1" bldLvl="0" animBg="1"/>
      <p:bldP spid="13" grpId="0" bldLvl="0" animBg="1"/>
      <p:bldP spid="4" grpId="0" bldLvl="0" animBg="1"/>
      <p:bldP spid="17" grpId="0" bldLvl="0" animBg="1"/>
      <p:bldP spid="19" grpId="1" bldLvl="0" animBg="1"/>
      <p:bldP spid="20" grpId="1" bldLvl="0" animBg="1"/>
      <p:bldP spid="21"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3569547" y="193040"/>
            <a:ext cx="5052060" cy="6223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rgbClr val="01ACBE"/>
                </a:solidFill>
                <a:latin typeface="造字工房悦黑体验版细体" pitchFamily="50" charset="-122"/>
                <a:ea typeface="造字工房悦黑体验版细体" pitchFamily="50" charset="-122"/>
                <a:sym typeface="+mn-ea"/>
              </a:rPr>
              <a:t>五、分门别类，积累笔记</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grpSp>
        <p:nvGrpSpPr>
          <p:cNvPr id="63489" name="组合 13"/>
          <p:cNvGrpSpPr/>
          <p:nvPr/>
        </p:nvGrpSpPr>
        <p:grpSpPr>
          <a:xfrm>
            <a:off x="293793" y="1230207"/>
            <a:ext cx="11600024" cy="5441527"/>
            <a:chOff x="1426" y="506"/>
            <a:chExt cx="16797" cy="7814"/>
          </a:xfrm>
        </p:grpSpPr>
        <p:pic>
          <p:nvPicPr>
            <p:cNvPr id="63490" name="图片 1"/>
            <p:cNvPicPr>
              <a:picLocks noChangeAspect="1"/>
            </p:cNvPicPr>
            <p:nvPr/>
          </p:nvPicPr>
          <p:blipFill>
            <a:blip r:embed="rId1"/>
            <a:stretch>
              <a:fillRect/>
            </a:stretch>
          </p:blipFill>
          <p:spPr>
            <a:xfrm>
              <a:off x="1426" y="506"/>
              <a:ext cx="14668" cy="7814"/>
            </a:xfrm>
            <a:prstGeom prst="rect">
              <a:avLst/>
            </a:prstGeom>
            <a:noFill/>
            <a:ln w="9525">
              <a:noFill/>
            </a:ln>
          </p:spPr>
        </p:pic>
        <p:sp>
          <p:nvSpPr>
            <p:cNvPr id="11" name="矩形 10"/>
            <p:cNvSpPr/>
            <p:nvPr/>
          </p:nvSpPr>
          <p:spPr>
            <a:xfrm>
              <a:off x="1426" y="3884"/>
              <a:ext cx="809" cy="3793"/>
            </a:xfrm>
            <a:prstGeom prst="rect">
              <a:avLst/>
            </a:prstGeom>
            <a:noFill/>
            <a:ln w="635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12" name="矩形 11"/>
            <p:cNvSpPr/>
            <p:nvPr/>
          </p:nvSpPr>
          <p:spPr>
            <a:xfrm>
              <a:off x="4050" y="2644"/>
              <a:ext cx="1025" cy="625"/>
            </a:xfrm>
            <a:prstGeom prst="rect">
              <a:avLst/>
            </a:prstGeom>
            <a:noFill/>
            <a:ln w="635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pic>
          <p:nvPicPr>
            <p:cNvPr id="13" name="图片 12"/>
            <p:cNvPicPr>
              <a:picLocks noChangeAspect="1"/>
            </p:cNvPicPr>
            <p:nvPr/>
          </p:nvPicPr>
          <p:blipFill>
            <a:blip r:embed="rId2"/>
            <a:srcRect t="11876" r="46625" b="32711"/>
            <a:stretch>
              <a:fillRect/>
            </a:stretch>
          </p:blipFill>
          <p:spPr>
            <a:xfrm>
              <a:off x="7288" y="1557"/>
              <a:ext cx="10935" cy="6383"/>
            </a:xfrm>
            <a:prstGeom prst="rect">
              <a:avLst/>
            </a:prstGeom>
            <a:effectLst>
              <a:outerShdw blurRad="50800" dist="38100" dir="5400000" algn="t" rotWithShape="0">
                <a:prstClr val="black">
                  <a:alpha val="40000"/>
                </a:prstClr>
              </a:outerShdw>
            </a:effectLst>
          </p:spPr>
        </p:pic>
        <p:sp>
          <p:nvSpPr>
            <p:cNvPr id="160" name=" 160"/>
            <p:cNvSpPr/>
            <p:nvPr/>
          </p:nvSpPr>
          <p:spPr>
            <a:xfrm rot="1800000">
              <a:off x="5403" y="1690"/>
              <a:ext cx="1557" cy="1728"/>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a:solidFill>
                  <a:srgbClr val="FFFFFF"/>
                </a:solidFill>
              </a:endParaRPr>
            </a:p>
          </p:txBody>
        </p:sp>
        <p:sp>
          <p:nvSpPr>
            <p:cNvPr id="167" name=" 167"/>
            <p:cNvSpPr/>
            <p:nvPr/>
          </p:nvSpPr>
          <p:spPr>
            <a:xfrm>
              <a:off x="2665" y="3389"/>
              <a:ext cx="3774" cy="800"/>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135" b="1" strike="noStrike" noProof="1">
                  <a:solidFill>
                    <a:srgbClr val="FFFFFF"/>
                  </a:solidFill>
                  <a:latin typeface="微软雅黑" panose="020B0503020204020204" pitchFamily="34" charset="-122"/>
                  <a:ea typeface="微软雅黑" panose="020B0503020204020204" pitchFamily="34" charset="-122"/>
                </a:rPr>
                <a:t>批量下载选定文献</a:t>
              </a:r>
              <a:endParaRPr lang="zh-CN" altLang="en-US" sz="2135" b="1" strike="noStrike" noProof="1">
                <a:solidFill>
                  <a:srgbClr val="FFFFFF"/>
                </a:solidFill>
                <a:latin typeface="微软雅黑" panose="020B0503020204020204" pitchFamily="34" charset="-122"/>
                <a:ea typeface="微软雅黑" panose="020B0503020204020204" pitchFamily="34" charset="-122"/>
              </a:endParaRPr>
            </a:p>
          </p:txBody>
        </p:sp>
      </p:grpSp>
      <p:grpSp>
        <p:nvGrpSpPr>
          <p:cNvPr id="63496" name="组合 19"/>
          <p:cNvGrpSpPr/>
          <p:nvPr/>
        </p:nvGrpSpPr>
        <p:grpSpPr>
          <a:xfrm>
            <a:off x="217329" y="1189944"/>
            <a:ext cx="11690773" cy="5599293"/>
            <a:chOff x="939" y="803"/>
            <a:chExt cx="17174" cy="8412"/>
          </a:xfrm>
        </p:grpSpPr>
        <p:pic>
          <p:nvPicPr>
            <p:cNvPr id="63497" name="图片 4"/>
            <p:cNvPicPr>
              <a:picLocks noChangeAspect="1"/>
            </p:cNvPicPr>
            <p:nvPr/>
          </p:nvPicPr>
          <p:blipFill>
            <a:blip r:embed="rId3"/>
            <a:srcRect t="3082" b="2568"/>
            <a:stretch>
              <a:fillRect/>
            </a:stretch>
          </p:blipFill>
          <p:spPr>
            <a:xfrm>
              <a:off x="939" y="803"/>
              <a:ext cx="17174" cy="8412"/>
            </a:xfrm>
            <a:prstGeom prst="rect">
              <a:avLst/>
            </a:prstGeom>
            <a:noFill/>
            <a:ln w="9525">
              <a:noFill/>
            </a:ln>
          </p:spPr>
        </p:pic>
        <p:sp>
          <p:nvSpPr>
            <p:cNvPr id="15" name="矩形 14"/>
            <p:cNvSpPr/>
            <p:nvPr/>
          </p:nvSpPr>
          <p:spPr>
            <a:xfrm>
              <a:off x="5945" y="3844"/>
              <a:ext cx="2423" cy="528"/>
            </a:xfrm>
            <a:prstGeom prst="rect">
              <a:avLst/>
            </a:prstGeom>
            <a:no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16" name="矩形 15"/>
            <p:cNvSpPr/>
            <p:nvPr/>
          </p:nvSpPr>
          <p:spPr>
            <a:xfrm>
              <a:off x="8833" y="7943"/>
              <a:ext cx="1387" cy="505"/>
            </a:xfrm>
            <a:prstGeom prst="rect">
              <a:avLst/>
            </a:prstGeom>
            <a:no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17" name="矩形 16"/>
            <p:cNvSpPr/>
            <p:nvPr/>
          </p:nvSpPr>
          <p:spPr>
            <a:xfrm>
              <a:off x="5744" y="7186"/>
              <a:ext cx="1483" cy="429"/>
            </a:xfrm>
            <a:prstGeom prst="rect">
              <a:avLst/>
            </a:prstGeom>
            <a:no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184" name=" 184"/>
            <p:cNvSpPr/>
            <p:nvPr/>
          </p:nvSpPr>
          <p:spPr>
            <a:xfrm>
              <a:off x="5059" y="7112"/>
              <a:ext cx="576" cy="576"/>
            </a:xfrm>
            <a:prstGeom prst="ellipse">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b="1" strike="noStrike" noProof="1">
                  <a:solidFill>
                    <a:srgbClr val="FFFFFF"/>
                  </a:solidFill>
                </a:rPr>
                <a:t>1</a:t>
              </a:r>
              <a:endParaRPr lang="en-US" altLang="zh-CN" sz="2400" b="1" strike="noStrike" noProof="1">
                <a:solidFill>
                  <a:srgbClr val="FFFFFF"/>
                </a:solidFill>
              </a:endParaRPr>
            </a:p>
          </p:txBody>
        </p:sp>
        <p:sp>
          <p:nvSpPr>
            <p:cNvPr id="18" name=" 184"/>
            <p:cNvSpPr/>
            <p:nvPr/>
          </p:nvSpPr>
          <p:spPr>
            <a:xfrm>
              <a:off x="5190" y="3798"/>
              <a:ext cx="576" cy="576"/>
            </a:xfrm>
            <a:prstGeom prst="ellipse">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b="1" strike="noStrike" noProof="1">
                  <a:solidFill>
                    <a:srgbClr val="FFFFFF"/>
                  </a:solidFill>
                </a:rPr>
                <a:t>2</a:t>
              </a:r>
              <a:endParaRPr lang="en-US" altLang="zh-CN" sz="2400" b="1" strike="noStrike" noProof="1">
                <a:solidFill>
                  <a:srgbClr val="FFFFFF"/>
                </a:solidFill>
              </a:endParaRPr>
            </a:p>
          </p:txBody>
        </p:sp>
        <p:sp>
          <p:nvSpPr>
            <p:cNvPr id="19" name=" 184"/>
            <p:cNvSpPr/>
            <p:nvPr/>
          </p:nvSpPr>
          <p:spPr>
            <a:xfrm>
              <a:off x="8138" y="7916"/>
              <a:ext cx="576" cy="576"/>
            </a:xfrm>
            <a:prstGeom prst="ellipse">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b="1" strike="noStrike" noProof="1">
                  <a:solidFill>
                    <a:srgbClr val="FFFFFF"/>
                  </a:solidFill>
                </a:rPr>
                <a:t>3</a:t>
              </a:r>
              <a:endParaRPr lang="en-US" altLang="zh-CN" sz="2400" b="1" strike="noStrike" noProof="1">
                <a:solidFill>
                  <a:srgbClr val="FFFFFF"/>
                </a:solidFill>
              </a:endParaRPr>
            </a:p>
          </p:txBody>
        </p:sp>
      </p:grpSp>
      <p:grpSp>
        <p:nvGrpSpPr>
          <p:cNvPr id="63504" name="组合 34"/>
          <p:cNvGrpSpPr/>
          <p:nvPr/>
        </p:nvGrpSpPr>
        <p:grpSpPr>
          <a:xfrm>
            <a:off x="107700" y="689320"/>
            <a:ext cx="11800121" cy="6249674"/>
            <a:chOff x="138" y="15"/>
            <a:chExt cx="18469" cy="9556"/>
          </a:xfrm>
        </p:grpSpPr>
        <p:pic>
          <p:nvPicPr>
            <p:cNvPr id="63505" name="图片 20"/>
            <p:cNvPicPr>
              <a:picLocks noChangeAspect="1"/>
            </p:cNvPicPr>
            <p:nvPr/>
          </p:nvPicPr>
          <p:blipFill>
            <a:blip r:embed="rId4"/>
            <a:srcRect t="2827" b="8715"/>
            <a:stretch>
              <a:fillRect/>
            </a:stretch>
          </p:blipFill>
          <p:spPr>
            <a:xfrm>
              <a:off x="333" y="207"/>
              <a:ext cx="18274" cy="9088"/>
            </a:xfrm>
            <a:prstGeom prst="rect">
              <a:avLst/>
            </a:prstGeom>
            <a:noFill/>
            <a:ln w="9525">
              <a:noFill/>
            </a:ln>
          </p:spPr>
        </p:pic>
        <p:sp>
          <p:nvSpPr>
            <p:cNvPr id="22" name="矩形 21"/>
            <p:cNvSpPr/>
            <p:nvPr/>
          </p:nvSpPr>
          <p:spPr>
            <a:xfrm>
              <a:off x="453" y="1825"/>
              <a:ext cx="2981" cy="4992"/>
            </a:xfrm>
            <a:prstGeom prst="rect">
              <a:avLst/>
            </a:prstGeom>
            <a:no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24" name=" 167"/>
            <p:cNvSpPr/>
            <p:nvPr/>
          </p:nvSpPr>
          <p:spPr>
            <a:xfrm>
              <a:off x="138" y="7714"/>
              <a:ext cx="3512" cy="1857"/>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rPr>
                <a:t>文献、笔记分类管理，方便查找学习。</a:t>
              </a:r>
              <a:endParaRPr lang="zh-CN" altLang="en-US" sz="2400" b="1" strike="noStrike" noProof="1">
                <a:solidFill>
                  <a:srgbClr val="FFFFFF"/>
                </a:solidFill>
              </a:endParaRPr>
            </a:p>
          </p:txBody>
        </p:sp>
        <p:sp>
          <p:nvSpPr>
            <p:cNvPr id="25" name="矩形 24"/>
            <p:cNvSpPr/>
            <p:nvPr/>
          </p:nvSpPr>
          <p:spPr>
            <a:xfrm>
              <a:off x="4439" y="2227"/>
              <a:ext cx="827" cy="3470"/>
            </a:xfrm>
            <a:prstGeom prst="rect">
              <a:avLst/>
            </a:prstGeom>
            <a:no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26" name="矩形 25"/>
            <p:cNvSpPr/>
            <p:nvPr/>
          </p:nvSpPr>
          <p:spPr>
            <a:xfrm>
              <a:off x="5365" y="2228"/>
              <a:ext cx="893" cy="3470"/>
            </a:xfrm>
            <a:prstGeom prst="rect">
              <a:avLst/>
            </a:prstGeom>
            <a:no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27" name=" 167"/>
            <p:cNvSpPr/>
            <p:nvPr/>
          </p:nvSpPr>
          <p:spPr>
            <a:xfrm>
              <a:off x="3434" y="6392"/>
              <a:ext cx="2389" cy="1468"/>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rPr>
                <a:t>分清主次抓住重点</a:t>
              </a:r>
              <a:endParaRPr lang="zh-CN" altLang="en-US" sz="2400" b="1" strike="noStrike" noProof="1">
                <a:solidFill>
                  <a:srgbClr val="FFFFFF"/>
                </a:solidFill>
              </a:endParaRPr>
            </a:p>
          </p:txBody>
        </p:sp>
        <p:sp>
          <p:nvSpPr>
            <p:cNvPr id="141" name=" 141"/>
            <p:cNvSpPr/>
            <p:nvPr/>
          </p:nvSpPr>
          <p:spPr>
            <a:xfrm rot="5400000">
              <a:off x="1504" y="6956"/>
              <a:ext cx="805" cy="672"/>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a:solidFill>
                  <a:srgbClr val="FFFFFF"/>
                </a:solidFill>
              </a:endParaRPr>
            </a:p>
          </p:txBody>
        </p:sp>
        <p:sp>
          <p:nvSpPr>
            <p:cNvPr id="29" name=" 141"/>
            <p:cNvSpPr/>
            <p:nvPr/>
          </p:nvSpPr>
          <p:spPr>
            <a:xfrm rot="5400000">
              <a:off x="4416" y="5720"/>
              <a:ext cx="805" cy="672"/>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a:solidFill>
                  <a:srgbClr val="FFFFFF"/>
                </a:solidFill>
              </a:endParaRPr>
            </a:p>
          </p:txBody>
        </p:sp>
        <p:sp>
          <p:nvSpPr>
            <p:cNvPr id="30" name=" 141"/>
            <p:cNvSpPr/>
            <p:nvPr/>
          </p:nvSpPr>
          <p:spPr>
            <a:xfrm rot="2940000">
              <a:off x="5755" y="5740"/>
              <a:ext cx="805" cy="672"/>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a:solidFill>
                  <a:srgbClr val="FFFFFF"/>
                </a:solidFill>
              </a:endParaRPr>
            </a:p>
          </p:txBody>
        </p:sp>
        <p:sp>
          <p:nvSpPr>
            <p:cNvPr id="31" name=" 167"/>
            <p:cNvSpPr/>
            <p:nvPr/>
          </p:nvSpPr>
          <p:spPr>
            <a:xfrm>
              <a:off x="5997" y="6392"/>
              <a:ext cx="2596" cy="1468"/>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rPr>
                <a:t>阅读进度实时跟踪</a:t>
              </a:r>
              <a:endParaRPr lang="zh-CN" altLang="en-US" sz="2400" b="1" strike="noStrike" noProof="1">
                <a:solidFill>
                  <a:srgbClr val="FFFFFF"/>
                </a:solidFill>
              </a:endParaRPr>
            </a:p>
          </p:txBody>
        </p:sp>
        <p:sp>
          <p:nvSpPr>
            <p:cNvPr id="32" name="矩形 31"/>
            <p:cNvSpPr/>
            <p:nvPr/>
          </p:nvSpPr>
          <p:spPr>
            <a:xfrm>
              <a:off x="310" y="656"/>
              <a:ext cx="940" cy="666"/>
            </a:xfrm>
            <a:prstGeom prst="rect">
              <a:avLst/>
            </a:prstGeom>
            <a:noFill/>
            <a:ln w="381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34" name=" 167"/>
            <p:cNvSpPr/>
            <p:nvPr/>
          </p:nvSpPr>
          <p:spPr>
            <a:xfrm>
              <a:off x="2084" y="15"/>
              <a:ext cx="4173" cy="1661"/>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rPr>
                <a:t>登录即可实现</a:t>
              </a:r>
              <a:r>
                <a:rPr lang="en-US" altLang="zh-CN" sz="2400" b="1" strike="noStrike" noProof="1">
                  <a:solidFill>
                    <a:srgbClr val="FFFFFF"/>
                  </a:solidFill>
                </a:rPr>
                <a:t>PC</a:t>
              </a:r>
              <a:r>
                <a:rPr lang="zh-CN" altLang="en-US" sz="2400" b="1" strike="noStrike" noProof="1">
                  <a:solidFill>
                    <a:srgbClr val="FFFFFF"/>
                  </a:solidFill>
                </a:rPr>
                <a:t>间学习单元同步</a:t>
              </a:r>
              <a:endParaRPr lang="zh-CN" altLang="en-US" sz="2400" b="1" strike="noStrike" noProof="1">
                <a:solidFill>
                  <a:srgbClr val="FFFFFF"/>
                </a:solidFill>
              </a:endParaRPr>
            </a:p>
          </p:txBody>
        </p:sp>
        <p:sp>
          <p:nvSpPr>
            <p:cNvPr id="33" name=" 141"/>
            <p:cNvSpPr/>
            <p:nvPr/>
          </p:nvSpPr>
          <p:spPr>
            <a:xfrm>
              <a:off x="1279" y="769"/>
              <a:ext cx="805" cy="672"/>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gradFill>
              <a:gsLst>
                <a:gs pos="0">
                  <a:schemeClr val="accent2">
                    <a:satMod val="103000"/>
                    <a:lumMod val="102000"/>
                    <a:tint val="94000"/>
                  </a:schemeClr>
                </a:gs>
                <a:gs pos="47000">
                  <a:schemeClr val="accent2">
                    <a:satMod val="110000"/>
                    <a:lumMod val="100000"/>
                    <a:shade val="100000"/>
                  </a:schemeClr>
                </a:gs>
                <a:gs pos="100000">
                  <a:schemeClr val="accent2">
                    <a:lumMod val="99000"/>
                    <a:satMod val="120000"/>
                    <a:shade val="78000"/>
                  </a:schemeClr>
                </a:gs>
              </a:gsLst>
            </a:gradFill>
            <a:ln>
              <a:noFill/>
            </a:ln>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a:solidFill>
                  <a:srgbClr val="FFFFFF"/>
                </a:solidFill>
              </a:endParaRPr>
            </a:p>
          </p:txBody>
        </p:sp>
      </p:gr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6"/>
                                        </p:tgtEl>
                                        <p:attrNameLst>
                                          <p:attrName>style.visibility</p:attrName>
                                        </p:attrNameLst>
                                      </p:cBhvr>
                                      <p:to>
                                        <p:strVal val="visible"/>
                                      </p:to>
                                    </p:set>
                                    <p:animEffect transition="in" filter="fade">
                                      <p:cBhvr>
                                        <p:cTn id="7" dur="500"/>
                                        <p:tgtEl>
                                          <p:spTgt spid="63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04"/>
                                        </p:tgtEl>
                                        <p:attrNameLst>
                                          <p:attrName>style.visibility</p:attrName>
                                        </p:attrNameLst>
                                      </p:cBhvr>
                                      <p:to>
                                        <p:strVal val="visible"/>
                                      </p:to>
                                    </p:set>
                                    <p:animEffect transition="in" filter="fade">
                                      <p:cBhvr>
                                        <p:cTn id="12" dur="500"/>
                                        <p:tgtEl>
                                          <p:spTgt spid="63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4519" name="组合 6"/>
          <p:cNvGrpSpPr/>
          <p:nvPr/>
        </p:nvGrpSpPr>
        <p:grpSpPr>
          <a:xfrm>
            <a:off x="281093" y="224367"/>
            <a:ext cx="11630472" cy="6409267"/>
            <a:chOff x="794" y="1213"/>
            <a:chExt cx="17661" cy="9476"/>
          </a:xfrm>
        </p:grpSpPr>
        <p:pic>
          <p:nvPicPr>
            <p:cNvPr id="64520" name="图片 7"/>
            <p:cNvPicPr>
              <a:picLocks noChangeAspect="1"/>
            </p:cNvPicPr>
            <p:nvPr/>
          </p:nvPicPr>
          <p:blipFill>
            <a:blip r:embed="rId1"/>
            <a:srcRect b="4584"/>
            <a:stretch>
              <a:fillRect/>
            </a:stretch>
          </p:blipFill>
          <p:spPr>
            <a:xfrm>
              <a:off x="794" y="1213"/>
              <a:ext cx="17661" cy="9476"/>
            </a:xfrm>
            <a:prstGeom prst="rect">
              <a:avLst/>
            </a:prstGeom>
            <a:noFill/>
            <a:ln w="9525">
              <a:noFill/>
            </a:ln>
          </p:spPr>
        </p:pic>
        <p:sp>
          <p:nvSpPr>
            <p:cNvPr id="5" name="矩形 4"/>
            <p:cNvSpPr/>
            <p:nvPr/>
          </p:nvSpPr>
          <p:spPr>
            <a:xfrm>
              <a:off x="10847" y="3913"/>
              <a:ext cx="2791" cy="4632"/>
            </a:xfrm>
            <a:prstGeom prst="rect">
              <a:avLst/>
            </a:prstGeom>
            <a:noFill/>
            <a:ln w="63500">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6" name="线形标注 1 5"/>
            <p:cNvSpPr/>
            <p:nvPr/>
          </p:nvSpPr>
          <p:spPr>
            <a:xfrm>
              <a:off x="14842" y="5915"/>
              <a:ext cx="3099" cy="1765"/>
            </a:xfrm>
            <a:prstGeom prst="borderCallout1">
              <a:avLst/>
            </a:prstGeom>
            <a:ln>
              <a:solidFill>
                <a:schemeClr val="accent2"/>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r>
                <a:rPr lang="zh-CN" altLang="en-US" sz="2400" b="1" strike="noStrike" noProof="1">
                  <a:latin typeface="微软雅黑" panose="020B0503020204020204" pitchFamily="34" charset="-122"/>
                  <a:ea typeface="微软雅黑" panose="020B0503020204020204" pitchFamily="34" charset="-122"/>
                </a:rPr>
                <a:t>右键单击</a:t>
              </a:r>
              <a:endParaRPr lang="zh-CN" altLang="en-US" sz="2400" b="1" strike="noStrike" noProof="1">
                <a:latin typeface="微软雅黑" panose="020B0503020204020204" pitchFamily="34" charset="-122"/>
                <a:ea typeface="微软雅黑" panose="020B0503020204020204" pitchFamily="34" charset="-122"/>
              </a:endParaRPr>
            </a:p>
            <a:p>
              <a:pPr algn="ctr" fontAlgn="base"/>
              <a:r>
                <a:rPr lang="zh-CN" altLang="en-US" sz="2400" b="1" strike="noStrike" noProof="1">
                  <a:latin typeface="微软雅黑" panose="020B0503020204020204" pitchFamily="34" charset="-122"/>
                  <a:ea typeface="微软雅黑" panose="020B0503020204020204" pitchFamily="34" charset="-122"/>
                </a:rPr>
                <a:t>选择笔记类型</a:t>
              </a:r>
              <a:endParaRPr lang="zh-CN" altLang="en-US" sz="2400" b="1" strike="noStrike" noProof="1">
                <a:latin typeface="微软雅黑" panose="020B0503020204020204" pitchFamily="34" charset="-122"/>
                <a:ea typeface="微软雅黑" panose="020B0503020204020204" pitchFamily="34" charset="-122"/>
              </a:endParaRPr>
            </a:p>
          </p:txBody>
        </p:sp>
      </p:grpSp>
      <p:grpSp>
        <p:nvGrpSpPr>
          <p:cNvPr id="64523" name="组合 18"/>
          <p:cNvGrpSpPr/>
          <p:nvPr/>
        </p:nvGrpSpPr>
        <p:grpSpPr>
          <a:xfrm>
            <a:off x="281093" y="223097"/>
            <a:ext cx="11631384" cy="6410113"/>
            <a:chOff x="275" y="1210"/>
            <a:chExt cx="16073" cy="8380"/>
          </a:xfrm>
        </p:grpSpPr>
        <p:pic>
          <p:nvPicPr>
            <p:cNvPr id="64524" name="图片 8"/>
            <p:cNvPicPr>
              <a:picLocks noChangeAspect="1"/>
            </p:cNvPicPr>
            <p:nvPr/>
          </p:nvPicPr>
          <p:blipFill>
            <a:blip r:embed="rId2"/>
            <a:srcRect t="2686" b="4584"/>
            <a:stretch>
              <a:fillRect/>
            </a:stretch>
          </p:blipFill>
          <p:spPr>
            <a:xfrm>
              <a:off x="275" y="1210"/>
              <a:ext cx="16073" cy="8380"/>
            </a:xfrm>
            <a:prstGeom prst="rect">
              <a:avLst/>
            </a:prstGeom>
            <a:noFill/>
            <a:ln w="9525">
              <a:noFill/>
            </a:ln>
          </p:spPr>
        </p:pic>
        <p:cxnSp>
          <p:nvCxnSpPr>
            <p:cNvPr id="11" name="直接箭头连接符 10"/>
            <p:cNvCxnSpPr/>
            <p:nvPr/>
          </p:nvCxnSpPr>
          <p:spPr>
            <a:xfrm flipV="1">
              <a:off x="14066" y="4032"/>
              <a:ext cx="0" cy="384"/>
            </a:xfrm>
            <a:prstGeom prst="straightConnector1">
              <a:avLst/>
            </a:prstGeom>
            <a:ln w="38100">
              <a:solidFill>
                <a:srgbClr val="7030A0"/>
              </a:solidFill>
              <a:tailEnd type="arrow" w="med" len="med"/>
            </a:ln>
          </p:spPr>
          <p:style>
            <a:lnRef idx="3">
              <a:schemeClr val="accent6"/>
            </a:lnRef>
            <a:fillRef idx="0">
              <a:schemeClr val="accent6"/>
            </a:fillRef>
            <a:effectRef idx="2">
              <a:schemeClr val="accent6"/>
            </a:effectRef>
            <a:fontRef idx="minor">
              <a:schemeClr val="tx1"/>
            </a:fontRef>
          </p:style>
        </p:cxnSp>
        <p:sp>
          <p:nvSpPr>
            <p:cNvPr id="167" name=" 167"/>
            <p:cNvSpPr/>
            <p:nvPr/>
          </p:nvSpPr>
          <p:spPr>
            <a:xfrm>
              <a:off x="13251" y="3023"/>
              <a:ext cx="2615" cy="1009"/>
            </a:xfrm>
            <a:prstGeom prst="roundRect">
              <a:avLst/>
            </a:prstGeom>
            <a:gradFill>
              <a:gsLst>
                <a:gs pos="0">
                  <a:srgbClr val="7B32B2"/>
                </a:gs>
                <a:gs pos="100000">
                  <a:srgbClr val="401A5D"/>
                </a:gs>
              </a:gsLst>
              <a:lin ang="5400000" scaled="0"/>
            </a:gra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865" b="1" strike="noStrike" noProof="1">
                  <a:solidFill>
                    <a:srgbClr val="FFFFFF"/>
                  </a:solidFill>
                  <a:latin typeface="微软雅黑" panose="020B0503020204020204" pitchFamily="34" charset="-122"/>
                  <a:ea typeface="微软雅黑" panose="020B0503020204020204" pitchFamily="34" charset="-122"/>
                </a:rPr>
                <a:t>摘录式笔记，提取文章精华。</a:t>
              </a:r>
              <a:endParaRPr lang="zh-CN" altLang="en-US" sz="1865" b="1" strike="noStrike" noProof="1">
                <a:solidFill>
                  <a:srgbClr val="FFFFFF"/>
                </a:solidFill>
                <a:latin typeface="微软雅黑" panose="020B0503020204020204" pitchFamily="34" charset="-122"/>
                <a:ea typeface="微软雅黑" panose="020B0503020204020204" pitchFamily="34" charset="-122"/>
              </a:endParaRPr>
            </a:p>
          </p:txBody>
        </p:sp>
        <p:sp>
          <p:nvSpPr>
            <p:cNvPr id="12" name="矩形 11"/>
            <p:cNvSpPr/>
            <p:nvPr/>
          </p:nvSpPr>
          <p:spPr>
            <a:xfrm>
              <a:off x="12914" y="4440"/>
              <a:ext cx="2952" cy="175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13" name="矩形 12"/>
            <p:cNvSpPr/>
            <p:nvPr/>
          </p:nvSpPr>
          <p:spPr>
            <a:xfrm>
              <a:off x="12914" y="6192"/>
              <a:ext cx="2952" cy="1513"/>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cxnSp>
          <p:nvCxnSpPr>
            <p:cNvPr id="14" name="直接箭头连接符 13"/>
            <p:cNvCxnSpPr/>
            <p:nvPr/>
          </p:nvCxnSpPr>
          <p:spPr>
            <a:xfrm>
              <a:off x="14978" y="7704"/>
              <a:ext cx="0" cy="456"/>
            </a:xfrm>
            <a:prstGeom prst="straightConnector1">
              <a:avLst/>
            </a:prstGeom>
            <a:ln w="38100">
              <a:solidFill>
                <a:srgbClr val="7030A0"/>
              </a:solidFill>
              <a:tailEnd type="arrow" w="med" len="med"/>
            </a:ln>
          </p:spPr>
          <p:style>
            <a:lnRef idx="3">
              <a:schemeClr val="accent6"/>
            </a:lnRef>
            <a:fillRef idx="0">
              <a:schemeClr val="accent6"/>
            </a:fillRef>
            <a:effectRef idx="2">
              <a:schemeClr val="accent6"/>
            </a:effectRef>
            <a:fontRef idx="minor">
              <a:schemeClr val="tx1"/>
            </a:fontRef>
          </p:style>
        </p:cxnSp>
        <p:sp>
          <p:nvSpPr>
            <p:cNvPr id="15" name=" 167"/>
            <p:cNvSpPr/>
            <p:nvPr/>
          </p:nvSpPr>
          <p:spPr>
            <a:xfrm>
              <a:off x="12312" y="8160"/>
              <a:ext cx="3987" cy="1069"/>
            </a:xfrm>
            <a:prstGeom prst="roundRect">
              <a:avLst/>
            </a:prstGeom>
            <a:gradFill>
              <a:gsLst>
                <a:gs pos="0">
                  <a:srgbClr val="7B32B2"/>
                </a:gs>
                <a:gs pos="100000">
                  <a:srgbClr val="401A5D"/>
                </a:gs>
              </a:gsLst>
              <a:lin ang="5400000" scaled="0"/>
            </a:gra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865" b="1" strike="noStrike" noProof="1">
                  <a:solidFill>
                    <a:srgbClr val="FFFFFF"/>
                  </a:solidFill>
                  <a:latin typeface="微软雅黑" panose="020B0503020204020204" pitchFamily="34" charset="-122"/>
                  <a:ea typeface="微软雅黑" panose="020B0503020204020204" pitchFamily="34" charset="-122"/>
                </a:rPr>
                <a:t>边阅读、边思考，</a:t>
              </a:r>
              <a:endParaRPr lang="zh-CN" altLang="en-US" sz="1865" b="1" strike="noStrike" noProof="1">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1865" b="1" strike="noStrike" noProof="1">
                  <a:solidFill>
                    <a:srgbClr val="FFFFFF"/>
                  </a:solidFill>
                  <a:latin typeface="微软雅黑" panose="020B0503020204020204" pitchFamily="34" charset="-122"/>
                  <a:ea typeface="微软雅黑" panose="020B0503020204020204" pitchFamily="34" charset="-122"/>
                </a:rPr>
                <a:t>随时批注、纠谬与评荐。</a:t>
              </a:r>
              <a:endParaRPr lang="zh-CN" altLang="en-US" sz="1865" b="1" strike="noStrike" noProof="1">
                <a:solidFill>
                  <a:srgbClr val="FFFFFF"/>
                </a:solidFill>
                <a:latin typeface="微软雅黑" panose="020B0503020204020204" pitchFamily="34" charset="-122"/>
                <a:ea typeface="微软雅黑" panose="020B0503020204020204" pitchFamily="34" charset="-122"/>
              </a:endParaRPr>
            </a:p>
          </p:txBody>
        </p:sp>
        <p:sp>
          <p:nvSpPr>
            <p:cNvPr id="16" name="矩形 15"/>
            <p:cNvSpPr/>
            <p:nvPr/>
          </p:nvSpPr>
          <p:spPr>
            <a:xfrm>
              <a:off x="4450" y="7512"/>
              <a:ext cx="6671" cy="84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cxnSp>
          <p:nvCxnSpPr>
            <p:cNvPr id="17" name="直接箭头连接符 16"/>
            <p:cNvCxnSpPr/>
            <p:nvPr/>
          </p:nvCxnSpPr>
          <p:spPr>
            <a:xfrm flipH="1">
              <a:off x="3794" y="7920"/>
              <a:ext cx="632" cy="0"/>
            </a:xfrm>
            <a:prstGeom prst="straightConnector1">
              <a:avLst/>
            </a:prstGeom>
            <a:ln w="38100">
              <a:solidFill>
                <a:srgbClr val="7030A0"/>
              </a:solidFill>
              <a:tailEnd type="arrow" w="med" len="med"/>
            </a:ln>
          </p:spPr>
          <p:style>
            <a:lnRef idx="3">
              <a:schemeClr val="accent6"/>
            </a:lnRef>
            <a:fillRef idx="0">
              <a:schemeClr val="accent6"/>
            </a:fillRef>
            <a:effectRef idx="2">
              <a:schemeClr val="accent6"/>
            </a:effectRef>
            <a:fontRef idx="minor">
              <a:schemeClr val="tx1"/>
            </a:fontRef>
          </p:style>
        </p:cxnSp>
        <p:sp>
          <p:nvSpPr>
            <p:cNvPr id="18" name=" 167"/>
            <p:cNvSpPr/>
            <p:nvPr/>
          </p:nvSpPr>
          <p:spPr>
            <a:xfrm>
              <a:off x="570" y="7416"/>
              <a:ext cx="3224" cy="1009"/>
            </a:xfrm>
            <a:prstGeom prst="roundRect">
              <a:avLst/>
            </a:prstGeom>
            <a:gradFill>
              <a:gsLst>
                <a:gs pos="0">
                  <a:srgbClr val="7B32B2"/>
                </a:gs>
                <a:gs pos="100000">
                  <a:srgbClr val="401A5D"/>
                </a:gs>
              </a:gsLst>
              <a:lin ang="5400000" scaled="0"/>
            </a:gra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865" b="1" strike="noStrike" noProof="1">
                  <a:solidFill>
                    <a:srgbClr val="FFFFFF"/>
                  </a:solidFill>
                  <a:latin typeface="微软雅黑" panose="020B0503020204020204" pitchFamily="34" charset="-122"/>
                  <a:ea typeface="微软雅黑" panose="020B0503020204020204" pitchFamily="34" charset="-122"/>
                </a:rPr>
                <a:t>符号式笔记，</a:t>
              </a:r>
              <a:endParaRPr lang="zh-CN" altLang="en-US" sz="1865" b="1" strike="noStrike" noProof="1">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1865" b="1" strike="noStrike" noProof="1">
                  <a:solidFill>
                    <a:srgbClr val="FFFFFF"/>
                  </a:solidFill>
                  <a:latin typeface="微软雅黑" panose="020B0503020204020204" pitchFamily="34" charset="-122"/>
                  <a:ea typeface="微软雅黑" panose="020B0503020204020204" pitchFamily="34" charset="-122"/>
                </a:rPr>
                <a:t>有用内容重点标注。</a:t>
              </a:r>
              <a:endParaRPr lang="zh-CN" altLang="en-US" sz="1865" b="1" strike="noStrike" noProof="1">
                <a:solidFill>
                  <a:srgbClr val="FFFFFF"/>
                </a:solidFill>
                <a:latin typeface="微软雅黑" panose="020B0503020204020204" pitchFamily="34" charset="-122"/>
                <a:ea typeface="微软雅黑" panose="020B0503020204020204" pitchFamily="34" charset="-122"/>
              </a:endParaRPr>
            </a:p>
          </p:txBody>
        </p:sp>
      </p:grpSp>
      <p:grpSp>
        <p:nvGrpSpPr>
          <p:cNvPr id="64534" name="组合 21"/>
          <p:cNvGrpSpPr/>
          <p:nvPr/>
        </p:nvGrpSpPr>
        <p:grpSpPr>
          <a:xfrm>
            <a:off x="174413" y="321522"/>
            <a:ext cx="11842136" cy="6591136"/>
            <a:chOff x="581" y="1102"/>
            <a:chExt cx="18039" cy="9657"/>
          </a:xfrm>
        </p:grpSpPr>
        <p:pic>
          <p:nvPicPr>
            <p:cNvPr id="64535" name="图片 9"/>
            <p:cNvPicPr>
              <a:picLocks noChangeAspect="1"/>
            </p:cNvPicPr>
            <p:nvPr/>
          </p:nvPicPr>
          <p:blipFill>
            <a:blip r:embed="rId3"/>
            <a:srcRect b="4791"/>
            <a:stretch>
              <a:fillRect/>
            </a:stretch>
          </p:blipFill>
          <p:spPr>
            <a:xfrm>
              <a:off x="581" y="1102"/>
              <a:ext cx="18039" cy="9657"/>
            </a:xfrm>
            <a:prstGeom prst="rect">
              <a:avLst/>
            </a:prstGeom>
            <a:noFill/>
            <a:ln w="9525">
              <a:noFill/>
            </a:ln>
          </p:spPr>
        </p:pic>
        <p:sp>
          <p:nvSpPr>
            <p:cNvPr id="20" name=" 20"/>
            <p:cNvSpPr/>
            <p:nvPr/>
          </p:nvSpPr>
          <p:spPr>
            <a:xfrm>
              <a:off x="9392" y="6166"/>
              <a:ext cx="5817" cy="2445"/>
            </a:xfrm>
            <a:prstGeom prst="roundRect">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日记式笔记，</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对所获知识进行总结与梳理，记录自身心得体会。</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cxnSp>
          <p:nvCxnSpPr>
            <p:cNvPr id="21" name="直接箭头连接符 20"/>
            <p:cNvCxnSpPr/>
            <p:nvPr/>
          </p:nvCxnSpPr>
          <p:spPr>
            <a:xfrm>
              <a:off x="8774" y="6504"/>
              <a:ext cx="432" cy="408"/>
            </a:xfrm>
            <a:prstGeom prst="straightConnector1">
              <a:avLst/>
            </a:prstGeom>
            <a:ln w="34925">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64538" name="组合 22"/>
          <p:cNvGrpSpPr/>
          <p:nvPr/>
        </p:nvGrpSpPr>
        <p:grpSpPr>
          <a:xfrm>
            <a:off x="69638" y="320675"/>
            <a:ext cx="11842945" cy="6592035"/>
            <a:chOff x="26" y="267"/>
            <a:chExt cx="19147" cy="8973"/>
          </a:xfrm>
        </p:grpSpPr>
        <p:pic>
          <p:nvPicPr>
            <p:cNvPr id="64539" name="图片 23"/>
            <p:cNvPicPr>
              <a:picLocks noChangeAspect="1"/>
            </p:cNvPicPr>
            <p:nvPr/>
          </p:nvPicPr>
          <p:blipFill>
            <a:blip r:embed="rId4"/>
            <a:srcRect t="2908" b="13751"/>
            <a:stretch>
              <a:fillRect/>
            </a:stretch>
          </p:blipFill>
          <p:spPr>
            <a:xfrm>
              <a:off x="26" y="267"/>
              <a:ext cx="19147" cy="8973"/>
            </a:xfrm>
            <a:prstGeom prst="rect">
              <a:avLst/>
            </a:prstGeom>
            <a:noFill/>
            <a:ln w="9525">
              <a:noFill/>
            </a:ln>
          </p:spPr>
        </p:pic>
        <p:sp>
          <p:nvSpPr>
            <p:cNvPr id="25" name="矩形 24"/>
            <p:cNvSpPr/>
            <p:nvPr/>
          </p:nvSpPr>
          <p:spPr>
            <a:xfrm>
              <a:off x="3984" y="696"/>
              <a:ext cx="7344" cy="744"/>
            </a:xfrm>
            <a:prstGeom prst="rect">
              <a:avLst/>
            </a:prstGeom>
            <a:noFill/>
            <a:ln w="38100">
              <a:solidFill>
                <a:srgbClr val="7030A0"/>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2400" strike="noStrike" noProof="1"/>
            </a:p>
          </p:txBody>
        </p:sp>
        <p:sp>
          <p:nvSpPr>
            <p:cNvPr id="26" name="矩形 25"/>
            <p:cNvSpPr/>
            <p:nvPr/>
          </p:nvSpPr>
          <p:spPr>
            <a:xfrm>
              <a:off x="609" y="3296"/>
              <a:ext cx="2615" cy="3720"/>
            </a:xfrm>
            <a:prstGeom prst="rect">
              <a:avLst/>
            </a:prstGeom>
            <a:noFill/>
            <a:ln w="38100">
              <a:solidFill>
                <a:srgbClr val="7030A0"/>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2400" strike="noStrike" noProof="1"/>
            </a:p>
          </p:txBody>
        </p:sp>
        <p:sp>
          <p:nvSpPr>
            <p:cNvPr id="27" name="矩形 26"/>
            <p:cNvSpPr/>
            <p:nvPr/>
          </p:nvSpPr>
          <p:spPr>
            <a:xfrm>
              <a:off x="4056" y="3391"/>
              <a:ext cx="1751" cy="457"/>
            </a:xfrm>
            <a:prstGeom prst="rect">
              <a:avLst/>
            </a:prstGeom>
            <a:noFill/>
            <a:ln w="38100">
              <a:solidFill>
                <a:srgbClr val="7030A0"/>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2400" strike="noStrike" noProof="1"/>
            </a:p>
          </p:txBody>
        </p:sp>
        <p:sp>
          <p:nvSpPr>
            <p:cNvPr id="28" name="矩形 27"/>
            <p:cNvSpPr/>
            <p:nvPr/>
          </p:nvSpPr>
          <p:spPr>
            <a:xfrm>
              <a:off x="17469" y="3343"/>
              <a:ext cx="1632" cy="505"/>
            </a:xfrm>
            <a:prstGeom prst="rect">
              <a:avLst/>
            </a:prstGeom>
            <a:noFill/>
            <a:ln w="38100">
              <a:solidFill>
                <a:srgbClr val="7030A0"/>
              </a:solidFill>
            </a:ln>
          </p:spPr>
          <p:style>
            <a:lnRef idx="0">
              <a:schemeClr val="accent2"/>
            </a:lnRef>
            <a:fillRef idx="3">
              <a:schemeClr val="accent2"/>
            </a:fillRef>
            <a:effectRef idx="3">
              <a:schemeClr val="accent2"/>
            </a:effectRef>
            <a:fontRef idx="minor">
              <a:schemeClr val="lt1"/>
            </a:fontRef>
          </p:style>
          <p:txBody>
            <a:bodyPr rtlCol="0" anchor="ctr"/>
            <a:p>
              <a:pPr algn="ctr" fontAlgn="base"/>
              <a:endParaRPr lang="zh-CN" altLang="en-US" sz="2400" strike="noStrike" noProof="1"/>
            </a:p>
          </p:txBody>
        </p:sp>
        <p:cxnSp>
          <p:nvCxnSpPr>
            <p:cNvPr id="29" name="直接箭头连接符 28"/>
            <p:cNvCxnSpPr/>
            <p:nvPr/>
          </p:nvCxnSpPr>
          <p:spPr>
            <a:xfrm>
              <a:off x="2304" y="7056"/>
              <a:ext cx="456" cy="624"/>
            </a:xfrm>
            <a:prstGeom prst="straightConnector1">
              <a:avLst/>
            </a:prstGeom>
            <a:ln w="38100">
              <a:solidFill>
                <a:srgbClr val="7030A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30" name="直接箭头连接符 29"/>
            <p:cNvCxnSpPr/>
            <p:nvPr/>
          </p:nvCxnSpPr>
          <p:spPr>
            <a:xfrm>
              <a:off x="5807" y="3848"/>
              <a:ext cx="456" cy="624"/>
            </a:xfrm>
            <a:prstGeom prst="straightConnector1">
              <a:avLst/>
            </a:prstGeom>
            <a:ln w="38100">
              <a:solidFill>
                <a:srgbClr val="7030A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31" name="直接箭头连接符 30"/>
            <p:cNvCxnSpPr/>
            <p:nvPr/>
          </p:nvCxnSpPr>
          <p:spPr>
            <a:xfrm flipH="1">
              <a:off x="17664" y="3848"/>
              <a:ext cx="560" cy="712"/>
            </a:xfrm>
            <a:prstGeom prst="straightConnector1">
              <a:avLst/>
            </a:prstGeom>
            <a:ln w="38100">
              <a:solidFill>
                <a:srgbClr val="7030A0"/>
              </a:solidFill>
              <a:tailEnd type="arrow" w="med" len="med"/>
            </a:ln>
          </p:spPr>
          <p:style>
            <a:lnRef idx="3">
              <a:schemeClr val="accent2"/>
            </a:lnRef>
            <a:fillRef idx="0">
              <a:schemeClr val="accent2"/>
            </a:fillRef>
            <a:effectRef idx="2">
              <a:schemeClr val="accent2"/>
            </a:effectRef>
            <a:fontRef idx="minor">
              <a:schemeClr val="tx1"/>
            </a:fontRef>
          </p:style>
        </p:cxnSp>
        <p:cxnSp>
          <p:nvCxnSpPr>
            <p:cNvPr id="32" name="直接箭头连接符 31"/>
            <p:cNvCxnSpPr/>
            <p:nvPr/>
          </p:nvCxnSpPr>
          <p:spPr>
            <a:xfrm>
              <a:off x="10712" y="1440"/>
              <a:ext cx="456" cy="624"/>
            </a:xfrm>
            <a:prstGeom prst="straightConnector1">
              <a:avLst/>
            </a:prstGeom>
            <a:ln w="38100">
              <a:solidFill>
                <a:srgbClr val="7030A0"/>
              </a:solidFill>
              <a:tailEnd type="arrow" w="med" len="med"/>
            </a:ln>
          </p:spPr>
          <p:style>
            <a:lnRef idx="3">
              <a:schemeClr val="accent2"/>
            </a:lnRef>
            <a:fillRef idx="0">
              <a:schemeClr val="accent2"/>
            </a:fillRef>
            <a:effectRef idx="2">
              <a:schemeClr val="accent2"/>
            </a:effectRef>
            <a:fontRef idx="minor">
              <a:schemeClr val="tx1"/>
            </a:fontRef>
          </p:style>
        </p:cxnSp>
        <p:sp>
          <p:nvSpPr>
            <p:cNvPr id="33" name=" 167"/>
            <p:cNvSpPr/>
            <p:nvPr/>
          </p:nvSpPr>
          <p:spPr>
            <a:xfrm>
              <a:off x="1608" y="7680"/>
              <a:ext cx="4653" cy="1392"/>
            </a:xfrm>
            <a:prstGeom prst="roundRect">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按标签、时间查找笔记，融会贯通。</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sp>
          <p:nvSpPr>
            <p:cNvPr id="34" name=" 167"/>
            <p:cNvSpPr/>
            <p:nvPr/>
          </p:nvSpPr>
          <p:spPr>
            <a:xfrm>
              <a:off x="13104" y="4560"/>
              <a:ext cx="5360" cy="1248"/>
            </a:xfrm>
            <a:prstGeom prst="roundRect">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快速定位笔记来源，温故知新。</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sp>
          <p:nvSpPr>
            <p:cNvPr id="35" name=" 167"/>
            <p:cNvSpPr/>
            <p:nvPr/>
          </p:nvSpPr>
          <p:spPr>
            <a:xfrm>
              <a:off x="4056" y="4472"/>
              <a:ext cx="4936" cy="1336"/>
            </a:xfrm>
            <a:prstGeom prst="roundRect">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用标签将笔记归类，方便查找与应用。</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sp>
          <p:nvSpPr>
            <p:cNvPr id="36" name=" 167"/>
            <p:cNvSpPr/>
            <p:nvPr/>
          </p:nvSpPr>
          <p:spPr>
            <a:xfrm>
              <a:off x="8424" y="2011"/>
              <a:ext cx="6164" cy="1620"/>
            </a:xfrm>
            <a:prstGeom prst="roundRect">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笔记素材可打印、导出，</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也可直接插入</a:t>
              </a:r>
              <a:r>
                <a:rPr lang="en-US" altLang="zh-CN" sz="2400" b="1" strike="noStrike" noProof="1">
                  <a:solidFill>
                    <a:srgbClr val="FFFFFF"/>
                  </a:solidFill>
                  <a:latin typeface="微软雅黑" panose="020B0503020204020204" pitchFamily="34" charset="-122"/>
                  <a:ea typeface="微软雅黑" panose="020B0503020204020204" pitchFamily="34" charset="-122"/>
                </a:rPr>
                <a:t>Word</a:t>
              </a:r>
              <a:r>
                <a:rPr lang="zh-CN" altLang="en-US" sz="2400" b="1" strike="noStrike" noProof="1">
                  <a:solidFill>
                    <a:srgbClr val="FFFFFF"/>
                  </a:solidFill>
                  <a:latin typeface="微软雅黑" panose="020B0503020204020204" pitchFamily="34" charset="-122"/>
                  <a:ea typeface="微软雅黑" panose="020B0503020204020204" pitchFamily="34" charset="-122"/>
                </a:rPr>
                <a:t>文档。</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23"/>
                                        </p:tgtEl>
                                        <p:attrNameLst>
                                          <p:attrName>style.visibility</p:attrName>
                                        </p:attrNameLst>
                                      </p:cBhvr>
                                      <p:to>
                                        <p:strVal val="visible"/>
                                      </p:to>
                                    </p:set>
                                    <p:animEffect transition="in" filter="fade">
                                      <p:cBhvr>
                                        <p:cTn id="7" dur="500"/>
                                        <p:tgtEl>
                                          <p:spTgt spid="645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34"/>
                                        </p:tgtEl>
                                        <p:attrNameLst>
                                          <p:attrName>style.visibility</p:attrName>
                                        </p:attrNameLst>
                                      </p:cBhvr>
                                      <p:to>
                                        <p:strVal val="visible"/>
                                      </p:to>
                                    </p:set>
                                    <p:animEffect transition="in" filter="fade">
                                      <p:cBhvr>
                                        <p:cTn id="12" dur="500"/>
                                        <p:tgtEl>
                                          <p:spTgt spid="645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38"/>
                                        </p:tgtEl>
                                        <p:attrNameLst>
                                          <p:attrName>style.visibility</p:attrName>
                                        </p:attrNameLst>
                                      </p:cBhvr>
                                      <p:to>
                                        <p:strVal val="visible"/>
                                      </p:to>
                                    </p:set>
                                    <p:animEffect transition="in" filter="fade">
                                      <p:cBhvr>
                                        <p:cTn id="17" dur="500"/>
                                        <p:tgtEl>
                                          <p:spTgt spid="64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Freeform 20"/>
          <p:cNvSpPr/>
          <p:nvPr/>
        </p:nvSpPr>
        <p:spPr bwMode="auto">
          <a:xfrm>
            <a:off x="8358792" y="3063188"/>
            <a:ext cx="3686839" cy="3695547"/>
          </a:xfrm>
          <a:custGeom>
            <a:avLst/>
            <a:gdLst>
              <a:gd name="T0" fmla="*/ 468 w 569"/>
              <a:gd name="T1" fmla="*/ 102 h 569"/>
              <a:gd name="T2" fmla="*/ 101 w 569"/>
              <a:gd name="T3" fmla="*/ 102 h 569"/>
              <a:gd name="T4" fmla="*/ 101 w 569"/>
              <a:gd name="T5" fmla="*/ 468 h 569"/>
              <a:gd name="T6" fmla="*/ 468 w 569"/>
              <a:gd name="T7" fmla="*/ 468 h 569"/>
              <a:gd name="T8" fmla="*/ 468 w 569"/>
              <a:gd name="T9" fmla="*/ 102 h 569"/>
            </a:gdLst>
            <a:ahLst/>
            <a:cxnLst>
              <a:cxn ang="0">
                <a:pos x="T0" y="T1"/>
              </a:cxn>
              <a:cxn ang="0">
                <a:pos x="T2" y="T3"/>
              </a:cxn>
              <a:cxn ang="0">
                <a:pos x="T4" y="T5"/>
              </a:cxn>
              <a:cxn ang="0">
                <a:pos x="T6" y="T7"/>
              </a:cxn>
              <a:cxn ang="0">
                <a:pos x="T8" y="T9"/>
              </a:cxn>
            </a:cxnLst>
            <a:rect l="0" t="0" r="r" b="b"/>
            <a:pathLst>
              <a:path w="569" h="569">
                <a:moveTo>
                  <a:pt x="468" y="102"/>
                </a:moveTo>
                <a:cubicBezTo>
                  <a:pt x="366" y="0"/>
                  <a:pt x="202" y="0"/>
                  <a:pt x="101" y="102"/>
                </a:cubicBezTo>
                <a:cubicBezTo>
                  <a:pt x="0" y="203"/>
                  <a:pt x="0" y="367"/>
                  <a:pt x="101" y="468"/>
                </a:cubicBezTo>
                <a:cubicBezTo>
                  <a:pt x="202" y="569"/>
                  <a:pt x="366" y="569"/>
                  <a:pt x="468" y="468"/>
                </a:cubicBezTo>
                <a:cubicBezTo>
                  <a:pt x="569" y="367"/>
                  <a:pt x="569" y="203"/>
                  <a:pt x="468" y="102"/>
                </a:cubicBezTo>
                <a:close/>
              </a:path>
            </a:pathLst>
          </a:custGeom>
          <a:solidFill>
            <a:srgbClr val="E87071"/>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4" name="圆角矩形 3"/>
          <p:cNvSpPr/>
          <p:nvPr/>
        </p:nvSpPr>
        <p:spPr>
          <a:xfrm>
            <a:off x="3569547" y="193040"/>
            <a:ext cx="5052060" cy="6223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rgbClr val="01ACBE"/>
                </a:solidFill>
                <a:latin typeface="造字工房悦黑体验版细体" pitchFamily="50" charset="-122"/>
                <a:ea typeface="造字工房悦黑体验版细体" pitchFamily="50" charset="-122"/>
                <a:sym typeface="+mn-ea"/>
              </a:rPr>
              <a:t>六、大数据助力选题分析对比</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sp>
        <p:nvSpPr>
          <p:cNvPr id="65" name="Freeform 16"/>
          <p:cNvSpPr/>
          <p:nvPr/>
        </p:nvSpPr>
        <p:spPr bwMode="auto">
          <a:xfrm>
            <a:off x="2018809" y="1127876"/>
            <a:ext cx="3686839" cy="3692811"/>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FFB850"/>
          </a:solidFill>
          <a:ln w="28575" cap="flat">
            <a:noFill/>
            <a:prstDash val="solid"/>
            <a:miter lim="800000"/>
          </a:ln>
        </p:spPr>
        <p:txBody>
          <a:bodyPr lIns="128557" tIns="64280" rIns="128557" bIns="64280"/>
          <a:p>
            <a:pPr fontAlgn="auto">
              <a:spcBef>
                <a:spcPts val="0"/>
              </a:spcBef>
              <a:spcAft>
                <a:spcPts val="0"/>
              </a:spcAft>
              <a:defRPr/>
            </a:pPr>
            <a:endParaRPr lang="zh-CN" altLang="en-US" sz="2400">
              <a:latin typeface="+mn-lt"/>
              <a:ea typeface="+mn-ea"/>
            </a:endParaRPr>
          </a:p>
        </p:txBody>
      </p:sp>
      <p:sp>
        <p:nvSpPr>
          <p:cNvPr id="66" name="Freeform 17"/>
          <p:cNvSpPr/>
          <p:nvPr/>
        </p:nvSpPr>
        <p:spPr bwMode="auto">
          <a:xfrm>
            <a:off x="6179159" y="1127875"/>
            <a:ext cx="3689573" cy="3692811"/>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92D05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67" name="Freeform 18"/>
          <p:cNvSpPr/>
          <p:nvPr/>
        </p:nvSpPr>
        <p:spPr bwMode="auto">
          <a:xfrm>
            <a:off x="119280" y="3074195"/>
            <a:ext cx="3681364" cy="3695547"/>
          </a:xfrm>
          <a:custGeom>
            <a:avLst/>
            <a:gdLst>
              <a:gd name="T0" fmla="*/ 467 w 568"/>
              <a:gd name="T1" fmla="*/ 102 h 569"/>
              <a:gd name="T2" fmla="*/ 101 w 568"/>
              <a:gd name="T3" fmla="*/ 102 h 569"/>
              <a:gd name="T4" fmla="*/ 101 w 568"/>
              <a:gd name="T5" fmla="*/ 468 h 569"/>
              <a:gd name="T6" fmla="*/ 467 w 568"/>
              <a:gd name="T7" fmla="*/ 468 h 569"/>
              <a:gd name="T8" fmla="*/ 467 w 568"/>
              <a:gd name="T9" fmla="*/ 102 h 569"/>
            </a:gdLst>
            <a:ahLst/>
            <a:cxnLst>
              <a:cxn ang="0">
                <a:pos x="T0" y="T1"/>
              </a:cxn>
              <a:cxn ang="0">
                <a:pos x="T2" y="T3"/>
              </a:cxn>
              <a:cxn ang="0">
                <a:pos x="T4" y="T5"/>
              </a:cxn>
              <a:cxn ang="0">
                <a:pos x="T6" y="T7"/>
              </a:cxn>
              <a:cxn ang="0">
                <a:pos x="T8" y="T9"/>
              </a:cxn>
            </a:cxnLst>
            <a:rect l="0" t="0" r="r" b="b"/>
            <a:pathLst>
              <a:path w="568" h="569">
                <a:moveTo>
                  <a:pt x="467" y="102"/>
                </a:moveTo>
                <a:cubicBezTo>
                  <a:pt x="366" y="0"/>
                  <a:pt x="202" y="0"/>
                  <a:pt x="101" y="102"/>
                </a:cubicBezTo>
                <a:cubicBezTo>
                  <a:pt x="0" y="203"/>
                  <a:pt x="0" y="367"/>
                  <a:pt x="101" y="468"/>
                </a:cubicBezTo>
                <a:cubicBezTo>
                  <a:pt x="202" y="569"/>
                  <a:pt x="366" y="569"/>
                  <a:pt x="467" y="468"/>
                </a:cubicBezTo>
                <a:cubicBezTo>
                  <a:pt x="568" y="367"/>
                  <a:pt x="568" y="203"/>
                  <a:pt x="467" y="102"/>
                </a:cubicBezTo>
                <a:close/>
              </a:path>
            </a:pathLst>
          </a:custGeom>
          <a:solidFill>
            <a:srgbClr val="A26CB8"/>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69" name="Freeform 20"/>
          <p:cNvSpPr/>
          <p:nvPr/>
        </p:nvSpPr>
        <p:spPr bwMode="auto">
          <a:xfrm>
            <a:off x="4254999" y="3074195"/>
            <a:ext cx="3686839" cy="3695547"/>
          </a:xfrm>
          <a:custGeom>
            <a:avLst/>
            <a:gdLst>
              <a:gd name="T0" fmla="*/ 468 w 569"/>
              <a:gd name="T1" fmla="*/ 102 h 569"/>
              <a:gd name="T2" fmla="*/ 101 w 569"/>
              <a:gd name="T3" fmla="*/ 102 h 569"/>
              <a:gd name="T4" fmla="*/ 101 w 569"/>
              <a:gd name="T5" fmla="*/ 468 h 569"/>
              <a:gd name="T6" fmla="*/ 468 w 569"/>
              <a:gd name="T7" fmla="*/ 468 h 569"/>
              <a:gd name="T8" fmla="*/ 468 w 569"/>
              <a:gd name="T9" fmla="*/ 102 h 569"/>
            </a:gdLst>
            <a:ahLst/>
            <a:cxnLst>
              <a:cxn ang="0">
                <a:pos x="T0" y="T1"/>
              </a:cxn>
              <a:cxn ang="0">
                <a:pos x="T2" y="T3"/>
              </a:cxn>
              <a:cxn ang="0">
                <a:pos x="T4" y="T5"/>
              </a:cxn>
              <a:cxn ang="0">
                <a:pos x="T6" y="T7"/>
              </a:cxn>
              <a:cxn ang="0">
                <a:pos x="T8" y="T9"/>
              </a:cxn>
            </a:cxnLst>
            <a:rect l="0" t="0" r="r" b="b"/>
            <a:pathLst>
              <a:path w="569" h="569">
                <a:moveTo>
                  <a:pt x="468" y="102"/>
                </a:moveTo>
                <a:cubicBezTo>
                  <a:pt x="366" y="0"/>
                  <a:pt x="202" y="0"/>
                  <a:pt x="101" y="102"/>
                </a:cubicBezTo>
                <a:cubicBezTo>
                  <a:pt x="0" y="203"/>
                  <a:pt x="0" y="367"/>
                  <a:pt x="101" y="468"/>
                </a:cubicBezTo>
                <a:cubicBezTo>
                  <a:pt x="202" y="569"/>
                  <a:pt x="366" y="569"/>
                  <a:pt x="468" y="468"/>
                </a:cubicBezTo>
                <a:cubicBezTo>
                  <a:pt x="569" y="367"/>
                  <a:pt x="569" y="203"/>
                  <a:pt x="468" y="102"/>
                </a:cubicBezTo>
                <a:close/>
              </a:path>
            </a:pathLst>
          </a:custGeom>
          <a:solidFill>
            <a:srgbClr val="01ACBE"/>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grpSp>
        <p:nvGrpSpPr>
          <p:cNvPr id="2" name="组合 1"/>
          <p:cNvGrpSpPr/>
          <p:nvPr/>
        </p:nvGrpSpPr>
        <p:grpSpPr>
          <a:xfrm>
            <a:off x="540788" y="2756651"/>
            <a:ext cx="2685071" cy="2091405"/>
            <a:chOff x="2133384" y="1641341"/>
            <a:chExt cx="1432558" cy="1115822"/>
          </a:xfrm>
        </p:grpSpPr>
        <p:sp>
          <p:nvSpPr>
            <p:cNvPr id="68" name="Freeform 19"/>
            <p:cNvSpPr/>
            <p:nvPr/>
          </p:nvSpPr>
          <p:spPr bwMode="auto">
            <a:xfrm>
              <a:off x="2133384" y="1641341"/>
              <a:ext cx="1432558" cy="1115822"/>
            </a:xfrm>
            <a:custGeom>
              <a:avLst/>
              <a:gdLst>
                <a:gd name="T0" fmla="*/ 0 w 414"/>
                <a:gd name="T1" fmla="*/ 115 h 322"/>
                <a:gd name="T2" fmla="*/ 207 w 414"/>
                <a:gd name="T3" fmla="*/ 322 h 322"/>
                <a:gd name="T4" fmla="*/ 414 w 414"/>
                <a:gd name="T5" fmla="*/ 115 h 322"/>
                <a:gd name="T6" fmla="*/ 0 w 414"/>
                <a:gd name="T7" fmla="*/ 115 h 322"/>
              </a:gdLst>
              <a:ahLst/>
              <a:cxnLst>
                <a:cxn ang="0">
                  <a:pos x="T0" y="T1"/>
                </a:cxn>
                <a:cxn ang="0">
                  <a:pos x="T2" y="T3"/>
                </a:cxn>
                <a:cxn ang="0">
                  <a:pos x="T4" y="T5"/>
                </a:cxn>
                <a:cxn ang="0">
                  <a:pos x="T6" y="T7"/>
                </a:cxn>
              </a:cxnLst>
              <a:rect l="0" t="0" r="r" b="b"/>
              <a:pathLst>
                <a:path w="414" h="322">
                  <a:moveTo>
                    <a:pt x="0" y="115"/>
                  </a:moveTo>
                  <a:cubicBezTo>
                    <a:pt x="207" y="322"/>
                    <a:pt x="207" y="322"/>
                    <a:pt x="207" y="322"/>
                  </a:cubicBezTo>
                  <a:cubicBezTo>
                    <a:pt x="414" y="115"/>
                    <a:pt x="414" y="115"/>
                    <a:pt x="414" y="115"/>
                  </a:cubicBezTo>
                  <a:cubicBezTo>
                    <a:pt x="300" y="0"/>
                    <a:pt x="114" y="0"/>
                    <a:pt x="0" y="115"/>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73" name="文本框 57"/>
            <p:cNvSpPr txBox="1"/>
            <p:nvPr/>
          </p:nvSpPr>
          <p:spPr>
            <a:xfrm>
              <a:off x="2419337" y="1946301"/>
              <a:ext cx="860526" cy="506152"/>
            </a:xfrm>
            <a:prstGeom prst="rect">
              <a:avLst/>
            </a:prstGeom>
            <a:noFill/>
          </p:spPr>
          <p:txBody>
            <a:bodyPr wrap="none" lIns="128557" tIns="64280" rIns="128557" bIns="64280">
              <a:spAutoFit/>
            </a:bodyPr>
            <a:p>
              <a:pPr algn="ctr" fontAlgn="auto">
                <a:spcBef>
                  <a:spcPts val="0"/>
                </a:spcBef>
                <a:spcAft>
                  <a:spcPts val="0"/>
                </a:spcAft>
                <a:defRPr/>
              </a:pPr>
              <a:r>
                <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What</a:t>
              </a:r>
              <a:endPar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a:p>
              <a:pPr algn="ctr" fontAlgn="auto">
                <a:spcBef>
                  <a:spcPts val="0"/>
                </a:spcBef>
                <a:spcAft>
                  <a:spcPts val="0"/>
                </a:spcAft>
                <a:defRPr/>
              </a:pPr>
              <a:r>
                <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研究问题</a:t>
              </a:r>
              <a:endPar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5" name="组合 4"/>
          <p:cNvGrpSpPr/>
          <p:nvPr/>
        </p:nvGrpSpPr>
        <p:grpSpPr>
          <a:xfrm>
            <a:off x="6770364" y="3063244"/>
            <a:ext cx="2682329" cy="2088669"/>
            <a:chOff x="5457032" y="1804917"/>
            <a:chExt cx="1431096" cy="1114362"/>
          </a:xfrm>
        </p:grpSpPr>
        <p:sp>
          <p:nvSpPr>
            <p:cNvPr id="72" name="Freeform 23"/>
            <p:cNvSpPr/>
            <p:nvPr/>
          </p:nvSpPr>
          <p:spPr bwMode="auto">
            <a:xfrm>
              <a:off x="5457032" y="1804917"/>
              <a:ext cx="1431096" cy="1114362"/>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4" y="322"/>
                    <a:pt x="300" y="322"/>
                    <a:pt x="414" y="207"/>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74" name="文本框 58"/>
            <p:cNvSpPr txBox="1"/>
            <p:nvPr/>
          </p:nvSpPr>
          <p:spPr>
            <a:xfrm>
              <a:off x="5742145" y="2109372"/>
              <a:ext cx="860526" cy="506152"/>
            </a:xfrm>
            <a:prstGeom prst="rect">
              <a:avLst/>
            </a:prstGeom>
            <a:noFill/>
          </p:spPr>
          <p:txBody>
            <a:bodyPr wrap="none" lIns="128557" tIns="64280" rIns="128557" bIns="64280">
              <a:spAutoFit/>
            </a:bodyPr>
            <a:p>
              <a:pPr algn="ctr" fontAlgn="auto">
                <a:spcBef>
                  <a:spcPts val="0"/>
                </a:spcBef>
                <a:spcAft>
                  <a:spcPts val="0"/>
                </a:spcAft>
                <a:defRPr/>
              </a:pPr>
              <a:r>
                <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Who</a:t>
              </a:r>
              <a:endPar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a:p>
              <a:pPr algn="ctr" fontAlgn="auto">
                <a:spcBef>
                  <a:spcPts val="0"/>
                </a:spcBef>
                <a:spcAft>
                  <a:spcPts val="0"/>
                </a:spcAft>
                <a:defRPr/>
              </a:pPr>
              <a:r>
                <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研究对象</a:t>
              </a:r>
              <a:endPar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3" name="组合 2"/>
          <p:cNvGrpSpPr/>
          <p:nvPr/>
        </p:nvGrpSpPr>
        <p:grpSpPr>
          <a:xfrm>
            <a:off x="2610017" y="3063244"/>
            <a:ext cx="2682329" cy="2088669"/>
            <a:chOff x="3237374" y="1804917"/>
            <a:chExt cx="1431096" cy="1114362"/>
          </a:xfrm>
        </p:grpSpPr>
        <p:sp>
          <p:nvSpPr>
            <p:cNvPr id="71" name="Freeform 22"/>
            <p:cNvSpPr/>
            <p:nvPr/>
          </p:nvSpPr>
          <p:spPr bwMode="auto">
            <a:xfrm>
              <a:off x="3237374" y="1804917"/>
              <a:ext cx="1431096" cy="1114362"/>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5" y="322"/>
                    <a:pt x="300" y="322"/>
                    <a:pt x="414" y="207"/>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75" name="文本框 59"/>
            <p:cNvSpPr txBox="1"/>
            <p:nvPr/>
          </p:nvSpPr>
          <p:spPr>
            <a:xfrm>
              <a:off x="3522802" y="2109372"/>
              <a:ext cx="860526" cy="506152"/>
            </a:xfrm>
            <a:prstGeom prst="rect">
              <a:avLst/>
            </a:prstGeom>
            <a:noFill/>
          </p:spPr>
          <p:txBody>
            <a:bodyPr wrap="none" lIns="128557" tIns="64280" rIns="128557" bIns="64280">
              <a:spAutoFit/>
            </a:bodyPr>
            <a:p>
              <a:pPr algn="ctr" fontAlgn="auto">
                <a:spcBef>
                  <a:spcPts val="0"/>
                </a:spcBef>
                <a:spcAft>
                  <a:spcPts val="0"/>
                </a:spcAft>
                <a:defRPr/>
              </a:pPr>
              <a:r>
                <a:rPr 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Why</a:t>
              </a:r>
              <a:endParaRPr 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a:p>
              <a:pPr algn="ctr" fontAlgn="auto">
                <a:spcBef>
                  <a:spcPts val="0"/>
                </a:spcBef>
                <a:spcAft>
                  <a:spcPts val="0"/>
                </a:spcAft>
                <a:defRPr/>
              </a:pPr>
              <a:r>
                <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研究目的</a:t>
              </a:r>
              <a:endPar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6" name="组合 5"/>
          <p:cNvGrpSpPr/>
          <p:nvPr/>
        </p:nvGrpSpPr>
        <p:grpSpPr>
          <a:xfrm>
            <a:off x="4676508" y="2756652"/>
            <a:ext cx="2690543" cy="2091408"/>
            <a:chOff x="4339903" y="1641341"/>
            <a:chExt cx="1435478" cy="1115823"/>
          </a:xfrm>
        </p:grpSpPr>
        <p:sp>
          <p:nvSpPr>
            <p:cNvPr id="70" name="Freeform 21"/>
            <p:cNvSpPr/>
            <p:nvPr/>
          </p:nvSpPr>
          <p:spPr bwMode="auto">
            <a:xfrm>
              <a:off x="4339903" y="1641341"/>
              <a:ext cx="1435478" cy="1115823"/>
            </a:xfrm>
            <a:custGeom>
              <a:avLst/>
              <a:gdLst>
                <a:gd name="T0" fmla="*/ 0 w 415"/>
                <a:gd name="T1" fmla="*/ 115 h 322"/>
                <a:gd name="T2" fmla="*/ 208 w 415"/>
                <a:gd name="T3" fmla="*/ 322 h 322"/>
                <a:gd name="T4" fmla="*/ 415 w 415"/>
                <a:gd name="T5" fmla="*/ 115 h 322"/>
                <a:gd name="T6" fmla="*/ 0 w 415"/>
                <a:gd name="T7" fmla="*/ 115 h 322"/>
              </a:gdLst>
              <a:ahLst/>
              <a:cxnLst>
                <a:cxn ang="0">
                  <a:pos x="T0" y="T1"/>
                </a:cxn>
                <a:cxn ang="0">
                  <a:pos x="T2" y="T3"/>
                </a:cxn>
                <a:cxn ang="0">
                  <a:pos x="T4" y="T5"/>
                </a:cxn>
                <a:cxn ang="0">
                  <a:pos x="T6" y="T7"/>
                </a:cxn>
              </a:cxnLst>
              <a:rect l="0" t="0" r="r" b="b"/>
              <a:pathLst>
                <a:path w="415" h="322">
                  <a:moveTo>
                    <a:pt x="0" y="115"/>
                  </a:moveTo>
                  <a:cubicBezTo>
                    <a:pt x="208" y="322"/>
                    <a:pt x="208" y="322"/>
                    <a:pt x="208" y="322"/>
                  </a:cubicBezTo>
                  <a:cubicBezTo>
                    <a:pt x="415" y="115"/>
                    <a:pt x="415" y="115"/>
                    <a:pt x="415" y="115"/>
                  </a:cubicBezTo>
                  <a:cubicBezTo>
                    <a:pt x="300" y="0"/>
                    <a:pt x="115" y="0"/>
                    <a:pt x="0" y="115"/>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76" name="文本框 60"/>
            <p:cNvSpPr txBox="1"/>
            <p:nvPr/>
          </p:nvSpPr>
          <p:spPr>
            <a:xfrm>
              <a:off x="4627168" y="1880802"/>
              <a:ext cx="860526" cy="506152"/>
            </a:xfrm>
            <a:prstGeom prst="rect">
              <a:avLst/>
            </a:prstGeom>
            <a:noFill/>
          </p:spPr>
          <p:txBody>
            <a:bodyPr wrap="none" lIns="128557" tIns="64280" rIns="128557" bIns="64280">
              <a:spAutoFit/>
            </a:bodyPr>
            <a:p>
              <a:pPr algn="ctr" fontAlgn="auto">
                <a:spcBef>
                  <a:spcPts val="0"/>
                </a:spcBef>
                <a:spcAft>
                  <a:spcPts val="0"/>
                </a:spcAft>
                <a:defRPr/>
              </a:pPr>
              <a:r>
                <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How</a:t>
              </a:r>
              <a:endPar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a:p>
              <a:pPr algn="ctr" fontAlgn="auto">
                <a:spcBef>
                  <a:spcPts val="0"/>
                </a:spcBef>
                <a:spcAft>
                  <a:spcPts val="0"/>
                </a:spcAft>
                <a:defRPr/>
              </a:pPr>
              <a:r>
                <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研究方法</a:t>
              </a:r>
              <a:endPar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sp>
        <p:nvSpPr>
          <p:cNvPr id="86" name="文本框 84"/>
          <p:cNvSpPr txBox="1"/>
          <p:nvPr/>
        </p:nvSpPr>
        <p:spPr>
          <a:xfrm>
            <a:off x="1279521" y="4934797"/>
            <a:ext cx="1206500" cy="1564005"/>
          </a:xfrm>
          <a:prstGeom prst="rect">
            <a:avLst/>
          </a:prstGeom>
          <a:noFill/>
        </p:spPr>
        <p:txBody>
          <a:bodyPr wrap="none" lIns="128557" tIns="64280" rIns="128557" bIns="64280">
            <a:spAutoFit/>
          </a:bodyPr>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研究对象</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研究问题</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研究目标</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研究领域</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研究结论</a:t>
            </a:r>
            <a:endParaRPr lang="zh-CN" altLang="en-US" sz="1865" kern="0" dirty="0">
              <a:solidFill>
                <a:schemeClr val="bg1"/>
              </a:solidFill>
              <a:latin typeface="微软雅黑" panose="020B0503020204020204" pitchFamily="34" charset="-122"/>
              <a:ea typeface="微软雅黑" panose="020B0503020204020204" pitchFamily="34" charset="-122"/>
            </a:endParaRPr>
          </a:p>
        </p:txBody>
      </p:sp>
      <p:sp>
        <p:nvSpPr>
          <p:cNvPr id="87" name="文本框 84"/>
          <p:cNvSpPr txBox="1"/>
          <p:nvPr/>
        </p:nvSpPr>
        <p:spPr>
          <a:xfrm>
            <a:off x="3305183" y="2024969"/>
            <a:ext cx="1206500" cy="989965"/>
          </a:xfrm>
          <a:prstGeom prst="rect">
            <a:avLst/>
          </a:prstGeom>
          <a:noFill/>
        </p:spPr>
        <p:txBody>
          <a:bodyPr wrap="none" lIns="128557" tIns="64280" rIns="128557" bIns="64280">
            <a:spAutoFit/>
          </a:bodyPr>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课题来源</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研究目的</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研究意义</a:t>
            </a:r>
            <a:endParaRPr lang="zh-CN" altLang="en-US" sz="1865" kern="0" dirty="0">
              <a:solidFill>
                <a:schemeClr val="bg1"/>
              </a:solidFill>
              <a:latin typeface="微软雅黑" panose="020B0503020204020204" pitchFamily="34" charset="-122"/>
              <a:ea typeface="微软雅黑" panose="020B0503020204020204" pitchFamily="34" charset="-122"/>
            </a:endParaRPr>
          </a:p>
        </p:txBody>
      </p:sp>
      <p:sp>
        <p:nvSpPr>
          <p:cNvPr id="88" name="文本框 84"/>
          <p:cNvSpPr txBox="1"/>
          <p:nvPr/>
        </p:nvSpPr>
        <p:spPr>
          <a:xfrm>
            <a:off x="5418515" y="4935205"/>
            <a:ext cx="1206500" cy="1564005"/>
          </a:xfrm>
          <a:prstGeom prst="rect">
            <a:avLst/>
          </a:prstGeom>
          <a:noFill/>
        </p:spPr>
        <p:txBody>
          <a:bodyPr wrap="none" lIns="128557" tIns="64280" rIns="128557" bIns="64280">
            <a:spAutoFit/>
          </a:bodyPr>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研究思路</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研究依据</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研究方法</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研究过程</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研究条件</a:t>
            </a:r>
            <a:endParaRPr lang="zh-CN" altLang="en-US" sz="1865" kern="0" dirty="0">
              <a:solidFill>
                <a:schemeClr val="bg1"/>
              </a:solidFill>
              <a:latin typeface="微软雅黑" panose="020B0503020204020204" pitchFamily="34" charset="-122"/>
              <a:ea typeface="微软雅黑" panose="020B0503020204020204" pitchFamily="34" charset="-122"/>
            </a:endParaRPr>
          </a:p>
        </p:txBody>
      </p:sp>
      <p:sp>
        <p:nvSpPr>
          <p:cNvPr id="89" name="文本框 84"/>
          <p:cNvSpPr txBox="1"/>
          <p:nvPr/>
        </p:nvSpPr>
        <p:spPr>
          <a:xfrm>
            <a:off x="7389444" y="2024967"/>
            <a:ext cx="1443990" cy="989965"/>
          </a:xfrm>
          <a:prstGeom prst="rect">
            <a:avLst/>
          </a:prstGeom>
          <a:noFill/>
        </p:spPr>
        <p:txBody>
          <a:bodyPr wrap="none" lIns="128557" tIns="64280" rIns="128557" bIns="64280">
            <a:spAutoFit/>
          </a:bodyPr>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研究机构</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合作作者</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业内关注度</a:t>
            </a:r>
            <a:endParaRPr lang="zh-CN" altLang="en-US" sz="1865" kern="0"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8817555" y="2756652"/>
            <a:ext cx="2690543" cy="2091408"/>
            <a:chOff x="4339903" y="1641341"/>
            <a:chExt cx="1435478" cy="1115823"/>
          </a:xfrm>
        </p:grpSpPr>
        <p:sp>
          <p:nvSpPr>
            <p:cNvPr id="8" name="Freeform 21"/>
            <p:cNvSpPr/>
            <p:nvPr/>
          </p:nvSpPr>
          <p:spPr bwMode="auto">
            <a:xfrm>
              <a:off x="4339903" y="1641341"/>
              <a:ext cx="1435478" cy="1115823"/>
            </a:xfrm>
            <a:custGeom>
              <a:avLst/>
              <a:gdLst>
                <a:gd name="T0" fmla="*/ 0 w 415"/>
                <a:gd name="T1" fmla="*/ 115 h 322"/>
                <a:gd name="T2" fmla="*/ 208 w 415"/>
                <a:gd name="T3" fmla="*/ 322 h 322"/>
                <a:gd name="T4" fmla="*/ 415 w 415"/>
                <a:gd name="T5" fmla="*/ 115 h 322"/>
                <a:gd name="T6" fmla="*/ 0 w 415"/>
                <a:gd name="T7" fmla="*/ 115 h 322"/>
              </a:gdLst>
              <a:ahLst/>
              <a:cxnLst>
                <a:cxn ang="0">
                  <a:pos x="T0" y="T1"/>
                </a:cxn>
                <a:cxn ang="0">
                  <a:pos x="T2" y="T3"/>
                </a:cxn>
                <a:cxn ang="0">
                  <a:pos x="T4" y="T5"/>
                </a:cxn>
                <a:cxn ang="0">
                  <a:pos x="T6" y="T7"/>
                </a:cxn>
              </a:cxnLst>
              <a:rect l="0" t="0" r="r" b="b"/>
              <a:pathLst>
                <a:path w="415" h="322">
                  <a:moveTo>
                    <a:pt x="0" y="115"/>
                  </a:moveTo>
                  <a:cubicBezTo>
                    <a:pt x="208" y="322"/>
                    <a:pt x="208" y="322"/>
                    <a:pt x="208" y="322"/>
                  </a:cubicBezTo>
                  <a:cubicBezTo>
                    <a:pt x="415" y="115"/>
                    <a:pt x="415" y="115"/>
                    <a:pt x="415" y="115"/>
                  </a:cubicBezTo>
                  <a:cubicBezTo>
                    <a:pt x="300" y="0"/>
                    <a:pt x="115" y="0"/>
                    <a:pt x="0" y="115"/>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557" tIns="64280" rIns="128557" bIns="64280" anchor="ctr"/>
            <a:p>
              <a:pPr algn="ctr" fontAlgn="auto">
                <a:spcBef>
                  <a:spcPts val="0"/>
                </a:spcBef>
                <a:spcAft>
                  <a:spcPts val="0"/>
                </a:spcAft>
                <a:defRPr/>
              </a:pPr>
              <a:endParaRPr lang="zh-CN" altLang="en-US" sz="2400"/>
            </a:p>
          </p:txBody>
        </p:sp>
        <p:sp>
          <p:nvSpPr>
            <p:cNvPr id="9" name="文本框 60"/>
            <p:cNvSpPr txBox="1"/>
            <p:nvPr/>
          </p:nvSpPr>
          <p:spPr>
            <a:xfrm>
              <a:off x="4648399" y="1946301"/>
              <a:ext cx="860526" cy="506152"/>
            </a:xfrm>
            <a:prstGeom prst="rect">
              <a:avLst/>
            </a:prstGeom>
            <a:noFill/>
          </p:spPr>
          <p:txBody>
            <a:bodyPr wrap="none" lIns="128557" tIns="64280" rIns="128557" bIns="64280">
              <a:spAutoFit/>
            </a:bodyPr>
            <a:p>
              <a:pPr algn="ctr" fontAlgn="auto">
                <a:spcBef>
                  <a:spcPts val="0"/>
                </a:spcBef>
                <a:spcAft>
                  <a:spcPts val="0"/>
                </a:spcAft>
                <a:defRPr/>
              </a:pPr>
              <a:r>
                <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When</a:t>
              </a:r>
              <a:endParaRPr lang="en-US" altLang="zh-CN"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a:p>
              <a:pPr algn="ctr" fontAlgn="auto">
                <a:spcBef>
                  <a:spcPts val="0"/>
                </a:spcBef>
                <a:spcAft>
                  <a:spcPts val="0"/>
                </a:spcAft>
                <a:defRPr/>
              </a:pPr>
              <a:r>
                <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研究时机</a:t>
              </a:r>
              <a:endParaRPr lang="zh-CN" altLang="en-US" sz="2665"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sp>
        <p:nvSpPr>
          <p:cNvPr id="11" name="文本框 84"/>
          <p:cNvSpPr txBox="1"/>
          <p:nvPr/>
        </p:nvSpPr>
        <p:spPr>
          <a:xfrm>
            <a:off x="9243967" y="4935205"/>
            <a:ext cx="1918970" cy="702310"/>
          </a:xfrm>
          <a:prstGeom prst="rect">
            <a:avLst/>
          </a:prstGeom>
          <a:noFill/>
        </p:spPr>
        <p:txBody>
          <a:bodyPr wrap="none" lIns="128557" tIns="64280" rIns="128557" bIns="64280">
            <a:spAutoFit/>
          </a:bodyPr>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解决问题的时机</a:t>
            </a:r>
            <a:endParaRPr lang="zh-CN" altLang="en-US" sz="1865" kern="0" dirty="0">
              <a:solidFill>
                <a:schemeClr val="bg1"/>
              </a:solidFill>
              <a:latin typeface="微软雅黑" panose="020B0503020204020204" pitchFamily="34" charset="-122"/>
              <a:ea typeface="微软雅黑" panose="020B0503020204020204" pitchFamily="34" charset="-122"/>
            </a:endParaRPr>
          </a:p>
          <a:p>
            <a:pPr algn="ctr" defTabSz="1285240" fontAlgn="auto">
              <a:spcBef>
                <a:spcPts val="0"/>
              </a:spcBef>
              <a:spcAft>
                <a:spcPts val="0"/>
              </a:spcAft>
              <a:defRPr/>
            </a:pPr>
            <a:r>
              <a:rPr lang="zh-CN" altLang="en-US" sz="1865" kern="0" dirty="0">
                <a:solidFill>
                  <a:schemeClr val="bg1"/>
                </a:solidFill>
                <a:latin typeface="微软雅黑" panose="020B0503020204020204" pitchFamily="34" charset="-122"/>
                <a:ea typeface="微软雅黑" panose="020B0503020204020204" pitchFamily="34" charset="-122"/>
              </a:rPr>
              <a:t>解决问题的条件</a:t>
            </a:r>
            <a:endParaRPr lang="zh-CN" altLang="en-US" sz="1865" kern="0" dirty="0">
              <a:solidFill>
                <a:schemeClr val="bg1"/>
              </a:solidFill>
              <a:latin typeface="微软雅黑" panose="020B0503020204020204" pitchFamily="34" charset="-122"/>
              <a:ea typeface="微软雅黑" panose="020B0503020204020204" pitchFamily="34" charset="-122"/>
            </a:endParaRPr>
          </a:p>
        </p:txBody>
      </p:sp>
      <p:sp>
        <p:nvSpPr>
          <p:cNvPr id="65574" name="文本框 22"/>
          <p:cNvSpPr txBox="1"/>
          <p:nvPr/>
        </p:nvSpPr>
        <p:spPr>
          <a:xfrm>
            <a:off x="241300" y="1127760"/>
            <a:ext cx="2121535" cy="420370"/>
          </a:xfrm>
          <a:prstGeom prst="rect">
            <a:avLst/>
          </a:prstGeom>
          <a:noFill/>
          <a:ln w="9525">
            <a:noFill/>
          </a:ln>
        </p:spPr>
        <p:txBody>
          <a:bodyPr wrap="none" anchor="t">
            <a:spAutoFit/>
          </a:bodyPr>
          <a:p>
            <a:r>
              <a:rPr lang="en-US" altLang="zh-CN" sz="2135" b="1" dirty="0">
                <a:latin typeface="微软雅黑" panose="020B0503020204020204" pitchFamily="34" charset="-122"/>
                <a:ea typeface="微软雅黑" panose="020B0503020204020204" pitchFamily="34" charset="-122"/>
                <a:sym typeface="黑体" panose="02010609060101010101" charset="-122"/>
              </a:rPr>
              <a:t>4W1H</a:t>
            </a:r>
            <a:r>
              <a:rPr lang="zh-CN" altLang="en-US" sz="2135" b="1" dirty="0">
                <a:latin typeface="微软雅黑" panose="020B0503020204020204" pitchFamily="34" charset="-122"/>
                <a:ea typeface="微软雅黑" panose="020B0503020204020204" pitchFamily="34" charset="-122"/>
                <a:sym typeface="黑体" panose="02010609060101010101" charset="-122"/>
              </a:rPr>
              <a:t>选题思路</a:t>
            </a:r>
            <a:endParaRPr lang="zh-CN" altLang="en-US" sz="2135" b="1" dirty="0">
              <a:latin typeface="微软雅黑" panose="020B0503020204020204" pitchFamily="34" charset="-122"/>
              <a:ea typeface="微软雅黑" panose="020B0503020204020204" pitchFamily="34" charset="-122"/>
              <a:sym typeface="黑体" panose="02010609060101010101" charset="-122"/>
            </a:endParaRPr>
          </a:p>
        </p:txBody>
      </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heel(1)">
                                      <p:cBhvr>
                                        <p:cTn id="7" dur="500"/>
                                        <p:tgtEl>
                                          <p:spTgt spid="6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360"/>
                                          </p:val>
                                        </p:tav>
                                        <p:tav tm="100000">
                                          <p:val>
                                            <p:fltVal val="0"/>
                                          </p:val>
                                        </p:tav>
                                      </p:tavLst>
                                    </p:anim>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heel(1)">
                                      <p:cBhvr>
                                        <p:cTn id="22" dur="500"/>
                                        <p:tgtEl>
                                          <p:spTgt spid="65"/>
                                        </p:tgtEl>
                                      </p:cBhvr>
                                    </p:animEffect>
                                  </p:childTnLst>
                                </p:cTn>
                              </p:par>
                            </p:childTnLst>
                          </p:cTn>
                        </p:par>
                        <p:par>
                          <p:cTn id="23" fill="hold">
                            <p:stCondLst>
                              <p:cond delay="2000"/>
                            </p:stCondLst>
                            <p:childTnLst>
                              <p:par>
                                <p:cTn id="24" presetID="49" presetClass="entr" presetSubtype="0" decel="10000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style.rotation</p:attrName>
                                        </p:attrNameLst>
                                      </p:cBhvr>
                                      <p:tavLst>
                                        <p:tav tm="0">
                                          <p:val>
                                            <p:fltVal val="360"/>
                                          </p:val>
                                        </p:tav>
                                        <p:tav tm="100000">
                                          <p:val>
                                            <p:fltVal val="0"/>
                                          </p:val>
                                        </p:tav>
                                      </p:tavLst>
                                    </p:anim>
                                    <p:animEffect transition="in" filter="fade">
                                      <p:cBhvr>
                                        <p:cTn id="29" dur="500"/>
                                        <p:tgtEl>
                                          <p:spTgt spid="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21" presetClass="entr" presetSubtype="1" fill="hold" grpId="0"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heel(1)">
                                      <p:cBhvr>
                                        <p:cTn id="37" dur="500"/>
                                        <p:tgtEl>
                                          <p:spTgt spid="69"/>
                                        </p:tgtEl>
                                      </p:cBhvr>
                                    </p:animEffect>
                                  </p:childTnLst>
                                </p:cTn>
                              </p:par>
                            </p:childTnLst>
                          </p:cTn>
                        </p:par>
                        <p:par>
                          <p:cTn id="38" fill="hold">
                            <p:stCondLst>
                              <p:cond delay="3500"/>
                            </p:stCondLst>
                            <p:childTnLst>
                              <p:par>
                                <p:cTn id="39" presetID="49" presetClass="entr" presetSubtype="0" decel="10000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childTnLst>
                          </p:cTn>
                        </p:par>
                        <p:par>
                          <p:cTn id="49" fill="hold">
                            <p:stCondLst>
                              <p:cond delay="4500"/>
                            </p:stCondLst>
                            <p:childTnLst>
                              <p:par>
                                <p:cTn id="50" presetID="21" presetClass="entr" presetSubtype="1" fill="hold" grpId="0"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heel(1)">
                                      <p:cBhvr>
                                        <p:cTn id="52" dur="500"/>
                                        <p:tgtEl>
                                          <p:spTgt spid="66"/>
                                        </p:tgtEl>
                                      </p:cBhvr>
                                    </p:animEffect>
                                  </p:childTnLst>
                                </p:cTn>
                              </p:par>
                            </p:childTnLst>
                          </p:cTn>
                        </p:par>
                        <p:par>
                          <p:cTn id="53" fill="hold">
                            <p:stCondLst>
                              <p:cond delay="5000"/>
                            </p:stCondLst>
                            <p:childTnLst>
                              <p:par>
                                <p:cTn id="54" presetID="49" presetClass="entr" presetSubtype="0" decel="10000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 calcmode="lin" valueType="num">
                                      <p:cBhvr>
                                        <p:cTn id="58" dur="500" fill="hold"/>
                                        <p:tgtEl>
                                          <p:spTgt spid="5"/>
                                        </p:tgtEl>
                                        <p:attrNameLst>
                                          <p:attrName>style.rotation</p:attrName>
                                        </p:attrNameLst>
                                      </p:cBhvr>
                                      <p:tavLst>
                                        <p:tav tm="0">
                                          <p:val>
                                            <p:fltVal val="360"/>
                                          </p:val>
                                        </p:tav>
                                        <p:tav tm="100000">
                                          <p:val>
                                            <p:fltVal val="0"/>
                                          </p:val>
                                        </p:tav>
                                      </p:tavLst>
                                    </p:anim>
                                    <p:animEffect transition="in" filter="fade">
                                      <p:cBhvr>
                                        <p:cTn id="59" dur="500"/>
                                        <p:tgtEl>
                                          <p:spTgt spid="5"/>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childTnLst>
                          </p:cTn>
                        </p:par>
                        <p:par>
                          <p:cTn id="64" fill="hold">
                            <p:stCondLst>
                              <p:cond delay="6000"/>
                            </p:stCondLst>
                            <p:childTnLst>
                              <p:par>
                                <p:cTn id="65" presetID="49" presetClass="entr" presetSubtype="0" decel="100000"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 calcmode="lin" valueType="num">
                                      <p:cBhvr>
                                        <p:cTn id="69" dur="500" fill="hold"/>
                                        <p:tgtEl>
                                          <p:spTgt spid="7"/>
                                        </p:tgtEl>
                                        <p:attrNameLst>
                                          <p:attrName>style.rotation</p:attrName>
                                        </p:attrNameLst>
                                      </p:cBhvr>
                                      <p:tavLst>
                                        <p:tav tm="0">
                                          <p:val>
                                            <p:fltVal val="360"/>
                                          </p:val>
                                        </p:tav>
                                        <p:tav tm="100000">
                                          <p:val>
                                            <p:fltVal val="0"/>
                                          </p:val>
                                        </p:tav>
                                      </p:tavLst>
                                    </p:anim>
                                    <p:animEffect transition="in" filter="fade">
                                      <p:cBhvr>
                                        <p:cTn id="70" dur="500"/>
                                        <p:tgtEl>
                                          <p:spTgt spid="7"/>
                                        </p:tgtEl>
                                      </p:cBhvr>
                                    </p:animEffect>
                                  </p:childTnLst>
                                </p:cTn>
                              </p:par>
                            </p:childTnLst>
                          </p:cTn>
                        </p:par>
                        <p:par>
                          <p:cTn id="71" fill="hold">
                            <p:stCondLst>
                              <p:cond delay="6500"/>
                            </p:stCondLst>
                            <p:childTnLst>
                              <p:par>
                                <p:cTn id="72" presetID="21" presetClass="entr" presetSubtype="1"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heel(1)">
                                      <p:cBhvr>
                                        <p:cTn id="74" dur="500"/>
                                        <p:tgtEl>
                                          <p:spTgt spid="10"/>
                                        </p:tgtEl>
                                      </p:cBhvr>
                                    </p:animEffect>
                                  </p:childTnLst>
                                </p:cTn>
                              </p:par>
                            </p:childTnLst>
                          </p:cTn>
                        </p:par>
                        <p:par>
                          <p:cTn id="75" fill="hold">
                            <p:stCondLst>
                              <p:cond delay="7000"/>
                            </p:stCondLst>
                            <p:childTnLst>
                              <p:par>
                                <p:cTn id="76" presetID="10" presetClass="entr" presetSubtype="0"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66" grpId="0" bldLvl="0" animBg="1"/>
      <p:bldP spid="67" grpId="0" bldLvl="0" animBg="1"/>
      <p:bldP spid="69" grpId="0" bldLvl="0" animBg="1"/>
      <p:bldP spid="86" grpId="0"/>
      <p:bldP spid="87" grpId="0"/>
      <p:bldP spid="88" grpId="0"/>
      <p:bldP spid="89" grpId="0"/>
      <p:bldP spid="10" grpId="0" bldLvl="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9577" t="15939" r="11787" b="10001"/>
          <a:stretch>
            <a:fillRect/>
          </a:stretch>
        </p:blipFill>
        <p:spPr>
          <a:xfrm>
            <a:off x="787400" y="1039707"/>
            <a:ext cx="11030373" cy="5841153"/>
          </a:xfrm>
          <a:prstGeom prst="rect">
            <a:avLst/>
          </a:prstGeom>
        </p:spPr>
      </p:pic>
      <p:sp>
        <p:nvSpPr>
          <p:cNvPr id="68609" name="文本框 11"/>
          <p:cNvSpPr txBox="1"/>
          <p:nvPr/>
        </p:nvSpPr>
        <p:spPr>
          <a:xfrm>
            <a:off x="427567" y="328507"/>
            <a:ext cx="9757833" cy="534035"/>
          </a:xfrm>
          <a:prstGeom prst="rect">
            <a:avLst/>
          </a:prstGeom>
          <a:noFill/>
          <a:ln w="9525">
            <a:noFill/>
          </a:ln>
        </p:spPr>
        <p:txBody>
          <a:bodyPr wrap="square" anchor="t">
            <a:spAutoFit/>
          </a:bodyPr>
          <a:p>
            <a:pPr>
              <a:lnSpc>
                <a:spcPct val="90000"/>
              </a:lnSpc>
            </a:pPr>
            <a:r>
              <a:rPr lang="zh-CN" altLang="en-US" sz="3200" dirty="0">
                <a:solidFill>
                  <a:srgbClr val="4B787B"/>
                </a:solidFill>
                <a:latin typeface="Arial" panose="020B0604020202020204" pitchFamily="34" charset="0"/>
                <a:ea typeface="黑体" panose="02010609060101010101" charset="-122"/>
              </a:rPr>
              <a:t>文献分析法、趋势分析法—指数分析</a:t>
            </a:r>
            <a:endParaRPr lang="zh-CN" altLang="en-US" sz="3200" dirty="0">
              <a:solidFill>
                <a:srgbClr val="4B787B"/>
              </a:solidFill>
              <a:latin typeface="Arial" panose="020B0604020202020204" pitchFamily="34" charset="0"/>
              <a:ea typeface="黑体" panose="02010609060101010101" charset="-122"/>
            </a:endParaRPr>
          </a:p>
        </p:txBody>
      </p:sp>
      <p:grpSp>
        <p:nvGrpSpPr>
          <p:cNvPr id="68610" name="组合 12"/>
          <p:cNvGrpSpPr/>
          <p:nvPr/>
        </p:nvGrpSpPr>
        <p:grpSpPr>
          <a:xfrm flipV="1">
            <a:off x="564727" y="892811"/>
            <a:ext cx="1648884" cy="101600"/>
            <a:chOff x="4023692" y="4894277"/>
            <a:chExt cx="1964495" cy="120014"/>
          </a:xfrm>
        </p:grpSpPr>
        <p:sp>
          <p:nvSpPr>
            <p:cNvPr id="14" name="矩形 13"/>
            <p:cNvSpPr/>
            <p:nvPr/>
          </p:nvSpPr>
          <p:spPr>
            <a:xfrm>
              <a:off x="4023692" y="4894277"/>
              <a:ext cx="264791" cy="120014"/>
            </a:xfrm>
            <a:prstGeom prst="rect">
              <a:avLst/>
            </a:prstGeom>
            <a:solidFill>
              <a:srgbClr val="1CA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5" name="矩形 14"/>
            <p:cNvSpPr/>
            <p:nvPr/>
          </p:nvSpPr>
          <p:spPr>
            <a:xfrm>
              <a:off x="4704582" y="4894277"/>
              <a:ext cx="262269" cy="120014"/>
            </a:xfrm>
            <a:prstGeom prst="rect">
              <a:avLst/>
            </a:prstGeom>
            <a:solidFill>
              <a:srgbClr val="F8AA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6" name="矩形 15"/>
            <p:cNvSpPr/>
            <p:nvPr/>
          </p:nvSpPr>
          <p:spPr>
            <a:xfrm>
              <a:off x="5045028" y="4894277"/>
              <a:ext cx="262269" cy="120014"/>
            </a:xfrm>
            <a:prstGeom prst="rect">
              <a:avLst/>
            </a:prstGeom>
            <a:solidFill>
              <a:srgbClr val="C84F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7" name="矩形 16"/>
            <p:cNvSpPr/>
            <p:nvPr/>
          </p:nvSpPr>
          <p:spPr>
            <a:xfrm>
              <a:off x="5385472" y="4894277"/>
              <a:ext cx="262269" cy="120014"/>
            </a:xfrm>
            <a:prstGeom prst="rect">
              <a:avLst/>
            </a:prstGeom>
            <a:solidFill>
              <a:srgbClr val="546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8" name="矩形 17"/>
            <p:cNvSpPr/>
            <p:nvPr/>
          </p:nvSpPr>
          <p:spPr>
            <a:xfrm>
              <a:off x="5723396" y="4894277"/>
              <a:ext cx="264791" cy="120014"/>
            </a:xfrm>
            <a:prstGeom prst="rect">
              <a:avLst/>
            </a:prstGeom>
            <a:solidFill>
              <a:srgbClr val="C9C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9" name="矩形 18"/>
            <p:cNvSpPr/>
            <p:nvPr/>
          </p:nvSpPr>
          <p:spPr>
            <a:xfrm>
              <a:off x="4364138" y="4894277"/>
              <a:ext cx="264790" cy="120014"/>
            </a:xfrm>
            <a:prstGeom prst="rect">
              <a:avLst/>
            </a:prstGeom>
            <a:solidFill>
              <a:srgbClr val="AAC6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grpSp>
      <p:sp>
        <p:nvSpPr>
          <p:cNvPr id="5" name="矩形 4"/>
          <p:cNvSpPr/>
          <p:nvPr/>
        </p:nvSpPr>
        <p:spPr>
          <a:xfrm>
            <a:off x="850900" y="2745740"/>
            <a:ext cx="1259840" cy="1614593"/>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6" name="矩形 5"/>
          <p:cNvSpPr/>
          <p:nvPr/>
        </p:nvSpPr>
        <p:spPr>
          <a:xfrm>
            <a:off x="3169920" y="2899833"/>
            <a:ext cx="8268547" cy="364067"/>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7" name="矩形 6"/>
          <p:cNvSpPr/>
          <p:nvPr/>
        </p:nvSpPr>
        <p:spPr>
          <a:xfrm>
            <a:off x="787400" y="5643033"/>
            <a:ext cx="1549400" cy="806873"/>
          </a:xfrm>
          <a:prstGeom prst="rect">
            <a:avLst/>
          </a:prstGeom>
          <a:noFill/>
          <a:ln w="38100">
            <a:solidFill>
              <a:srgbClr val="FFAA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31" name=" 167"/>
          <p:cNvSpPr/>
          <p:nvPr/>
        </p:nvSpPr>
        <p:spPr>
          <a:xfrm>
            <a:off x="4687147" y="2141220"/>
            <a:ext cx="3353647" cy="650240"/>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strike="noStrike" noProof="1">
                <a:solidFill>
                  <a:srgbClr val="FF0000"/>
                </a:solidFill>
                <a:latin typeface="微软雅黑" panose="020B0503020204020204" pitchFamily="34" charset="-122"/>
                <a:ea typeface="微软雅黑" panose="020B0503020204020204" pitchFamily="34" charset="-122"/>
              </a:rPr>
              <a:t>对比分析中外相关主题科研成果，全面掌握其发展趋势</a:t>
            </a:r>
            <a:r>
              <a:rPr lang="zh-CN" altLang="en-US" sz="2400" b="1" strike="noStrike" noProof="1">
                <a:solidFill>
                  <a:srgbClr val="FFFFFF"/>
                </a:solidFill>
                <a:latin typeface="微软雅黑" panose="020B0503020204020204" pitchFamily="34" charset="-122"/>
                <a:ea typeface="微软雅黑" panose="020B0503020204020204" pitchFamily="34" charset="-122"/>
              </a:rPr>
              <a:t>。</a:t>
            </a:r>
            <a:endParaRPr lang="en-US" altLang="zh-CN" sz="2400" b="1" strike="noStrike" noProof="1">
              <a:solidFill>
                <a:srgbClr val="FFFFFF"/>
              </a:solidFill>
              <a:latin typeface="微软雅黑" panose="020B0503020204020204" pitchFamily="34" charset="-122"/>
              <a:ea typeface="微软雅黑" panose="020B0503020204020204" pitchFamily="34" charset="-122"/>
            </a:endParaRPr>
          </a:p>
        </p:txBody>
      </p:sp>
      <p:sp>
        <p:nvSpPr>
          <p:cNvPr id="8" name=" 167"/>
          <p:cNvSpPr/>
          <p:nvPr/>
        </p:nvSpPr>
        <p:spPr>
          <a:xfrm>
            <a:off x="1927860" y="6032500"/>
            <a:ext cx="2759287" cy="574040"/>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strike="noStrike" noProof="1">
                <a:solidFill>
                  <a:srgbClr val="FF0000"/>
                </a:solidFill>
                <a:latin typeface="微软雅黑" panose="020B0503020204020204" pitchFamily="34" charset="-122"/>
                <a:ea typeface="微软雅黑" panose="020B0503020204020204" pitchFamily="34" charset="-122"/>
              </a:rPr>
              <a:t>多个关键词对比分析</a:t>
            </a:r>
            <a:endParaRPr lang="zh-CN" altLang="en-US" sz="2000" b="1" strike="noStrike" noProof="1">
              <a:solidFill>
                <a:srgbClr val="FF0000"/>
              </a:solidFill>
              <a:latin typeface="微软雅黑" panose="020B0503020204020204" pitchFamily="34" charset="-122"/>
              <a:ea typeface="微软雅黑" panose="020B0503020204020204" pitchFamily="34" charset="-122"/>
            </a:endParaRPr>
          </a:p>
        </p:txBody>
      </p:sp>
      <p:sp>
        <p:nvSpPr>
          <p:cNvPr id="9" name=" 167"/>
          <p:cNvSpPr/>
          <p:nvPr/>
        </p:nvSpPr>
        <p:spPr>
          <a:xfrm>
            <a:off x="1805940" y="3969385"/>
            <a:ext cx="3140075" cy="528320"/>
          </a:xfrm>
          <a:prstGeom prst="round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strike="noStrike" noProof="1">
                <a:solidFill>
                  <a:srgbClr val="FF0000"/>
                </a:solidFill>
                <a:latin typeface="微软雅黑" panose="020B0503020204020204" pitchFamily="34" charset="-122"/>
                <a:ea typeface="微软雅黑" panose="020B0503020204020204" pitchFamily="34" charset="-122"/>
              </a:rPr>
              <a:t>多维度分析主题研究走向</a:t>
            </a:r>
            <a:endParaRPr lang="zh-CN" altLang="en-US" sz="2000" b="1" strike="noStrike" noProof="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3000"/>
                            </p:stCondLst>
                            <p:childTnLst>
                              <p:par>
                                <p:cTn id="21" presetID="10" presetClass="entr" presetSubtype="0" fill="hold" grpId="0"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31" grpId="0" bldLvl="0" animBg="1"/>
      <p:bldP spid="8" grpId="0" bldLvl="0" animBg="1"/>
      <p:bldP spid="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资本市场"/>
          <p:cNvPicPr>
            <a:picLocks noChangeAspect="1"/>
          </p:cNvPicPr>
          <p:nvPr/>
        </p:nvPicPr>
        <p:blipFill>
          <a:blip r:embed="rId1"/>
          <a:stretch>
            <a:fillRect/>
          </a:stretch>
        </p:blipFill>
        <p:spPr>
          <a:xfrm>
            <a:off x="158327" y="1095587"/>
            <a:ext cx="8806180" cy="4622800"/>
          </a:xfrm>
          <a:prstGeom prst="rect">
            <a:avLst/>
          </a:prstGeom>
        </p:spPr>
      </p:pic>
      <p:sp>
        <p:nvSpPr>
          <p:cNvPr id="68609" name="文本框 11"/>
          <p:cNvSpPr txBox="1"/>
          <p:nvPr/>
        </p:nvSpPr>
        <p:spPr>
          <a:xfrm>
            <a:off x="427567" y="328084"/>
            <a:ext cx="5554133" cy="534035"/>
          </a:xfrm>
          <a:prstGeom prst="rect">
            <a:avLst/>
          </a:prstGeom>
          <a:noFill/>
          <a:ln w="9525">
            <a:noFill/>
          </a:ln>
        </p:spPr>
        <p:txBody>
          <a:bodyPr anchor="t">
            <a:spAutoFit/>
          </a:bodyPr>
          <a:p>
            <a:pPr>
              <a:lnSpc>
                <a:spcPct val="90000"/>
              </a:lnSpc>
            </a:pPr>
            <a:r>
              <a:rPr lang="zh-CN" altLang="en-US" sz="3200" dirty="0">
                <a:solidFill>
                  <a:srgbClr val="4B787B"/>
                </a:solidFill>
                <a:latin typeface="Arial" panose="020B0604020202020204" pitchFamily="34" charset="0"/>
                <a:ea typeface="黑体" panose="02010609060101010101" charset="-122"/>
              </a:rPr>
              <a:t>比较法-中外文献对比阅读</a:t>
            </a:r>
            <a:endParaRPr lang="zh-CN" altLang="en-US" sz="3200" dirty="0">
              <a:solidFill>
                <a:srgbClr val="4B787B"/>
              </a:solidFill>
              <a:latin typeface="Arial" panose="020B0604020202020204" pitchFamily="34" charset="0"/>
              <a:ea typeface="黑体" panose="02010609060101010101" charset="-122"/>
            </a:endParaRPr>
          </a:p>
        </p:txBody>
      </p:sp>
      <p:grpSp>
        <p:nvGrpSpPr>
          <p:cNvPr id="68610" name="组合 12"/>
          <p:cNvGrpSpPr/>
          <p:nvPr/>
        </p:nvGrpSpPr>
        <p:grpSpPr>
          <a:xfrm flipV="1">
            <a:off x="564727" y="892811"/>
            <a:ext cx="1648884" cy="101600"/>
            <a:chOff x="4023692" y="4894277"/>
            <a:chExt cx="1964495" cy="120014"/>
          </a:xfrm>
        </p:grpSpPr>
        <p:sp>
          <p:nvSpPr>
            <p:cNvPr id="14" name="矩形 13"/>
            <p:cNvSpPr/>
            <p:nvPr/>
          </p:nvSpPr>
          <p:spPr>
            <a:xfrm>
              <a:off x="4023692" y="4894277"/>
              <a:ext cx="264791" cy="120014"/>
            </a:xfrm>
            <a:prstGeom prst="rect">
              <a:avLst/>
            </a:prstGeom>
            <a:solidFill>
              <a:srgbClr val="1CA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5" name="矩形 14"/>
            <p:cNvSpPr/>
            <p:nvPr/>
          </p:nvSpPr>
          <p:spPr>
            <a:xfrm>
              <a:off x="4704582" y="4894277"/>
              <a:ext cx="262269" cy="120014"/>
            </a:xfrm>
            <a:prstGeom prst="rect">
              <a:avLst/>
            </a:prstGeom>
            <a:solidFill>
              <a:srgbClr val="F8AA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6" name="矩形 15"/>
            <p:cNvSpPr/>
            <p:nvPr/>
          </p:nvSpPr>
          <p:spPr>
            <a:xfrm>
              <a:off x="5045028" y="4894277"/>
              <a:ext cx="262269" cy="120014"/>
            </a:xfrm>
            <a:prstGeom prst="rect">
              <a:avLst/>
            </a:prstGeom>
            <a:solidFill>
              <a:srgbClr val="C84F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7" name="矩形 16"/>
            <p:cNvSpPr/>
            <p:nvPr/>
          </p:nvSpPr>
          <p:spPr>
            <a:xfrm>
              <a:off x="5385472" y="4894277"/>
              <a:ext cx="262269" cy="120014"/>
            </a:xfrm>
            <a:prstGeom prst="rect">
              <a:avLst/>
            </a:prstGeom>
            <a:solidFill>
              <a:srgbClr val="546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8" name="矩形 17"/>
            <p:cNvSpPr/>
            <p:nvPr/>
          </p:nvSpPr>
          <p:spPr>
            <a:xfrm>
              <a:off x="5723396" y="4894277"/>
              <a:ext cx="264791" cy="120014"/>
            </a:xfrm>
            <a:prstGeom prst="rect">
              <a:avLst/>
            </a:prstGeom>
            <a:solidFill>
              <a:srgbClr val="C9C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9" name="矩形 18"/>
            <p:cNvSpPr/>
            <p:nvPr/>
          </p:nvSpPr>
          <p:spPr>
            <a:xfrm>
              <a:off x="4364138" y="4894277"/>
              <a:ext cx="264790" cy="120014"/>
            </a:xfrm>
            <a:prstGeom prst="rect">
              <a:avLst/>
            </a:prstGeom>
            <a:solidFill>
              <a:srgbClr val="AAC6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矩形 3"/>
          <p:cNvSpPr/>
          <p:nvPr/>
        </p:nvSpPr>
        <p:spPr>
          <a:xfrm>
            <a:off x="158327" y="1095587"/>
            <a:ext cx="1948180" cy="518160"/>
          </a:xfrm>
          <a:prstGeom prst="rect">
            <a:avLst/>
          </a:prstGeom>
          <a:noFill/>
          <a:ln w="38100">
            <a:solidFill>
              <a:srgbClr val="A26CB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pic>
        <p:nvPicPr>
          <p:cNvPr id="2" name="图片 1" descr="资本市场2"/>
          <p:cNvPicPr>
            <a:picLocks noChangeAspect="1"/>
          </p:cNvPicPr>
          <p:nvPr/>
        </p:nvPicPr>
        <p:blipFill>
          <a:blip r:embed="rId2"/>
          <a:stretch>
            <a:fillRect/>
          </a:stretch>
        </p:blipFill>
        <p:spPr>
          <a:xfrm>
            <a:off x="3323167" y="1971040"/>
            <a:ext cx="8034020" cy="4851400"/>
          </a:xfrm>
          <a:prstGeom prst="rect">
            <a:avLst/>
          </a:prstGeom>
          <a:effectLst>
            <a:outerShdw blurRad="50800" dist="38100" dir="8100000" algn="tr" rotWithShape="0">
              <a:prstClr val="black">
                <a:alpha val="40000"/>
              </a:prstClr>
            </a:outerShdw>
          </a:effectLst>
        </p:spPr>
      </p:pic>
      <p:sp>
        <p:nvSpPr>
          <p:cNvPr id="5" name="矩形 4"/>
          <p:cNvSpPr/>
          <p:nvPr/>
        </p:nvSpPr>
        <p:spPr>
          <a:xfrm>
            <a:off x="3323167" y="1971040"/>
            <a:ext cx="1200573" cy="670560"/>
          </a:xfrm>
          <a:prstGeom prst="rect">
            <a:avLst/>
          </a:prstGeom>
          <a:noFill/>
          <a:ln w="38100">
            <a:solidFill>
              <a:srgbClr val="A26CB8"/>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31" name=" 167"/>
          <p:cNvSpPr/>
          <p:nvPr/>
        </p:nvSpPr>
        <p:spPr>
          <a:xfrm>
            <a:off x="519853" y="1711113"/>
            <a:ext cx="1586653" cy="574040"/>
          </a:xfrm>
          <a:prstGeom prst="roundRect">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中文文献</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sp>
        <p:nvSpPr>
          <p:cNvPr id="6" name=" 167"/>
          <p:cNvSpPr/>
          <p:nvPr/>
        </p:nvSpPr>
        <p:spPr>
          <a:xfrm>
            <a:off x="3130127" y="2778760"/>
            <a:ext cx="1586653" cy="574040"/>
          </a:xfrm>
          <a:prstGeom prst="roundRect">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外文文献</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sp>
        <p:nvSpPr>
          <p:cNvPr id="7" name="直角双向箭头 6"/>
          <p:cNvSpPr/>
          <p:nvPr/>
        </p:nvSpPr>
        <p:spPr>
          <a:xfrm rot="5400000">
            <a:off x="1855047" y="2147993"/>
            <a:ext cx="1067647" cy="1341120"/>
          </a:xfrm>
          <a:prstGeom prst="leftUpArrow">
            <a:avLst>
              <a:gd name="adj1" fmla="val 25000"/>
              <a:gd name="adj2" fmla="val 25000"/>
              <a:gd name="adj3" fmla="val 20658"/>
            </a:avLst>
          </a:prstGeom>
          <a:gradFill>
            <a:gsLst>
              <a:gs pos="0">
                <a:srgbClr val="7B32B2"/>
              </a:gs>
              <a:gs pos="100000">
                <a:srgbClr val="401A5D"/>
              </a:gs>
            </a:gsLst>
            <a:lin ang="5400000" scaled="0"/>
          </a:gradFill>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sz="2400"/>
          </a:p>
        </p:txBody>
      </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000"/>
                            </p:stCondLst>
                            <p:childTnLst>
                              <p:par>
                                <p:cTn id="21" presetID="23" presetClass="entr" presetSubtype="16" fill="hold" grpId="1"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31" grpId="0" bldLvl="0" animBg="1"/>
      <p:bldP spid="6" grpId="0" bldLvl="0" animBg="1"/>
      <p:bldP spid="7" grpId="0" animBg="1"/>
      <p:bldP spid="7" grpId="1"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4985" t="16495" r="6260" b="7423"/>
          <a:stretch>
            <a:fillRect/>
          </a:stretch>
        </p:blipFill>
        <p:spPr>
          <a:xfrm>
            <a:off x="200660" y="1086273"/>
            <a:ext cx="11948160" cy="5759027"/>
          </a:xfrm>
          <a:prstGeom prst="rect">
            <a:avLst/>
          </a:prstGeom>
        </p:spPr>
      </p:pic>
      <p:sp>
        <p:nvSpPr>
          <p:cNvPr id="68609" name="文本框 11"/>
          <p:cNvSpPr txBox="1"/>
          <p:nvPr/>
        </p:nvSpPr>
        <p:spPr>
          <a:xfrm>
            <a:off x="427567" y="328507"/>
            <a:ext cx="9757833" cy="534035"/>
          </a:xfrm>
          <a:prstGeom prst="rect">
            <a:avLst/>
          </a:prstGeom>
          <a:noFill/>
          <a:ln w="9525">
            <a:noFill/>
          </a:ln>
        </p:spPr>
        <p:txBody>
          <a:bodyPr wrap="square" anchor="t">
            <a:spAutoFit/>
          </a:bodyPr>
          <a:p>
            <a:pPr>
              <a:lnSpc>
                <a:spcPct val="90000"/>
              </a:lnSpc>
            </a:pPr>
            <a:r>
              <a:rPr lang="zh-CN" altLang="en-US" sz="3200" dirty="0">
                <a:solidFill>
                  <a:srgbClr val="4B787B"/>
                </a:solidFill>
                <a:latin typeface="Arial" panose="020B0604020202020204" pitchFamily="34" charset="0"/>
                <a:ea typeface="黑体" panose="02010609060101010101" charset="-122"/>
              </a:rPr>
              <a:t>趋势分析法—计量可视化分析</a:t>
            </a:r>
            <a:endParaRPr lang="zh-CN" altLang="en-US" sz="3200" dirty="0">
              <a:solidFill>
                <a:srgbClr val="4B787B"/>
              </a:solidFill>
              <a:latin typeface="Arial" panose="020B0604020202020204" pitchFamily="34" charset="0"/>
              <a:ea typeface="黑体" panose="02010609060101010101" charset="-122"/>
            </a:endParaRPr>
          </a:p>
        </p:txBody>
      </p:sp>
      <p:grpSp>
        <p:nvGrpSpPr>
          <p:cNvPr id="68610" name="组合 12"/>
          <p:cNvGrpSpPr/>
          <p:nvPr/>
        </p:nvGrpSpPr>
        <p:grpSpPr>
          <a:xfrm flipV="1">
            <a:off x="564727" y="892811"/>
            <a:ext cx="1648884" cy="101600"/>
            <a:chOff x="4023692" y="4894277"/>
            <a:chExt cx="1964495" cy="120014"/>
          </a:xfrm>
        </p:grpSpPr>
        <p:sp>
          <p:nvSpPr>
            <p:cNvPr id="14" name="矩形 13"/>
            <p:cNvSpPr/>
            <p:nvPr/>
          </p:nvSpPr>
          <p:spPr>
            <a:xfrm>
              <a:off x="4023692" y="4894277"/>
              <a:ext cx="264791" cy="120014"/>
            </a:xfrm>
            <a:prstGeom prst="rect">
              <a:avLst/>
            </a:prstGeom>
            <a:solidFill>
              <a:srgbClr val="1CAE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5" name="矩形 14"/>
            <p:cNvSpPr/>
            <p:nvPr/>
          </p:nvSpPr>
          <p:spPr>
            <a:xfrm>
              <a:off x="4704582" y="4894277"/>
              <a:ext cx="262269" cy="120014"/>
            </a:xfrm>
            <a:prstGeom prst="rect">
              <a:avLst/>
            </a:prstGeom>
            <a:solidFill>
              <a:srgbClr val="F8AA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6" name="矩形 15"/>
            <p:cNvSpPr/>
            <p:nvPr/>
          </p:nvSpPr>
          <p:spPr>
            <a:xfrm>
              <a:off x="5045028" y="4894277"/>
              <a:ext cx="262269" cy="120014"/>
            </a:xfrm>
            <a:prstGeom prst="rect">
              <a:avLst/>
            </a:prstGeom>
            <a:solidFill>
              <a:srgbClr val="C84F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7" name="矩形 16"/>
            <p:cNvSpPr/>
            <p:nvPr/>
          </p:nvSpPr>
          <p:spPr>
            <a:xfrm>
              <a:off x="5385472" y="4894277"/>
              <a:ext cx="262269" cy="120014"/>
            </a:xfrm>
            <a:prstGeom prst="rect">
              <a:avLst/>
            </a:prstGeom>
            <a:solidFill>
              <a:srgbClr val="5468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8" name="矩形 17"/>
            <p:cNvSpPr/>
            <p:nvPr/>
          </p:nvSpPr>
          <p:spPr>
            <a:xfrm>
              <a:off x="5723396" y="4894277"/>
              <a:ext cx="264791" cy="120014"/>
            </a:xfrm>
            <a:prstGeom prst="rect">
              <a:avLst/>
            </a:prstGeom>
            <a:solidFill>
              <a:srgbClr val="C9C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sp>
          <p:nvSpPr>
            <p:cNvPr id="19" name="矩形 18"/>
            <p:cNvSpPr/>
            <p:nvPr/>
          </p:nvSpPr>
          <p:spPr>
            <a:xfrm>
              <a:off x="4364138" y="4894277"/>
              <a:ext cx="264790" cy="120014"/>
            </a:xfrm>
            <a:prstGeom prst="rect">
              <a:avLst/>
            </a:prstGeom>
            <a:solidFill>
              <a:srgbClr val="AAC6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lt1"/>
                </a:solidFill>
                <a:effectLst/>
                <a:uLnTx/>
                <a:uFillTx/>
                <a:latin typeface="+mn-lt"/>
                <a:ea typeface="+mn-ea"/>
                <a:cs typeface="+mn-cs"/>
              </a:endParaRPr>
            </a:p>
          </p:txBody>
        </p:sp>
      </p:grpSp>
      <p:sp>
        <p:nvSpPr>
          <p:cNvPr id="5" name="矩形 4"/>
          <p:cNvSpPr/>
          <p:nvPr/>
        </p:nvSpPr>
        <p:spPr>
          <a:xfrm>
            <a:off x="3152140" y="1587500"/>
            <a:ext cx="1640840" cy="486833"/>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2" name="矩形 1"/>
          <p:cNvSpPr/>
          <p:nvPr/>
        </p:nvSpPr>
        <p:spPr>
          <a:xfrm>
            <a:off x="3578013" y="3722793"/>
            <a:ext cx="1199727" cy="927947"/>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sp>
        <p:nvSpPr>
          <p:cNvPr id="9" name=" 167"/>
          <p:cNvSpPr/>
          <p:nvPr/>
        </p:nvSpPr>
        <p:spPr>
          <a:xfrm>
            <a:off x="4208780" y="1942465"/>
            <a:ext cx="2491740" cy="528320"/>
          </a:xfrm>
          <a:prstGeom prst="roundRect">
            <a:avLst/>
          </a:prstGeom>
          <a:gradFill>
            <a:gsLst>
              <a:gs pos="0">
                <a:schemeClr val="accent2">
                  <a:satMod val="103000"/>
                  <a:lumMod val="102000"/>
                  <a:tint val="94000"/>
                </a:schemeClr>
              </a:gs>
              <a:gs pos="0">
                <a:srgbClr val="E87071"/>
              </a:gs>
              <a:gs pos="100000">
                <a:srgbClr val="E87071"/>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chemeClr val="tx1">
                    <a:lumMod val="85000"/>
                    <a:lumOff val="15000"/>
                  </a:schemeClr>
                </a:solidFill>
                <a:latin typeface="微软雅黑" panose="020B0503020204020204" pitchFamily="34" charset="-122"/>
                <a:ea typeface="微软雅黑" panose="020B0503020204020204" pitchFamily="34" charset="-122"/>
              </a:rPr>
              <a:t>输入检索关键词</a:t>
            </a:r>
            <a:endParaRPr lang="zh-CN" altLang="en-US" sz="2400" b="1" strike="noStrike" noProof="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 167"/>
          <p:cNvSpPr/>
          <p:nvPr/>
        </p:nvSpPr>
        <p:spPr>
          <a:xfrm>
            <a:off x="4792980" y="3333115"/>
            <a:ext cx="3531870" cy="528320"/>
          </a:xfrm>
          <a:prstGeom prst="roundRect">
            <a:avLst/>
          </a:prstGeom>
          <a:gradFill>
            <a:gsLst>
              <a:gs pos="0">
                <a:schemeClr val="accent2">
                  <a:satMod val="103000"/>
                  <a:lumMod val="102000"/>
                  <a:tint val="94000"/>
                </a:schemeClr>
              </a:gs>
              <a:gs pos="0">
                <a:srgbClr val="E87071"/>
              </a:gs>
              <a:gs pos="100000">
                <a:srgbClr val="E87071"/>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chemeClr val="tx1"/>
                </a:solidFill>
                <a:latin typeface="微软雅黑" panose="020B0503020204020204" pitchFamily="34" charset="-122"/>
                <a:ea typeface="微软雅黑" panose="020B0503020204020204" pitchFamily="34" charset="-122"/>
              </a:rPr>
              <a:t>选择全部检索结果分析</a:t>
            </a:r>
            <a:endParaRPr lang="zh-CN" altLang="en-US" sz="2400" b="1" strike="noStrike" noProof="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P spid="9" grpId="0" bldLvl="0" animBg="1"/>
      <p:bldP spid="4"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资本市场大图"/>
          <p:cNvPicPr>
            <a:picLocks noChangeAspect="1"/>
          </p:cNvPicPr>
          <p:nvPr/>
        </p:nvPicPr>
        <p:blipFill>
          <a:blip r:embed="rId1"/>
          <a:stretch>
            <a:fillRect/>
          </a:stretch>
        </p:blipFill>
        <p:spPr>
          <a:xfrm>
            <a:off x="5042747" y="-9313"/>
            <a:ext cx="2106507" cy="6876627"/>
          </a:xfrm>
          <a:prstGeom prst="rect">
            <a:avLst/>
          </a:prstGeom>
        </p:spPr>
      </p:pic>
      <p:sp>
        <p:nvSpPr>
          <p:cNvPr id="93" name="文本框 92"/>
          <p:cNvSpPr txBox="1"/>
          <p:nvPr/>
        </p:nvSpPr>
        <p:spPr>
          <a:xfrm>
            <a:off x="1319107" y="222673"/>
            <a:ext cx="2339340" cy="460375"/>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p:txBody>
      </p:sp>
      <p:sp>
        <p:nvSpPr>
          <p:cNvPr id="3" name="文本框 2"/>
          <p:cNvSpPr txBox="1"/>
          <p:nvPr/>
        </p:nvSpPr>
        <p:spPr>
          <a:xfrm>
            <a:off x="8544560" y="222673"/>
            <a:ext cx="2339340" cy="460375"/>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399540" y="228600"/>
            <a:ext cx="8533553" cy="6076527"/>
            <a:chOff x="1437" y="918"/>
            <a:chExt cx="10079" cy="7177"/>
          </a:xfrm>
        </p:grpSpPr>
        <p:grpSp>
          <p:nvGrpSpPr>
            <p:cNvPr id="14" name="组合 13"/>
            <p:cNvGrpSpPr/>
            <p:nvPr/>
          </p:nvGrpSpPr>
          <p:grpSpPr>
            <a:xfrm>
              <a:off x="1437" y="918"/>
              <a:ext cx="10079" cy="7177"/>
              <a:chOff x="1437" y="918"/>
              <a:chExt cx="10079" cy="7177"/>
            </a:xfrm>
          </p:grpSpPr>
          <p:sp>
            <p:nvSpPr>
              <p:cNvPr id="96" name="矩形 95"/>
              <p:cNvSpPr/>
              <p:nvPr/>
            </p:nvSpPr>
            <p:spPr>
              <a:xfrm>
                <a:off x="6231" y="918"/>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97" name="直接箭头连接符 96"/>
              <p:cNvCxnSpPr/>
              <p:nvPr/>
            </p:nvCxnSpPr>
            <p:spPr>
              <a:xfrm>
                <a:off x="7200" y="1676"/>
                <a:ext cx="0" cy="886"/>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grpSp>
            <p:nvGrpSpPr>
              <p:cNvPr id="9" name="组合 8"/>
              <p:cNvGrpSpPr/>
              <p:nvPr/>
            </p:nvGrpSpPr>
            <p:grpSpPr>
              <a:xfrm>
                <a:off x="1437" y="2498"/>
                <a:ext cx="10079" cy="5597"/>
                <a:chOff x="1437" y="2498"/>
                <a:chExt cx="10079" cy="5597"/>
              </a:xfrm>
            </p:grpSpPr>
            <p:pic>
              <p:nvPicPr>
                <p:cNvPr id="6" name="图片 5" descr="资本市场4"/>
                <p:cNvPicPr>
                  <a:picLocks noChangeAspect="1"/>
                </p:cNvPicPr>
                <p:nvPr/>
              </p:nvPicPr>
              <p:blipFill>
                <a:blip r:embed="rId2"/>
                <a:srcRect l="2140" t="9748" r="2140" b="10498"/>
                <a:stretch>
                  <a:fillRect/>
                </a:stretch>
              </p:blipFill>
              <p:spPr>
                <a:xfrm>
                  <a:off x="1437" y="2498"/>
                  <a:ext cx="10008" cy="2800"/>
                </a:xfrm>
                <a:prstGeom prst="rect">
                  <a:avLst/>
                </a:prstGeom>
              </p:spPr>
            </p:pic>
            <p:sp>
              <p:nvSpPr>
                <p:cNvPr id="4" name="文本框 3"/>
                <p:cNvSpPr txBox="1"/>
                <p:nvPr/>
              </p:nvSpPr>
              <p:spPr>
                <a:xfrm>
                  <a:off x="3916" y="3071"/>
                  <a:ext cx="276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发文量</a:t>
                  </a:r>
                  <a:endParaRPr lang="zh-CN" altLang="en-US" sz="2400" b="1">
                    <a:latin typeface="微软雅黑" panose="020B0503020204020204" pitchFamily="34" charset="-122"/>
                    <a:ea typeface="微软雅黑" panose="020B0503020204020204" pitchFamily="34" charset="-122"/>
                  </a:endParaRPr>
                </a:p>
              </p:txBody>
            </p:sp>
            <p:pic>
              <p:nvPicPr>
                <p:cNvPr id="7" name="图片 6" descr="证券市场1"/>
                <p:cNvPicPr>
                  <a:picLocks noChangeAspect="1"/>
                </p:cNvPicPr>
                <p:nvPr/>
              </p:nvPicPr>
              <p:blipFill>
                <a:blip r:embed="rId3"/>
                <a:stretch>
                  <a:fillRect/>
                </a:stretch>
              </p:blipFill>
              <p:spPr>
                <a:xfrm>
                  <a:off x="1437" y="5298"/>
                  <a:ext cx="10079" cy="2797"/>
                </a:xfrm>
                <a:prstGeom prst="rect">
                  <a:avLst/>
                </a:prstGeom>
              </p:spPr>
            </p:pic>
            <p:sp>
              <p:nvSpPr>
                <p:cNvPr id="8" name="文本框 7"/>
                <p:cNvSpPr txBox="1"/>
                <p:nvPr/>
              </p:nvSpPr>
              <p:spPr>
                <a:xfrm>
                  <a:off x="3916" y="5899"/>
                  <a:ext cx="276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发文量</a:t>
                  </a:r>
                  <a:endParaRPr lang="zh-CN" altLang="en-US" sz="2400" b="1">
                    <a:latin typeface="微软雅黑" panose="020B0503020204020204" pitchFamily="34" charset="-122"/>
                    <a:ea typeface="微软雅黑" panose="020B0503020204020204" pitchFamily="34" charset="-122"/>
                  </a:endParaRPr>
                </a:p>
              </p:txBody>
            </p:sp>
          </p:grpSp>
        </p:grpSp>
        <p:sp>
          <p:nvSpPr>
            <p:cNvPr id="15" name=" 167"/>
            <p:cNvSpPr/>
            <p:nvPr/>
          </p:nvSpPr>
          <p:spPr>
            <a:xfrm>
              <a:off x="6231" y="2498"/>
              <a:ext cx="3162" cy="831"/>
            </a:xfrm>
            <a:prstGeom prst="roundRect">
              <a:avLst/>
            </a:prstGeom>
            <a:gradFill>
              <a:gsLst>
                <a:gs pos="0">
                  <a:schemeClr val="accent2">
                    <a:satMod val="103000"/>
                    <a:lumMod val="102000"/>
                    <a:tint val="94000"/>
                  </a:schemeClr>
                </a:gs>
                <a:gs pos="0">
                  <a:srgbClr val="E87071"/>
                </a:gs>
                <a:gs pos="100000">
                  <a:srgbClr val="E87071"/>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资本市场发文量总体呈上升趋势，且数量较多。</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1101513" y="1054947"/>
            <a:ext cx="10247207" cy="5604933"/>
            <a:chOff x="1283" y="868"/>
            <a:chExt cx="12103" cy="6620"/>
          </a:xfrm>
        </p:grpSpPr>
        <p:sp>
          <p:nvSpPr>
            <p:cNvPr id="12" name="矩形 11"/>
            <p:cNvSpPr/>
            <p:nvPr/>
          </p:nvSpPr>
          <p:spPr>
            <a:xfrm>
              <a:off x="6433" y="868"/>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13" name="直接箭头连接符 12"/>
            <p:cNvCxnSpPr/>
            <p:nvPr/>
          </p:nvCxnSpPr>
          <p:spPr>
            <a:xfrm>
              <a:off x="7402" y="1626"/>
              <a:ext cx="0" cy="886"/>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pic>
          <p:nvPicPr>
            <p:cNvPr id="17" name="图片 16" descr="资本市场5"/>
            <p:cNvPicPr>
              <a:picLocks noChangeAspect="1"/>
            </p:cNvPicPr>
            <p:nvPr/>
          </p:nvPicPr>
          <p:blipFill>
            <a:blip r:embed="rId4"/>
            <a:stretch>
              <a:fillRect/>
            </a:stretch>
          </p:blipFill>
          <p:spPr>
            <a:xfrm>
              <a:off x="1283" y="2512"/>
              <a:ext cx="5844" cy="4976"/>
            </a:xfrm>
            <a:prstGeom prst="rect">
              <a:avLst/>
            </a:prstGeom>
            <a:ln>
              <a:solidFill>
                <a:schemeClr val="accent1"/>
              </a:solidFill>
            </a:ln>
          </p:spPr>
        </p:pic>
        <p:sp>
          <p:nvSpPr>
            <p:cNvPr id="18" name="文本框 17"/>
            <p:cNvSpPr txBox="1"/>
            <p:nvPr/>
          </p:nvSpPr>
          <p:spPr>
            <a:xfrm>
              <a:off x="4256" y="6472"/>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关键词共现网络</a:t>
              </a:r>
              <a:endParaRPr lang="zh-CN" altLang="en-US" sz="2400" b="1">
                <a:latin typeface="微软雅黑" panose="020B0503020204020204" pitchFamily="34" charset="-122"/>
                <a:ea typeface="微软雅黑" panose="020B0503020204020204" pitchFamily="34" charset="-122"/>
              </a:endParaRPr>
            </a:p>
          </p:txBody>
        </p:sp>
        <p:pic>
          <p:nvPicPr>
            <p:cNvPr id="19" name="图片 18" descr="证券市场2"/>
            <p:cNvPicPr>
              <a:picLocks noChangeAspect="1"/>
            </p:cNvPicPr>
            <p:nvPr/>
          </p:nvPicPr>
          <p:blipFill>
            <a:blip r:embed="rId5"/>
            <a:stretch>
              <a:fillRect/>
            </a:stretch>
          </p:blipFill>
          <p:spPr>
            <a:xfrm>
              <a:off x="7127" y="2512"/>
              <a:ext cx="6259" cy="4976"/>
            </a:xfrm>
            <a:prstGeom prst="rect">
              <a:avLst/>
            </a:prstGeom>
            <a:ln>
              <a:solidFill>
                <a:schemeClr val="accent1"/>
              </a:solidFill>
            </a:ln>
          </p:spPr>
        </p:pic>
        <p:sp>
          <p:nvSpPr>
            <p:cNvPr id="20" name="文本框 19"/>
            <p:cNvSpPr txBox="1"/>
            <p:nvPr/>
          </p:nvSpPr>
          <p:spPr>
            <a:xfrm>
              <a:off x="7199" y="6472"/>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关键词共现网络</a:t>
              </a:r>
              <a:endParaRPr lang="zh-CN" altLang="en-US" sz="2400" b="1">
                <a:latin typeface="微软雅黑" panose="020B0503020204020204" pitchFamily="34" charset="-122"/>
                <a:ea typeface="微软雅黑" panose="020B0503020204020204" pitchFamily="34" charset="-122"/>
              </a:endParaRPr>
            </a:p>
          </p:txBody>
        </p:sp>
        <p:sp>
          <p:nvSpPr>
            <p:cNvPr id="21" name=" 167"/>
            <p:cNvSpPr/>
            <p:nvPr/>
          </p:nvSpPr>
          <p:spPr>
            <a:xfrm>
              <a:off x="5839" y="2458"/>
              <a:ext cx="3234" cy="1064"/>
            </a:xfrm>
            <a:prstGeom prst="roundRect">
              <a:avLst/>
            </a:prstGeom>
            <a:gradFill>
              <a:gsLst>
                <a:gs pos="0">
                  <a:schemeClr val="accent2">
                    <a:satMod val="103000"/>
                    <a:lumMod val="102000"/>
                    <a:tint val="94000"/>
                  </a:schemeClr>
                </a:gs>
                <a:gs pos="0">
                  <a:srgbClr val="E87071"/>
                </a:gs>
                <a:gs pos="100000">
                  <a:srgbClr val="E87071"/>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资本市场与证券市场的关键词共现网络部分重合，但也存在差异。</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34713" y="1893147"/>
            <a:ext cx="12170833" cy="4472093"/>
            <a:chOff x="5" y="868"/>
            <a:chExt cx="14375" cy="5282"/>
          </a:xfrm>
        </p:grpSpPr>
        <p:sp>
          <p:nvSpPr>
            <p:cNvPr id="10" name="矩形 9"/>
            <p:cNvSpPr/>
            <p:nvPr/>
          </p:nvSpPr>
          <p:spPr>
            <a:xfrm>
              <a:off x="6438" y="868"/>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11" name="直接箭头连接符 10"/>
            <p:cNvCxnSpPr/>
            <p:nvPr/>
          </p:nvCxnSpPr>
          <p:spPr>
            <a:xfrm>
              <a:off x="7425" y="1626"/>
              <a:ext cx="0" cy="886"/>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grpSp>
          <p:nvGrpSpPr>
            <p:cNvPr id="27" name="组合 26"/>
            <p:cNvGrpSpPr/>
            <p:nvPr/>
          </p:nvGrpSpPr>
          <p:grpSpPr>
            <a:xfrm>
              <a:off x="5" y="2512"/>
              <a:ext cx="14375" cy="3300"/>
              <a:chOff x="-31" y="2512"/>
              <a:chExt cx="14375" cy="3300"/>
            </a:xfrm>
          </p:grpSpPr>
          <p:pic>
            <p:nvPicPr>
              <p:cNvPr id="23" name="图片 22" descr="资本市场6"/>
              <p:cNvPicPr>
                <a:picLocks noChangeAspect="1"/>
              </p:cNvPicPr>
              <p:nvPr/>
            </p:nvPicPr>
            <p:blipFill>
              <a:blip r:embed="rId6"/>
              <a:srcRect l="15411" t="3251" r="1492" b="5615"/>
              <a:stretch>
                <a:fillRect/>
              </a:stretch>
            </p:blipFill>
            <p:spPr>
              <a:xfrm>
                <a:off x="-31" y="2512"/>
                <a:ext cx="7150" cy="3299"/>
              </a:xfrm>
              <a:prstGeom prst="rect">
                <a:avLst/>
              </a:prstGeom>
            </p:spPr>
          </p:pic>
          <p:sp>
            <p:nvSpPr>
              <p:cNvPr id="24" name="文本框 23"/>
              <p:cNvSpPr txBox="1"/>
              <p:nvPr/>
            </p:nvSpPr>
            <p:spPr>
              <a:xfrm>
                <a:off x="2816" y="2512"/>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研究层次分布</a:t>
                </a:r>
                <a:endParaRPr lang="zh-CN" altLang="en-US" sz="2400" b="1">
                  <a:latin typeface="微软雅黑" panose="020B0503020204020204" pitchFamily="34" charset="-122"/>
                  <a:ea typeface="微软雅黑" panose="020B0503020204020204" pitchFamily="34" charset="-122"/>
                </a:endParaRPr>
              </a:p>
            </p:txBody>
          </p:sp>
          <p:pic>
            <p:nvPicPr>
              <p:cNvPr id="25" name="图片 24" descr="证券市场3"/>
              <p:cNvPicPr>
                <a:picLocks noChangeAspect="1"/>
              </p:cNvPicPr>
              <p:nvPr/>
            </p:nvPicPr>
            <p:blipFill>
              <a:blip r:embed="rId7"/>
              <a:srcRect l="15045" t="4533" r="1128" b="4533"/>
              <a:stretch>
                <a:fillRect/>
              </a:stretch>
            </p:blipFill>
            <p:spPr>
              <a:xfrm>
                <a:off x="7011" y="2512"/>
                <a:ext cx="7333" cy="3300"/>
              </a:xfrm>
              <a:prstGeom prst="rect">
                <a:avLst/>
              </a:prstGeom>
            </p:spPr>
          </p:pic>
          <p:sp>
            <p:nvSpPr>
              <p:cNvPr id="26" name="文本框 25"/>
              <p:cNvSpPr txBox="1"/>
              <p:nvPr/>
            </p:nvSpPr>
            <p:spPr>
              <a:xfrm>
                <a:off x="10018" y="2512"/>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研究层次分布</a:t>
                </a:r>
                <a:endParaRPr lang="zh-CN" altLang="en-US" sz="2400" b="1">
                  <a:latin typeface="微软雅黑" panose="020B0503020204020204" pitchFamily="34" charset="-122"/>
                  <a:ea typeface="微软雅黑" panose="020B0503020204020204" pitchFamily="34" charset="-122"/>
                </a:endParaRPr>
              </a:p>
            </p:txBody>
          </p:sp>
        </p:grpSp>
        <p:sp>
          <p:nvSpPr>
            <p:cNvPr id="28" name=" 167"/>
            <p:cNvSpPr/>
            <p:nvPr/>
          </p:nvSpPr>
          <p:spPr>
            <a:xfrm>
              <a:off x="5983" y="5374"/>
              <a:ext cx="2434" cy="776"/>
            </a:xfrm>
            <a:prstGeom prst="roundRect">
              <a:avLst/>
            </a:prstGeom>
            <a:gradFill>
              <a:gsLst>
                <a:gs pos="0">
                  <a:schemeClr val="accent2">
                    <a:satMod val="103000"/>
                    <a:lumMod val="102000"/>
                    <a:tint val="94000"/>
                  </a:schemeClr>
                </a:gs>
                <a:gs pos="0">
                  <a:srgbClr val="E87071"/>
                </a:gs>
                <a:gs pos="100000">
                  <a:srgbClr val="E87071"/>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证券市场的研究层次要更为集中</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97367" y="2573867"/>
            <a:ext cx="12090400" cy="4008120"/>
            <a:chOff x="79" y="916"/>
            <a:chExt cx="14280" cy="4734"/>
          </a:xfrm>
        </p:grpSpPr>
        <p:grpSp>
          <p:nvGrpSpPr>
            <p:cNvPr id="34" name="组合 33"/>
            <p:cNvGrpSpPr/>
            <p:nvPr/>
          </p:nvGrpSpPr>
          <p:grpSpPr>
            <a:xfrm>
              <a:off x="79" y="2689"/>
              <a:ext cx="14280" cy="2961"/>
              <a:chOff x="187" y="2689"/>
              <a:chExt cx="14280" cy="2961"/>
            </a:xfrm>
          </p:grpSpPr>
          <p:pic>
            <p:nvPicPr>
              <p:cNvPr id="30" name="图片 29" descr="资本市场7"/>
              <p:cNvPicPr>
                <a:picLocks noChangeAspect="1"/>
              </p:cNvPicPr>
              <p:nvPr/>
            </p:nvPicPr>
            <p:blipFill>
              <a:blip r:embed="rId8"/>
              <a:srcRect l="5408" t="2741" r="1006" b="3654"/>
              <a:stretch>
                <a:fillRect/>
              </a:stretch>
            </p:blipFill>
            <p:spPr>
              <a:xfrm>
                <a:off x="187" y="2689"/>
                <a:ext cx="7168" cy="2961"/>
              </a:xfrm>
              <a:prstGeom prst="rect">
                <a:avLst/>
              </a:prstGeom>
            </p:spPr>
          </p:pic>
          <p:sp>
            <p:nvSpPr>
              <p:cNvPr id="31" name="文本框 30"/>
              <p:cNvSpPr txBox="1"/>
              <p:nvPr/>
            </p:nvSpPr>
            <p:spPr>
              <a:xfrm>
                <a:off x="3122" y="3142"/>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作者分布</a:t>
                </a:r>
                <a:endParaRPr lang="zh-CN" altLang="en-US" sz="2400" b="1">
                  <a:latin typeface="微软雅黑" panose="020B0503020204020204" pitchFamily="34" charset="-122"/>
                  <a:ea typeface="微软雅黑" panose="020B0503020204020204" pitchFamily="34" charset="-122"/>
                </a:endParaRPr>
              </a:p>
            </p:txBody>
          </p:sp>
          <p:pic>
            <p:nvPicPr>
              <p:cNvPr id="32" name="图片 31" descr="证券市场4"/>
              <p:cNvPicPr>
                <a:picLocks noChangeAspect="1"/>
              </p:cNvPicPr>
              <p:nvPr/>
            </p:nvPicPr>
            <p:blipFill>
              <a:blip r:embed="rId9"/>
              <a:srcRect l="5385" t="1822" r="1252" b="4860"/>
              <a:stretch>
                <a:fillRect/>
              </a:stretch>
            </p:blipFill>
            <p:spPr>
              <a:xfrm>
                <a:off x="7355" y="2719"/>
                <a:ext cx="7112" cy="2931"/>
              </a:xfrm>
              <a:prstGeom prst="rect">
                <a:avLst/>
              </a:prstGeom>
            </p:spPr>
          </p:pic>
          <p:sp>
            <p:nvSpPr>
              <p:cNvPr id="33" name="文本框 32"/>
              <p:cNvSpPr txBox="1"/>
              <p:nvPr/>
            </p:nvSpPr>
            <p:spPr>
              <a:xfrm>
                <a:off x="10918" y="3142"/>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作者分布</a:t>
                </a:r>
                <a:endParaRPr lang="zh-CN" altLang="en-US" sz="2400" b="1">
                  <a:latin typeface="微软雅黑" panose="020B0503020204020204" pitchFamily="34" charset="-122"/>
                  <a:ea typeface="微软雅黑" panose="020B0503020204020204" pitchFamily="34" charset="-122"/>
                </a:endParaRPr>
              </a:p>
            </p:txBody>
          </p:sp>
        </p:grpSp>
        <p:sp>
          <p:nvSpPr>
            <p:cNvPr id="5" name="矩形 4"/>
            <p:cNvSpPr/>
            <p:nvPr/>
          </p:nvSpPr>
          <p:spPr>
            <a:xfrm>
              <a:off x="6447" y="916"/>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36" name="直接箭头连接符 35"/>
            <p:cNvCxnSpPr/>
            <p:nvPr/>
          </p:nvCxnSpPr>
          <p:spPr>
            <a:xfrm>
              <a:off x="7391" y="1674"/>
              <a:ext cx="7" cy="1170"/>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grpSp>
      <p:grpSp>
        <p:nvGrpSpPr>
          <p:cNvPr id="45" name="组合 44"/>
          <p:cNvGrpSpPr/>
          <p:nvPr/>
        </p:nvGrpSpPr>
        <p:grpSpPr>
          <a:xfrm>
            <a:off x="115993" y="3188547"/>
            <a:ext cx="11987953" cy="3638973"/>
            <a:chOff x="83" y="3442"/>
            <a:chExt cx="14159" cy="4298"/>
          </a:xfrm>
        </p:grpSpPr>
        <p:grpSp>
          <p:nvGrpSpPr>
            <p:cNvPr id="40" name="组合 39"/>
            <p:cNvGrpSpPr/>
            <p:nvPr/>
          </p:nvGrpSpPr>
          <p:grpSpPr>
            <a:xfrm>
              <a:off x="83" y="4808"/>
              <a:ext cx="14159" cy="2932"/>
              <a:chOff x="29" y="5042"/>
              <a:chExt cx="14159" cy="2932"/>
            </a:xfrm>
          </p:grpSpPr>
          <p:pic>
            <p:nvPicPr>
              <p:cNvPr id="37" name="图片 36" descr="资本市场8"/>
              <p:cNvPicPr>
                <a:picLocks noChangeAspect="1"/>
              </p:cNvPicPr>
              <p:nvPr/>
            </p:nvPicPr>
            <p:blipFill>
              <a:blip r:embed="rId10"/>
              <a:srcRect l="5271" t="2734" r="1130" b="4252"/>
              <a:stretch>
                <a:fillRect/>
              </a:stretch>
            </p:blipFill>
            <p:spPr>
              <a:xfrm>
                <a:off x="29" y="5042"/>
                <a:ext cx="7124" cy="2925"/>
              </a:xfrm>
              <a:prstGeom prst="rect">
                <a:avLst/>
              </a:prstGeom>
            </p:spPr>
          </p:pic>
          <p:sp>
            <p:nvSpPr>
              <p:cNvPr id="38" name="文本框 37"/>
              <p:cNvSpPr txBox="1"/>
              <p:nvPr/>
            </p:nvSpPr>
            <p:spPr>
              <a:xfrm>
                <a:off x="3266" y="5464"/>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机构分布</a:t>
                </a:r>
                <a:endParaRPr lang="zh-CN" altLang="en-US" sz="2400" b="1">
                  <a:latin typeface="微软雅黑" panose="020B0503020204020204" pitchFamily="34" charset="-122"/>
                  <a:ea typeface="微软雅黑" panose="020B0503020204020204" pitchFamily="34" charset="-122"/>
                </a:endParaRPr>
              </a:p>
            </p:txBody>
          </p:sp>
          <p:pic>
            <p:nvPicPr>
              <p:cNvPr id="39" name="图片 38" descr="证券市场5"/>
              <p:cNvPicPr>
                <a:picLocks noChangeAspect="1"/>
              </p:cNvPicPr>
              <p:nvPr/>
            </p:nvPicPr>
            <p:blipFill>
              <a:blip r:embed="rId11"/>
              <a:srcRect l="5613" t="2406" r="1746" b="4511"/>
              <a:stretch>
                <a:fillRect/>
              </a:stretch>
            </p:blipFill>
            <p:spPr>
              <a:xfrm>
                <a:off x="7153" y="5042"/>
                <a:ext cx="7035" cy="2932"/>
              </a:xfrm>
              <a:prstGeom prst="rect">
                <a:avLst/>
              </a:prstGeom>
            </p:spPr>
          </p:pic>
          <p:sp>
            <p:nvSpPr>
              <p:cNvPr id="41" name="文本框 40"/>
              <p:cNvSpPr txBox="1"/>
              <p:nvPr/>
            </p:nvSpPr>
            <p:spPr>
              <a:xfrm>
                <a:off x="9946" y="5464"/>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机构分布</a:t>
                </a:r>
                <a:endParaRPr lang="zh-CN" altLang="en-US" sz="2400" b="1">
                  <a:latin typeface="微软雅黑" panose="020B0503020204020204" pitchFamily="34" charset="-122"/>
                  <a:ea typeface="微软雅黑" panose="020B0503020204020204" pitchFamily="34" charset="-122"/>
                </a:endParaRPr>
              </a:p>
            </p:txBody>
          </p:sp>
        </p:grpSp>
        <p:sp>
          <p:nvSpPr>
            <p:cNvPr id="43" name="矩形 42"/>
            <p:cNvSpPr/>
            <p:nvPr/>
          </p:nvSpPr>
          <p:spPr>
            <a:xfrm>
              <a:off x="6411" y="3442"/>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44" name="直接箭头连接符 43"/>
            <p:cNvCxnSpPr/>
            <p:nvPr/>
          </p:nvCxnSpPr>
          <p:spPr>
            <a:xfrm>
              <a:off x="7380" y="4200"/>
              <a:ext cx="0" cy="968"/>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grpSp>
      <p:grpSp>
        <p:nvGrpSpPr>
          <p:cNvPr id="52" name="组合 51"/>
          <p:cNvGrpSpPr/>
          <p:nvPr/>
        </p:nvGrpSpPr>
        <p:grpSpPr>
          <a:xfrm>
            <a:off x="-53340" y="474133"/>
            <a:ext cx="12316460" cy="3992880"/>
            <a:chOff x="9" y="218"/>
            <a:chExt cx="14547" cy="4716"/>
          </a:xfrm>
        </p:grpSpPr>
        <p:sp>
          <p:nvSpPr>
            <p:cNvPr id="42" name="矩形 41"/>
            <p:cNvSpPr/>
            <p:nvPr/>
          </p:nvSpPr>
          <p:spPr>
            <a:xfrm>
              <a:off x="6543" y="4176"/>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46" name="直接箭头连接符 45"/>
            <p:cNvCxnSpPr/>
            <p:nvPr/>
          </p:nvCxnSpPr>
          <p:spPr>
            <a:xfrm flipV="1">
              <a:off x="7494" y="3474"/>
              <a:ext cx="0" cy="702"/>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pic>
          <p:nvPicPr>
            <p:cNvPr id="47" name="图片 46" descr="证券市场6"/>
            <p:cNvPicPr>
              <a:picLocks noChangeAspect="1"/>
            </p:cNvPicPr>
            <p:nvPr/>
          </p:nvPicPr>
          <p:blipFill>
            <a:blip r:embed="rId12"/>
            <a:srcRect l="5266" t="3030" r="1504" b="3939"/>
            <a:stretch>
              <a:fillRect/>
            </a:stretch>
          </p:blipFill>
          <p:spPr>
            <a:xfrm>
              <a:off x="7256" y="218"/>
              <a:ext cx="7300" cy="3015"/>
            </a:xfrm>
            <a:prstGeom prst="rect">
              <a:avLst/>
            </a:prstGeom>
          </p:spPr>
        </p:pic>
        <p:pic>
          <p:nvPicPr>
            <p:cNvPr id="49" name="图片 48" descr="资本市场9"/>
            <p:cNvPicPr>
              <a:picLocks noChangeAspect="1"/>
            </p:cNvPicPr>
            <p:nvPr/>
          </p:nvPicPr>
          <p:blipFill>
            <a:blip r:embed="rId13"/>
            <a:srcRect l="5516" t="2418" r="1379" b="4231"/>
            <a:stretch>
              <a:fillRect/>
            </a:stretch>
          </p:blipFill>
          <p:spPr>
            <a:xfrm>
              <a:off x="9" y="218"/>
              <a:ext cx="7247" cy="3014"/>
            </a:xfrm>
            <a:prstGeom prst="rect">
              <a:avLst/>
            </a:prstGeom>
          </p:spPr>
        </p:pic>
        <p:sp>
          <p:nvSpPr>
            <p:cNvPr id="48" name="文本框 47"/>
            <p:cNvSpPr txBox="1"/>
            <p:nvPr/>
          </p:nvSpPr>
          <p:spPr>
            <a:xfrm>
              <a:off x="3230" y="738"/>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基金分布</a:t>
              </a:r>
              <a:endParaRPr lang="zh-CN" altLang="en-US" sz="2400" b="1">
                <a:latin typeface="微软雅黑" panose="020B0503020204020204" pitchFamily="34" charset="-122"/>
                <a:ea typeface="微软雅黑" panose="020B0503020204020204" pitchFamily="34" charset="-122"/>
              </a:endParaRPr>
            </a:p>
          </p:txBody>
        </p:sp>
        <p:sp>
          <p:nvSpPr>
            <p:cNvPr id="51" name="文本框 50"/>
            <p:cNvSpPr txBox="1"/>
            <p:nvPr/>
          </p:nvSpPr>
          <p:spPr>
            <a:xfrm>
              <a:off x="10180" y="738"/>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基金分布</a:t>
              </a:r>
              <a:endParaRPr lang="zh-CN" altLang="en-US" sz="2400" b="1">
                <a:latin typeface="微软雅黑" panose="020B0503020204020204" pitchFamily="34" charset="-122"/>
                <a:ea typeface="微软雅黑" panose="020B0503020204020204" pitchFamily="34" charset="-122"/>
              </a:endParaRPr>
            </a:p>
          </p:txBody>
        </p:sp>
        <p:sp>
          <p:nvSpPr>
            <p:cNvPr id="50" name=" 167"/>
            <p:cNvSpPr/>
            <p:nvPr/>
          </p:nvSpPr>
          <p:spPr>
            <a:xfrm>
              <a:off x="6173" y="2643"/>
              <a:ext cx="2173" cy="831"/>
            </a:xfrm>
            <a:prstGeom prst="roundRect">
              <a:avLst/>
            </a:prstGeom>
            <a:gradFill>
              <a:gsLst>
                <a:gs pos="0">
                  <a:schemeClr val="accent2">
                    <a:satMod val="103000"/>
                    <a:lumMod val="102000"/>
                    <a:tint val="94000"/>
                  </a:schemeClr>
                </a:gs>
                <a:gs pos="0">
                  <a:srgbClr val="E87071"/>
                </a:gs>
                <a:gs pos="100000">
                  <a:srgbClr val="E87071"/>
                </a:gs>
              </a:gsLst>
            </a:gradFill>
          </p:spPr>
          <p:style>
            <a:lnRef idx="0">
              <a:schemeClr val="accent2"/>
            </a:lnRef>
            <a:fillRef idx="3">
              <a:schemeClr val="accent2"/>
            </a:fillRef>
            <a:effectRef idx="3">
              <a:schemeClr val="accent2"/>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strike="noStrike" noProof="1">
                  <a:solidFill>
                    <a:srgbClr val="FFFFFF"/>
                  </a:solidFill>
                  <a:latin typeface="微软雅黑" panose="020B0503020204020204" pitchFamily="34" charset="-122"/>
                  <a:ea typeface="微软雅黑" panose="020B0503020204020204" pitchFamily="34" charset="-122"/>
                </a:rPr>
                <a:t>资本市场基金支持力度较大。</a:t>
              </a:r>
              <a:endParaRPr lang="zh-CN" altLang="en-US" sz="2400" b="1" strike="noStrike" noProof="1">
                <a:solidFill>
                  <a:srgbClr val="FFFFFF"/>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90593" y="1430020"/>
            <a:ext cx="11996420" cy="3721100"/>
            <a:chOff x="107" y="897"/>
            <a:chExt cx="14169" cy="4395"/>
          </a:xfrm>
        </p:grpSpPr>
        <p:pic>
          <p:nvPicPr>
            <p:cNvPr id="53" name="图片 52" descr="资本市场10"/>
            <p:cNvPicPr>
              <a:picLocks noChangeAspect="1"/>
            </p:cNvPicPr>
            <p:nvPr/>
          </p:nvPicPr>
          <p:blipFill>
            <a:blip r:embed="rId14"/>
            <a:srcRect l="14101" t="3358" r="1007" b="3053"/>
            <a:stretch>
              <a:fillRect/>
            </a:stretch>
          </p:blipFill>
          <p:spPr>
            <a:xfrm>
              <a:off x="107" y="897"/>
              <a:ext cx="7099" cy="3228"/>
            </a:xfrm>
            <a:prstGeom prst="rect">
              <a:avLst/>
            </a:prstGeom>
          </p:spPr>
        </p:pic>
        <p:sp>
          <p:nvSpPr>
            <p:cNvPr id="54" name="文本框 53"/>
            <p:cNvSpPr txBox="1"/>
            <p:nvPr/>
          </p:nvSpPr>
          <p:spPr>
            <a:xfrm>
              <a:off x="3176" y="1856"/>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学科分布</a:t>
              </a:r>
              <a:endParaRPr lang="zh-CN" altLang="en-US" sz="2400" b="1">
                <a:latin typeface="微软雅黑" panose="020B0503020204020204" pitchFamily="34" charset="-122"/>
                <a:ea typeface="微软雅黑" panose="020B0503020204020204" pitchFamily="34" charset="-122"/>
              </a:endParaRPr>
            </a:p>
          </p:txBody>
        </p:sp>
        <p:pic>
          <p:nvPicPr>
            <p:cNvPr id="55" name="图片 54" descr="证券市场7"/>
            <p:cNvPicPr>
              <a:picLocks noChangeAspect="1"/>
            </p:cNvPicPr>
            <p:nvPr/>
          </p:nvPicPr>
          <p:blipFill>
            <a:blip r:embed="rId15"/>
            <a:srcRect l="15186" t="2741" r="879" b="4263"/>
            <a:stretch>
              <a:fillRect/>
            </a:stretch>
          </p:blipFill>
          <p:spPr>
            <a:xfrm>
              <a:off x="7206" y="897"/>
              <a:ext cx="7070" cy="3228"/>
            </a:xfrm>
            <a:prstGeom prst="rect">
              <a:avLst/>
            </a:prstGeom>
          </p:spPr>
        </p:pic>
        <p:sp>
          <p:nvSpPr>
            <p:cNvPr id="56" name="文本框 55"/>
            <p:cNvSpPr txBox="1"/>
            <p:nvPr/>
          </p:nvSpPr>
          <p:spPr>
            <a:xfrm>
              <a:off x="10144" y="2003"/>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学科分布</a:t>
              </a:r>
              <a:endParaRPr lang="zh-CN" altLang="en-US" sz="2400" b="1">
                <a:latin typeface="微软雅黑" panose="020B0503020204020204" pitchFamily="34" charset="-122"/>
                <a:ea typeface="微软雅黑" panose="020B0503020204020204" pitchFamily="34" charset="-122"/>
              </a:endParaRPr>
            </a:p>
          </p:txBody>
        </p:sp>
        <p:sp>
          <p:nvSpPr>
            <p:cNvPr id="57" name="矩形 56"/>
            <p:cNvSpPr/>
            <p:nvPr/>
          </p:nvSpPr>
          <p:spPr>
            <a:xfrm>
              <a:off x="6465" y="4534"/>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58" name="直接箭头连接符 57"/>
            <p:cNvCxnSpPr/>
            <p:nvPr/>
          </p:nvCxnSpPr>
          <p:spPr>
            <a:xfrm flipV="1">
              <a:off x="7434" y="3814"/>
              <a:ext cx="0" cy="702"/>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grpSp>
      <p:grpSp>
        <p:nvGrpSpPr>
          <p:cNvPr id="66" name="组合 65"/>
          <p:cNvGrpSpPr/>
          <p:nvPr/>
        </p:nvGrpSpPr>
        <p:grpSpPr>
          <a:xfrm>
            <a:off x="127847" y="2028613"/>
            <a:ext cx="12071773" cy="3791373"/>
            <a:chOff x="43" y="1064"/>
            <a:chExt cx="14258" cy="4478"/>
          </a:xfrm>
        </p:grpSpPr>
        <p:pic>
          <p:nvPicPr>
            <p:cNvPr id="60" name="图片 59" descr="证券市场8"/>
            <p:cNvPicPr>
              <a:picLocks noChangeAspect="1"/>
            </p:cNvPicPr>
            <p:nvPr/>
          </p:nvPicPr>
          <p:blipFill>
            <a:blip r:embed="rId16"/>
            <a:srcRect l="15721" t="2449" r="1258" b="3367"/>
            <a:stretch>
              <a:fillRect/>
            </a:stretch>
          </p:blipFill>
          <p:spPr>
            <a:xfrm>
              <a:off x="7170" y="1064"/>
              <a:ext cx="7131" cy="3324"/>
            </a:xfrm>
            <a:prstGeom prst="rect">
              <a:avLst/>
            </a:prstGeom>
          </p:spPr>
        </p:pic>
        <p:sp>
          <p:nvSpPr>
            <p:cNvPr id="61" name="文本框 60"/>
            <p:cNvSpPr txBox="1"/>
            <p:nvPr/>
          </p:nvSpPr>
          <p:spPr>
            <a:xfrm>
              <a:off x="10054" y="1326"/>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文献来源分布</a:t>
              </a:r>
              <a:endParaRPr lang="zh-CN" altLang="en-US" sz="2400" b="1">
                <a:latin typeface="微软雅黑" panose="020B0503020204020204" pitchFamily="34" charset="-122"/>
                <a:ea typeface="微软雅黑" panose="020B0503020204020204" pitchFamily="34" charset="-122"/>
              </a:endParaRPr>
            </a:p>
          </p:txBody>
        </p:sp>
        <p:pic>
          <p:nvPicPr>
            <p:cNvPr id="62" name="图片 61" descr="资本市场11"/>
            <p:cNvPicPr>
              <a:picLocks noChangeAspect="1"/>
            </p:cNvPicPr>
            <p:nvPr/>
          </p:nvPicPr>
          <p:blipFill>
            <a:blip r:embed="rId17"/>
            <a:srcRect l="16441" t="3316" r="1255" b="4220"/>
            <a:stretch>
              <a:fillRect/>
            </a:stretch>
          </p:blipFill>
          <p:spPr>
            <a:xfrm>
              <a:off x="43" y="1064"/>
              <a:ext cx="7127" cy="3333"/>
            </a:xfrm>
            <a:prstGeom prst="rect">
              <a:avLst/>
            </a:prstGeom>
          </p:spPr>
        </p:pic>
        <p:sp>
          <p:nvSpPr>
            <p:cNvPr id="63" name="文本框 62"/>
            <p:cNvSpPr txBox="1"/>
            <p:nvPr/>
          </p:nvSpPr>
          <p:spPr>
            <a:xfrm>
              <a:off x="2910" y="1326"/>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文献来源分布</a:t>
              </a:r>
              <a:endParaRPr lang="zh-CN" altLang="en-US" sz="2400" b="1">
                <a:latin typeface="微软雅黑" panose="020B0503020204020204" pitchFamily="34" charset="-122"/>
                <a:ea typeface="微软雅黑" panose="020B0503020204020204" pitchFamily="34" charset="-122"/>
              </a:endParaRPr>
            </a:p>
          </p:txBody>
        </p:sp>
        <p:sp>
          <p:nvSpPr>
            <p:cNvPr id="64" name="矩形 63"/>
            <p:cNvSpPr/>
            <p:nvPr/>
          </p:nvSpPr>
          <p:spPr>
            <a:xfrm>
              <a:off x="6375" y="4784"/>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65" name="直接箭头连接符 64"/>
            <p:cNvCxnSpPr/>
            <p:nvPr/>
          </p:nvCxnSpPr>
          <p:spPr>
            <a:xfrm flipV="1">
              <a:off x="7344" y="4064"/>
              <a:ext cx="0" cy="702"/>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grpSp>
      <p:grpSp>
        <p:nvGrpSpPr>
          <p:cNvPr id="71" name="组合 70"/>
          <p:cNvGrpSpPr/>
          <p:nvPr/>
        </p:nvGrpSpPr>
        <p:grpSpPr>
          <a:xfrm>
            <a:off x="16087" y="2916767"/>
            <a:ext cx="12164907" cy="3589020"/>
            <a:chOff x="19" y="1177"/>
            <a:chExt cx="14368" cy="4239"/>
          </a:xfrm>
        </p:grpSpPr>
        <p:sp>
          <p:nvSpPr>
            <p:cNvPr id="67" name="矩形 66"/>
            <p:cNvSpPr/>
            <p:nvPr/>
          </p:nvSpPr>
          <p:spPr>
            <a:xfrm>
              <a:off x="6445" y="4658"/>
              <a:ext cx="1938" cy="758"/>
            </a:xfrm>
            <a:prstGeom prst="rect">
              <a:avLst/>
            </a:prstGeom>
            <a:noFill/>
            <a:ln w="38100">
              <a:solidFill>
                <a:srgbClr val="E8707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5" strike="noStrike" noProof="1"/>
            </a:p>
          </p:txBody>
        </p:sp>
        <p:cxnSp>
          <p:nvCxnSpPr>
            <p:cNvPr id="68" name="直接箭头连接符 67"/>
            <p:cNvCxnSpPr/>
            <p:nvPr/>
          </p:nvCxnSpPr>
          <p:spPr>
            <a:xfrm flipV="1">
              <a:off x="7414" y="3938"/>
              <a:ext cx="0" cy="702"/>
            </a:xfrm>
            <a:prstGeom prst="straightConnector1">
              <a:avLst/>
            </a:prstGeom>
            <a:ln w="38100">
              <a:solidFill>
                <a:srgbClr val="E87071"/>
              </a:solidFill>
              <a:tailEnd type="arrow" w="med" len="med"/>
            </a:ln>
          </p:spPr>
          <p:style>
            <a:lnRef idx="3">
              <a:schemeClr val="accent2"/>
            </a:lnRef>
            <a:fillRef idx="0">
              <a:schemeClr val="accent2"/>
            </a:fillRef>
            <a:effectRef idx="2">
              <a:schemeClr val="accent2"/>
            </a:effectRef>
            <a:fontRef idx="minor">
              <a:schemeClr val="tx1"/>
            </a:fontRef>
          </p:style>
        </p:cxnSp>
        <p:pic>
          <p:nvPicPr>
            <p:cNvPr id="69" name="图片 68" descr="资本市场12"/>
            <p:cNvPicPr>
              <a:picLocks noChangeAspect="1"/>
            </p:cNvPicPr>
            <p:nvPr/>
          </p:nvPicPr>
          <p:blipFill>
            <a:blip r:embed="rId18"/>
            <a:srcRect l="5425" t="3015" r="883" b="4220"/>
            <a:stretch>
              <a:fillRect/>
            </a:stretch>
          </p:blipFill>
          <p:spPr>
            <a:xfrm>
              <a:off x="19" y="1177"/>
              <a:ext cx="7249" cy="3003"/>
            </a:xfrm>
            <a:prstGeom prst="rect">
              <a:avLst/>
            </a:prstGeom>
          </p:spPr>
        </p:pic>
        <p:sp>
          <p:nvSpPr>
            <p:cNvPr id="70" name="文本框 69"/>
            <p:cNvSpPr txBox="1"/>
            <p:nvPr/>
          </p:nvSpPr>
          <p:spPr>
            <a:xfrm>
              <a:off x="3036" y="1506"/>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资本市场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关键词分布</a:t>
              </a:r>
              <a:endParaRPr lang="zh-CN" altLang="en-US" sz="2400" b="1">
                <a:latin typeface="微软雅黑" panose="020B0503020204020204" pitchFamily="34" charset="-122"/>
                <a:ea typeface="微软雅黑" panose="020B0503020204020204" pitchFamily="34" charset="-122"/>
              </a:endParaRPr>
            </a:p>
          </p:txBody>
        </p:sp>
        <p:pic>
          <p:nvPicPr>
            <p:cNvPr id="72" name="图片 71" descr="证券市场9"/>
            <p:cNvPicPr>
              <a:picLocks noChangeAspect="1"/>
            </p:cNvPicPr>
            <p:nvPr/>
          </p:nvPicPr>
          <p:blipFill>
            <a:blip r:embed="rId19"/>
            <a:srcRect l="5146" t="2436" r="1381" b="3350"/>
            <a:stretch>
              <a:fillRect/>
            </a:stretch>
          </p:blipFill>
          <p:spPr>
            <a:xfrm>
              <a:off x="7159" y="1177"/>
              <a:ext cx="7228" cy="3003"/>
            </a:xfrm>
            <a:prstGeom prst="rect">
              <a:avLst/>
            </a:prstGeom>
          </p:spPr>
        </p:pic>
        <p:sp>
          <p:nvSpPr>
            <p:cNvPr id="73" name="文本框 72"/>
            <p:cNvSpPr txBox="1"/>
            <p:nvPr/>
          </p:nvSpPr>
          <p:spPr>
            <a:xfrm>
              <a:off x="10022" y="1506"/>
              <a:ext cx="2943" cy="980"/>
            </a:xfrm>
            <a:prstGeom prst="rect">
              <a:avLst/>
            </a:prstGeom>
            <a:noFill/>
          </p:spPr>
          <p:txBody>
            <a:bodyPr wrap="square" rtlCol="0">
              <a:spAutoFit/>
            </a:bodyPr>
            <a:p>
              <a:pPr algn="ctr"/>
              <a:r>
                <a:rPr lang="zh-CN" altLang="en-US" sz="2400" b="1">
                  <a:latin typeface="微软雅黑" panose="020B0503020204020204" pitchFamily="34" charset="-122"/>
                  <a:ea typeface="微软雅黑" panose="020B0503020204020204" pitchFamily="34" charset="-122"/>
                </a:rPr>
                <a:t>证券市场</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关键词分布</a:t>
              </a:r>
              <a:endParaRPr lang="zh-CN" altLang="en-US" sz="2400" b="1">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par>
                          <p:cTn id="20" fill="hold">
                            <p:stCondLst>
                              <p:cond delay="0"/>
                            </p:stCondLst>
                            <p:childTnLst>
                              <p:par>
                                <p:cTn id="21" presetID="22" presetClass="entr" presetSubtype="1"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9"/>
                                        </p:tgtEl>
                                        <p:attrNameLst>
                                          <p:attrName>style.visibility</p:attrName>
                                        </p:attrNameLst>
                                      </p:cBhvr>
                                      <p:to>
                                        <p:strVal val="hidden"/>
                                      </p:to>
                                    </p:set>
                                  </p:childTnLst>
                                </p:cTn>
                              </p:par>
                            </p:childTnLst>
                          </p:cTn>
                        </p:par>
                        <p:par>
                          <p:cTn id="28" fill="hold">
                            <p:stCondLst>
                              <p:cond delay="0"/>
                            </p:stCondLst>
                            <p:childTnLst>
                              <p:par>
                                <p:cTn id="29" presetID="22" presetClass="entr" presetSubtype="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35"/>
                                        </p:tgtEl>
                                        <p:attrNameLst>
                                          <p:attrName>style.visibility</p:attrName>
                                        </p:attrNameLst>
                                      </p:cBhvr>
                                      <p:to>
                                        <p:strVal val="hidden"/>
                                      </p:to>
                                    </p:set>
                                  </p:childTnLst>
                                </p:cTn>
                              </p:par>
                            </p:childTnLst>
                          </p:cTn>
                        </p:par>
                        <p:par>
                          <p:cTn id="36" fill="hold">
                            <p:stCondLst>
                              <p:cond delay="0"/>
                            </p:stCondLst>
                            <p:childTnLst>
                              <p:par>
                                <p:cTn id="37" presetID="22" presetClass="entr" presetSubtype="1"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up)">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45"/>
                                        </p:tgtEl>
                                        <p:attrNameLst>
                                          <p:attrName>style.visibility</p:attrName>
                                        </p:attrNameLst>
                                      </p:cBhvr>
                                      <p:to>
                                        <p:strVal val="hidden"/>
                                      </p:to>
                                    </p:set>
                                  </p:childTnLst>
                                </p:cTn>
                              </p:par>
                            </p:childTnLst>
                          </p:cTn>
                        </p:par>
                        <p:par>
                          <p:cTn id="44" fill="hold">
                            <p:stCondLst>
                              <p:cond delay="0"/>
                            </p:stCondLst>
                            <p:childTnLst>
                              <p:par>
                                <p:cTn id="45" presetID="22" presetClass="entr" presetSubtype="4"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52"/>
                                        </p:tgtEl>
                                        <p:attrNameLst>
                                          <p:attrName>style.visibility</p:attrName>
                                        </p:attrNameLst>
                                      </p:cBhvr>
                                      <p:to>
                                        <p:strVal val="hidden"/>
                                      </p:to>
                                    </p:set>
                                  </p:childTnLst>
                                </p:cTn>
                              </p:par>
                            </p:childTnLst>
                          </p:cTn>
                        </p:par>
                        <p:par>
                          <p:cTn id="52" fill="hold">
                            <p:stCondLst>
                              <p:cond delay="0"/>
                            </p:stCondLst>
                            <p:childTnLst>
                              <p:par>
                                <p:cTn id="53" presetID="22" presetClass="entr" presetSubtype="4"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down)">
                                      <p:cBhvr>
                                        <p:cTn id="55" dur="5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9"/>
                                        </p:tgtEl>
                                        <p:attrNameLst>
                                          <p:attrName>style.visibility</p:attrName>
                                        </p:attrNameLst>
                                      </p:cBhvr>
                                      <p:to>
                                        <p:strVal val="hidden"/>
                                      </p:to>
                                    </p:set>
                                  </p:childTnLst>
                                </p:cTn>
                              </p:par>
                            </p:childTnLst>
                          </p:cTn>
                        </p:par>
                        <p:par>
                          <p:cTn id="60" fill="hold">
                            <p:stCondLst>
                              <p:cond delay="0"/>
                            </p:stCondLst>
                            <p:childTnLst>
                              <p:par>
                                <p:cTn id="61" presetID="22" presetClass="entr" presetSubtype="4" fill="hold"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down)">
                                      <p:cBhvr>
                                        <p:cTn id="63" dur="500"/>
                                        <p:tgtEl>
                                          <p:spTgt spid="6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6"/>
                                        </p:tgtEl>
                                        <p:attrNameLst>
                                          <p:attrName>style.visibility</p:attrName>
                                        </p:attrNameLst>
                                      </p:cBhvr>
                                      <p:to>
                                        <p:strVal val="hidden"/>
                                      </p:to>
                                    </p:set>
                                  </p:childTnLst>
                                </p:cTn>
                              </p:par>
                            </p:childTnLst>
                          </p:cTn>
                        </p:par>
                        <p:par>
                          <p:cTn id="68" fill="hold">
                            <p:stCondLst>
                              <p:cond delay="0"/>
                            </p:stCondLst>
                            <p:childTnLst>
                              <p:par>
                                <p:cTn id="69" presetID="22" presetClass="entr" presetSubtype="4" fill="hold" nodeType="after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down)">
                                      <p:cBhvr>
                                        <p:cTn id="7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51790" y="545465"/>
            <a:ext cx="1722755" cy="521970"/>
          </a:xfrm>
          <a:prstGeom prst="rect">
            <a:avLst/>
          </a:prstGeom>
          <a:noFill/>
        </p:spPr>
        <p:txBody>
          <a:bodyPr wrap="square" rtlCol="0">
            <a:spAutoFit/>
          </a:bodyPr>
          <a:p>
            <a:r>
              <a:rPr lang="zh-CN" altLang="zh-CN" sz="2800">
                <a:latin typeface="微软雅黑" panose="020B0503020204020204" pitchFamily="34" charset="-122"/>
                <a:ea typeface="微软雅黑" panose="020B0503020204020204" pitchFamily="34" charset="-122"/>
              </a:rPr>
              <a:t>新闻案例</a:t>
            </a:r>
            <a:endParaRPr lang="zh-CN" altLang="zh-CN" sz="2800">
              <a:latin typeface="微软雅黑" panose="020B0503020204020204" pitchFamily="34" charset="-122"/>
              <a:ea typeface="微软雅黑" panose="020B0503020204020204" pitchFamily="34" charset="-122"/>
            </a:endParaRPr>
          </a:p>
        </p:txBody>
      </p:sp>
      <p:sp>
        <p:nvSpPr>
          <p:cNvPr id="9" name="文本框 8"/>
          <p:cNvSpPr txBox="1">
            <a:spLocks noChangeArrowheads="1"/>
          </p:cNvSpPr>
          <p:nvPr/>
        </p:nvSpPr>
        <p:spPr bwMode="auto">
          <a:xfrm>
            <a:off x="1281488" y="1375062"/>
            <a:ext cx="538480" cy="521970"/>
          </a:xfrm>
          <a:prstGeom prst="rect">
            <a:avLst/>
          </a:prstGeom>
          <a:noFill/>
          <a:ln w="9525">
            <a:noFill/>
            <a:miter lim="800000"/>
          </a:ln>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rPr>
              <a:t>01</a:t>
            </a:r>
            <a:endPar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endParaRPr>
          </a:p>
        </p:txBody>
      </p:sp>
      <p:sp>
        <p:nvSpPr>
          <p:cNvPr id="18" name="矩形 32">
            <a:hlinkClick r:id="rId1" action="ppaction://hlinkfile"/>
          </p:cNvPr>
          <p:cNvSpPr/>
          <p:nvPr/>
        </p:nvSpPr>
        <p:spPr>
          <a:xfrm>
            <a:off x="2150745" y="4665980"/>
            <a:ext cx="8922385" cy="645160"/>
          </a:xfrm>
          <a:prstGeom prst="rect">
            <a:avLst/>
          </a:prstGeom>
          <a:noFill/>
          <a:ln w="9525">
            <a:noFill/>
          </a:ln>
        </p:spPr>
        <p:txBody>
          <a:bodyPr wrap="square" anchor="t">
            <a:spAutoFit/>
          </a:bodyPr>
          <a:p>
            <a:pPr lvl="0" indent="0" algn="just"/>
            <a:r>
              <a:rPr lang="zh-CN" altLang="en-US" sz="1800" dirty="0">
                <a:latin typeface="微软雅黑" panose="020B0503020204020204" pitchFamily="34" charset="-122"/>
                <a:ea typeface="微软雅黑" panose="020B0503020204020204" pitchFamily="34" charset="-122"/>
                <a:sym typeface="Arial" panose="020B0604020202020204" pitchFamily="34" charset="0"/>
              </a:rPr>
              <a:t>201</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7</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年</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7</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月，《肿瘤生物学》集中撤稿</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107</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篇论文中，</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101</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篇存在提供虚假同行评议专家或虚假</a:t>
            </a:r>
            <a:r>
              <a:rPr lang="zh-CN" altLang="en-US" sz="1800"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同行评议</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意见的问题。</a:t>
            </a:r>
            <a:endParaRPr lang="zh-CN" altLang="en-US"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矩形 32">
            <a:hlinkClick r:id="rId1" action="ppaction://hlinkfile"/>
          </p:cNvPr>
          <p:cNvSpPr/>
          <p:nvPr/>
        </p:nvSpPr>
        <p:spPr>
          <a:xfrm>
            <a:off x="2153285" y="5403850"/>
            <a:ext cx="8920480" cy="645160"/>
          </a:xfrm>
          <a:prstGeom prst="rect">
            <a:avLst/>
          </a:prstGeom>
          <a:noFill/>
          <a:ln w="9525">
            <a:noFill/>
          </a:ln>
        </p:spPr>
        <p:txBody>
          <a:bodyPr wrap="square" anchor="t">
            <a:spAutoFit/>
          </a:bodyPr>
          <a:p>
            <a:pPr lvl="0" indent="0" algn="just"/>
            <a:r>
              <a:rPr lang="zh-CN" altLang="en-US" sz="1800" dirty="0">
                <a:latin typeface="微软雅黑" panose="020B0503020204020204" pitchFamily="34" charset="-122"/>
                <a:ea typeface="微软雅黑" panose="020B0503020204020204" pitchFamily="34" charset="-122"/>
                <a:sym typeface="Arial" panose="020B0604020202020204" pitchFamily="34" charset="0"/>
              </a:rPr>
              <a:t>日本东京大学1日宣布，该校分子细胞生物学研究所教授渡边嘉典等人在《自然》与《科学》等刊物上发表的5篇论文存在</a:t>
            </a:r>
            <a:r>
              <a:rPr lang="zh-CN" altLang="en-US" sz="1800"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捏造数据</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等学术不端问题。</a:t>
            </a:r>
            <a:endParaRPr lang="zh-CN" altLang="en-US"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矩形 32">
            <a:hlinkClick r:id="rId1" action="ppaction://hlinkfile"/>
          </p:cNvPr>
          <p:cNvSpPr/>
          <p:nvPr/>
        </p:nvSpPr>
        <p:spPr>
          <a:xfrm>
            <a:off x="2151380" y="3745865"/>
            <a:ext cx="8921115" cy="810260"/>
          </a:xfrm>
          <a:prstGeom prst="rect">
            <a:avLst/>
          </a:prstGeom>
          <a:noFill/>
          <a:ln w="9525">
            <a:noFill/>
          </a:ln>
        </p:spPr>
        <p:txBody>
          <a:bodyPr wrap="square" anchor="t">
            <a:spAutoFit/>
          </a:bodyPr>
          <a:p>
            <a:pPr lvl="0" indent="0" algn="just" fontAlgn="auto">
              <a:lnSpc>
                <a:spcPct val="130000"/>
              </a:lnSpc>
            </a:pPr>
            <a:r>
              <a:rPr lang="zh-CN" altLang="en-US" sz="1800" dirty="0">
                <a:latin typeface="微软雅黑" panose="020B0503020204020204" pitchFamily="34" charset="-122"/>
                <a:ea typeface="微软雅黑" panose="020B0503020204020204" pitchFamily="34" charset="-122"/>
                <a:sym typeface="Arial" panose="020B0604020202020204" pitchFamily="34" charset="0"/>
              </a:rPr>
              <a:t>201</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1</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年</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7</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月，湖南省某校某年轻教授被匿名举报，其发表在《微生物学》中的一篇文章</a:t>
            </a:r>
            <a:r>
              <a:rPr lang="zh-CN" altLang="en-US" sz="1800" b="1" dirty="0">
                <a:solidFill>
                  <a:srgbClr val="FFC000"/>
                </a:solidFill>
                <a:latin typeface="微软雅黑" panose="020B0503020204020204" pitchFamily="34" charset="-122"/>
                <a:ea typeface="微软雅黑" panose="020B0503020204020204" pitchFamily="34" charset="-122"/>
                <a:sym typeface="Arial" panose="020B0604020202020204" pitchFamily="34" charset="0"/>
              </a:rPr>
              <a:t>抄袭</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美国微生物协会旗下的学术期刊《应用与环境微生物学》中的一篇文章。</a:t>
            </a:r>
            <a:endParaRPr lang="zh-CN" altLang="en-US"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文本框 5"/>
          <p:cNvSpPr txBox="1">
            <a:spLocks noChangeArrowheads="1"/>
          </p:cNvSpPr>
          <p:nvPr/>
        </p:nvSpPr>
        <p:spPr bwMode="auto">
          <a:xfrm>
            <a:off x="1281488" y="2148492"/>
            <a:ext cx="538480" cy="521970"/>
          </a:xfrm>
          <a:prstGeom prst="rect">
            <a:avLst/>
          </a:prstGeom>
          <a:noFill/>
          <a:ln w="9525">
            <a:noFill/>
            <a:miter lim="800000"/>
          </a:ln>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rPr>
              <a:t>02</a:t>
            </a:r>
            <a:endPar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endParaRPr>
          </a:p>
        </p:txBody>
      </p:sp>
      <p:sp>
        <p:nvSpPr>
          <p:cNvPr id="7" name="文本框 6"/>
          <p:cNvSpPr txBox="1">
            <a:spLocks noChangeArrowheads="1"/>
          </p:cNvSpPr>
          <p:nvPr/>
        </p:nvSpPr>
        <p:spPr bwMode="auto">
          <a:xfrm>
            <a:off x="1281488" y="3096547"/>
            <a:ext cx="538480" cy="521970"/>
          </a:xfrm>
          <a:prstGeom prst="rect">
            <a:avLst/>
          </a:prstGeom>
          <a:noFill/>
          <a:ln w="9525">
            <a:noFill/>
            <a:miter lim="800000"/>
          </a:ln>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rPr>
              <a:t>03</a:t>
            </a:r>
            <a:endPar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endParaRPr>
          </a:p>
        </p:txBody>
      </p:sp>
      <p:sp>
        <p:nvSpPr>
          <p:cNvPr id="10" name="文本框 9"/>
          <p:cNvSpPr txBox="1">
            <a:spLocks noChangeArrowheads="1"/>
          </p:cNvSpPr>
          <p:nvPr/>
        </p:nvSpPr>
        <p:spPr bwMode="auto">
          <a:xfrm>
            <a:off x="1281488" y="3880772"/>
            <a:ext cx="538480" cy="521970"/>
          </a:xfrm>
          <a:prstGeom prst="rect">
            <a:avLst/>
          </a:prstGeom>
          <a:noFill/>
          <a:ln w="9525">
            <a:noFill/>
            <a:miter lim="800000"/>
          </a:ln>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rPr>
              <a:t>04</a:t>
            </a:r>
            <a:endPar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endParaRPr>
          </a:p>
        </p:txBody>
      </p:sp>
      <p:sp>
        <p:nvSpPr>
          <p:cNvPr id="12" name="文本框 11"/>
          <p:cNvSpPr txBox="1">
            <a:spLocks noChangeArrowheads="1"/>
          </p:cNvSpPr>
          <p:nvPr/>
        </p:nvSpPr>
        <p:spPr bwMode="auto">
          <a:xfrm>
            <a:off x="1281488" y="4564032"/>
            <a:ext cx="538480" cy="521970"/>
          </a:xfrm>
          <a:prstGeom prst="rect">
            <a:avLst/>
          </a:prstGeom>
          <a:noFill/>
          <a:ln w="9525">
            <a:noFill/>
            <a:miter lim="800000"/>
          </a:ln>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rPr>
              <a:t>05</a:t>
            </a:r>
            <a:endPar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endParaRPr>
          </a:p>
        </p:txBody>
      </p:sp>
      <p:sp>
        <p:nvSpPr>
          <p:cNvPr id="13" name="文本框 12"/>
          <p:cNvSpPr txBox="1">
            <a:spLocks noChangeArrowheads="1"/>
          </p:cNvSpPr>
          <p:nvPr/>
        </p:nvSpPr>
        <p:spPr bwMode="auto">
          <a:xfrm>
            <a:off x="1281488" y="5465732"/>
            <a:ext cx="538480" cy="521970"/>
          </a:xfrm>
          <a:prstGeom prst="rect">
            <a:avLst/>
          </a:prstGeom>
          <a:noFill/>
          <a:ln w="9525">
            <a:noFill/>
            <a:miter lim="800000"/>
          </a:ln>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rPr>
              <a:t>06</a:t>
            </a:r>
            <a:endParaRPr kumimoji="1" lang="en-US" altLang="zh-CN" sz="2800" b="1" i="0" u="none" strike="noStrike" kern="1200" cap="none" spc="0" normalizeH="0" baseline="0" noProof="0" dirty="0">
              <a:ln>
                <a:noFill/>
              </a:ln>
              <a:solidFill>
                <a:schemeClr val="accent1"/>
              </a:solidFill>
              <a:effectLst/>
              <a:uLnTx/>
              <a:uFillTx/>
              <a:latin typeface="Times New Roman" panose="02020603050405020304" charset="0"/>
              <a:cs typeface="+mn-ea"/>
              <a:sym typeface="+mn-lt"/>
            </a:endParaRPr>
          </a:p>
        </p:txBody>
      </p:sp>
      <p:sp>
        <p:nvSpPr>
          <p:cNvPr id="15" name="文本框 14"/>
          <p:cNvSpPr txBox="1"/>
          <p:nvPr/>
        </p:nvSpPr>
        <p:spPr>
          <a:xfrm>
            <a:off x="2150110" y="2143760"/>
            <a:ext cx="8923020" cy="737235"/>
          </a:xfrm>
          <a:prstGeom prst="rect">
            <a:avLst/>
          </a:prstGeom>
          <a:noFill/>
        </p:spPr>
        <p:txBody>
          <a:bodyPr wrap="square" rtlCol="0" anchor="t">
            <a:spAutoFit/>
          </a:bodyPr>
          <a:p>
            <a:pPr algn="just"/>
            <a:r>
              <a:rPr lang="zh-CN" altLang="en-US" sz="1800" dirty="0">
                <a:latin typeface="微软雅黑" panose="020B0503020204020204" pitchFamily="34" charset="-122"/>
                <a:ea typeface="微软雅黑" panose="020B0503020204020204" pitchFamily="34" charset="-122"/>
              </a:rPr>
              <a:t>2009年，某高校一教授被举报在不同刊物以第一作者身份发表了10篇同名论文</a:t>
            </a:r>
            <a:r>
              <a:rPr lang="zh-CN" altLang="en-US"/>
              <a:t>，</a:t>
            </a:r>
            <a:r>
              <a:rPr lang="zh-CN" altLang="en-US" sz="1800" dirty="0">
                <a:latin typeface="微软雅黑" panose="020B0503020204020204" pitchFamily="34" charset="-122"/>
                <a:ea typeface="微软雅黑" panose="020B0503020204020204" pitchFamily="34" charset="-122"/>
                <a:sym typeface="+mn-ea"/>
              </a:rPr>
              <a:t>存在论文</a:t>
            </a:r>
            <a:r>
              <a:rPr lang="zh-CN" altLang="en-US" sz="1800" b="1" dirty="0">
                <a:solidFill>
                  <a:srgbClr val="FFC000"/>
                </a:solidFill>
                <a:latin typeface="微软雅黑" panose="020B0503020204020204" pitchFamily="34" charset="-122"/>
                <a:ea typeface="微软雅黑" panose="020B0503020204020204" pitchFamily="34" charset="-122"/>
                <a:sym typeface="+mn-ea"/>
              </a:rPr>
              <a:t>重复发表</a:t>
            </a:r>
            <a:r>
              <a:rPr lang="zh-CN" altLang="en-US" sz="1800" dirty="0">
                <a:latin typeface="微软雅黑" panose="020B0503020204020204" pitchFamily="34" charset="-122"/>
                <a:ea typeface="微软雅黑" panose="020B0503020204020204" pitchFamily="34" charset="-122"/>
                <a:sym typeface="+mn-ea"/>
              </a:rPr>
              <a:t>的现象。</a:t>
            </a:r>
            <a:endParaRPr lang="zh-CN" altLang="en-US" sz="18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2151380" y="2990850"/>
            <a:ext cx="8921750" cy="810260"/>
          </a:xfrm>
          <a:prstGeom prst="rect">
            <a:avLst/>
          </a:prstGeom>
          <a:noFill/>
        </p:spPr>
        <p:txBody>
          <a:bodyPr wrap="square" rtlCol="0" anchor="t">
            <a:spAutoFit/>
          </a:bodyPr>
          <a:p>
            <a:pPr algn="just" fontAlgn="auto">
              <a:lnSpc>
                <a:spcPct val="130000"/>
              </a:lnSpc>
            </a:pPr>
            <a:r>
              <a:rPr lang="zh-CN" altLang="en-US" sz="1800">
                <a:latin typeface="微软雅黑" panose="020B0503020204020204" pitchFamily="34" charset="-122"/>
                <a:ea typeface="微软雅黑" panose="020B0503020204020204" pitchFamily="34" charset="-122"/>
                <a:cs typeface="微软雅黑" panose="020B0503020204020204" pitchFamily="34" charset="-122"/>
              </a:rPr>
              <a:t>2009年，云南某高校教授论文被匿名举报存在抄袭之嫌，经学院学术委员会鉴定认为此文章是引导性综述文章，引用量过大，为</a:t>
            </a:r>
            <a:r>
              <a:rPr lang="zh-CN" altLang="en-US" sz="1800" b="1">
                <a:solidFill>
                  <a:srgbClr val="FFC000"/>
                </a:solidFill>
                <a:latin typeface="微软雅黑" panose="020B0503020204020204" pitchFamily="34" charset="-122"/>
                <a:ea typeface="微软雅黑" panose="020B0503020204020204" pitchFamily="34" charset="-122"/>
              </a:rPr>
              <a:t>过度引用且引用不当</a:t>
            </a:r>
            <a:r>
              <a:rPr lang="zh-CN" altLang="en-US" sz="1800"/>
              <a:t>。</a:t>
            </a:r>
            <a:endParaRPr lang="zh-CN" altLang="en-US" sz="1800"/>
          </a:p>
        </p:txBody>
      </p:sp>
      <p:sp>
        <p:nvSpPr>
          <p:cNvPr id="5" name="矩形 1">
            <a:hlinkClick r:id="rId2" action="ppaction://hlinkfile"/>
          </p:cNvPr>
          <p:cNvSpPr/>
          <p:nvPr/>
        </p:nvSpPr>
        <p:spPr>
          <a:xfrm>
            <a:off x="2150110" y="1193165"/>
            <a:ext cx="8923020" cy="810260"/>
          </a:xfrm>
          <a:prstGeom prst="rect">
            <a:avLst/>
          </a:prstGeom>
          <a:noFill/>
          <a:ln w="9525">
            <a:noFill/>
          </a:ln>
        </p:spPr>
        <p:txBody>
          <a:bodyPr wrap="square" anchor="t">
            <a:spAutoFit/>
          </a:bodyPr>
          <a:p>
            <a:pPr lvl="0" indent="0" algn="just" eaLnBrk="0" fontAlgn="auto" hangingPunct="0">
              <a:lnSpc>
                <a:spcPct val="130000"/>
              </a:lnSpc>
            </a:pPr>
            <a:r>
              <a:rPr lang="zh-CN" altLang="en-US" sz="1800" dirty="0">
                <a:latin typeface="微软雅黑" panose="020B0503020204020204" pitchFamily="34" charset="-122"/>
                <a:ea typeface="微软雅黑" panose="020B0503020204020204" pitchFamily="34" charset="-122"/>
                <a:sym typeface="+mn-ea"/>
              </a:rPr>
              <a:t>2009年，辽宁某校副校长核心期刊发文被爆涉嫌抄袭，后经调查，第二署名人某博士在导师不知情情况下将其作为第一署名人，属于</a:t>
            </a:r>
            <a:r>
              <a:rPr lang="zh-CN" altLang="en-US" sz="1800" b="1" dirty="0">
                <a:solidFill>
                  <a:srgbClr val="FFC000"/>
                </a:solidFill>
                <a:latin typeface="微软雅黑" panose="020B0503020204020204" pitchFamily="34" charset="-122"/>
                <a:ea typeface="微软雅黑" panose="020B0503020204020204" pitchFamily="34" charset="-122"/>
                <a:sym typeface="+mn-ea"/>
              </a:rPr>
              <a:t>署名不当</a:t>
            </a:r>
            <a:r>
              <a:rPr lang="zh-CN" altLang="en-US" sz="1800" dirty="0">
                <a:latin typeface="微软雅黑" panose="020B0503020204020204" pitchFamily="34" charset="-122"/>
                <a:ea typeface="微软雅黑" panose="020B0503020204020204" pitchFamily="34" charset="-122"/>
                <a:sym typeface="+mn-ea"/>
              </a:rPr>
              <a:t>。</a:t>
            </a:r>
            <a:endParaRPr lang="zh-CN" altLang="en-US" sz="1000" dirty="0">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spd="med" advClick="0" advTm="1000">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 name="圆角矩形 50"/>
          <p:cNvSpPr/>
          <p:nvPr/>
        </p:nvSpPr>
        <p:spPr>
          <a:xfrm>
            <a:off x="3569547" y="193040"/>
            <a:ext cx="5052060" cy="62230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rgbClr val="01ACBE"/>
                </a:solidFill>
                <a:latin typeface="造字工房悦黑体验版细体" pitchFamily="50" charset="-122"/>
                <a:ea typeface="造字工房悦黑体验版细体" pitchFamily="50" charset="-122"/>
                <a:sym typeface="+mn-ea"/>
              </a:rPr>
              <a:t>七、自动生成开题报告</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grpSp>
        <p:nvGrpSpPr>
          <p:cNvPr id="52" name="组合 51"/>
          <p:cNvGrpSpPr/>
          <p:nvPr/>
        </p:nvGrpSpPr>
        <p:grpSpPr>
          <a:xfrm>
            <a:off x="78740" y="995680"/>
            <a:ext cx="11967633" cy="5664200"/>
            <a:chOff x="1518" y="1950"/>
            <a:chExt cx="15430" cy="7554"/>
          </a:xfrm>
        </p:grpSpPr>
        <p:grpSp>
          <p:nvGrpSpPr>
            <p:cNvPr id="78849" name="组合 13"/>
            <p:cNvGrpSpPr/>
            <p:nvPr/>
          </p:nvGrpSpPr>
          <p:grpSpPr>
            <a:xfrm>
              <a:off x="2190" y="1950"/>
              <a:ext cx="14173" cy="7555"/>
              <a:chOff x="2190" y="1950"/>
              <a:chExt cx="14173" cy="7554"/>
            </a:xfrm>
          </p:grpSpPr>
          <p:pic>
            <p:nvPicPr>
              <p:cNvPr id="78850" name="图片 12"/>
              <p:cNvPicPr>
                <a:picLocks noChangeAspect="1"/>
              </p:cNvPicPr>
              <p:nvPr/>
            </p:nvPicPr>
            <p:blipFill>
              <a:blip r:embed="rId1"/>
              <a:stretch>
                <a:fillRect/>
              </a:stretch>
            </p:blipFill>
            <p:spPr>
              <a:xfrm>
                <a:off x="2190" y="1950"/>
                <a:ext cx="14173" cy="7554"/>
              </a:xfrm>
              <a:prstGeom prst="rect">
                <a:avLst/>
              </a:prstGeom>
              <a:noFill/>
              <a:ln w="9525">
                <a:noFill/>
              </a:ln>
            </p:spPr>
          </p:pic>
          <p:sp>
            <p:nvSpPr>
              <p:cNvPr id="73" name=" 160"/>
              <p:cNvSpPr/>
              <p:nvPr/>
            </p:nvSpPr>
            <p:spPr>
              <a:xfrm rot="6180000">
                <a:off x="6323" y="3114"/>
                <a:ext cx="682" cy="727"/>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rgbClr val="FFFFFF"/>
                  </a:solidFill>
                  <a:effectLst/>
                  <a:uLnTx/>
                  <a:uFillTx/>
                  <a:latin typeface="+mn-lt"/>
                  <a:ea typeface="+mn-ea"/>
                  <a:cs typeface="+mn-cs"/>
                </a:endParaRPr>
              </a:p>
            </p:txBody>
          </p:sp>
          <p:sp>
            <p:nvSpPr>
              <p:cNvPr id="78852" name="文本框 71"/>
              <p:cNvSpPr txBox="1"/>
              <p:nvPr/>
            </p:nvSpPr>
            <p:spPr>
              <a:xfrm>
                <a:off x="7164" y="3400"/>
                <a:ext cx="5138" cy="1107"/>
              </a:xfrm>
              <a:prstGeom prst="rect">
                <a:avLst/>
              </a:prstGeom>
              <a:solidFill>
                <a:schemeClr val="bg1"/>
              </a:solidFill>
              <a:ln w="25400" cap="flat" cmpd="sng">
                <a:solidFill>
                  <a:srgbClr val="C00000"/>
                </a:solidFill>
                <a:prstDash val="solid"/>
                <a:round/>
                <a:headEnd type="none" w="med" len="med"/>
                <a:tailEnd type="none" w="med" len="med"/>
              </a:ln>
            </p:spPr>
            <p:txBody>
              <a:bodyPr wrap="square" anchor="t">
                <a:spAutoFit/>
              </a:bodyPr>
              <a:p>
                <a:r>
                  <a:rPr lang="zh-CN" altLang="en-US" sz="2400" b="1" dirty="0">
                    <a:latin typeface="微软雅黑" panose="020B0503020204020204" pitchFamily="34" charset="-122"/>
                    <a:ea typeface="微软雅黑" panose="020B0503020204020204" pitchFamily="34" charset="-122"/>
                  </a:rPr>
                  <a:t>根据笔记，自动生成开题报告</a:t>
                </a:r>
                <a:endParaRPr lang="zh-CN" altLang="en-US" sz="2400" b="1" dirty="0">
                  <a:latin typeface="微软雅黑" panose="020B0503020204020204" pitchFamily="34" charset="-122"/>
                  <a:ea typeface="微软雅黑" panose="020B0503020204020204" pitchFamily="34" charset="-122"/>
                </a:endParaRPr>
              </a:p>
            </p:txBody>
          </p:sp>
        </p:grpSp>
        <p:grpSp>
          <p:nvGrpSpPr>
            <p:cNvPr id="78853" name="组合 9"/>
            <p:cNvGrpSpPr/>
            <p:nvPr/>
          </p:nvGrpSpPr>
          <p:grpSpPr>
            <a:xfrm>
              <a:off x="1518" y="4153"/>
              <a:ext cx="15430" cy="4855"/>
              <a:chOff x="207" y="2014"/>
              <a:chExt cx="18207" cy="5798"/>
            </a:xfrm>
          </p:grpSpPr>
          <p:pic>
            <p:nvPicPr>
              <p:cNvPr id="78854" name="图片 5"/>
              <p:cNvPicPr>
                <a:picLocks noChangeAspect="1"/>
              </p:cNvPicPr>
              <p:nvPr/>
            </p:nvPicPr>
            <p:blipFill>
              <a:blip r:embed="rId2"/>
              <a:srcRect l="1923" r="50945"/>
              <a:stretch>
                <a:fillRect/>
              </a:stretch>
            </p:blipFill>
            <p:spPr>
              <a:xfrm>
                <a:off x="207" y="2014"/>
                <a:ext cx="4433" cy="5798"/>
              </a:xfrm>
              <a:prstGeom prst="rect">
                <a:avLst/>
              </a:prstGeom>
              <a:gradFill rotWithShape="1">
                <a:gsLst>
                  <a:gs pos="0">
                    <a:srgbClr val="F7FAFD">
                      <a:alpha val="100000"/>
                    </a:srgbClr>
                  </a:gs>
                  <a:gs pos="74001">
                    <a:srgbClr val="B5D2EC">
                      <a:alpha val="100000"/>
                    </a:srgbClr>
                  </a:gs>
                  <a:gs pos="83000">
                    <a:srgbClr val="B5D2EC">
                      <a:alpha val="100000"/>
                    </a:srgbClr>
                  </a:gs>
                  <a:gs pos="100000">
                    <a:srgbClr val="CEE1F2">
                      <a:alpha val="100000"/>
                    </a:srgbClr>
                  </a:gs>
                </a:gsLst>
                <a:lin ang="5400000"/>
                <a:tileRect/>
              </a:gradFill>
              <a:ln w="9525" cap="flat" cmpd="sng">
                <a:solidFill>
                  <a:schemeClr val="accent1"/>
                </a:solidFill>
                <a:prstDash val="solid"/>
                <a:round/>
                <a:headEnd type="none" w="med" len="med"/>
                <a:tailEnd type="none" w="med" len="med"/>
              </a:ln>
            </p:spPr>
          </p:pic>
          <p:pic>
            <p:nvPicPr>
              <p:cNvPr id="78855" name="图片 6"/>
              <p:cNvPicPr>
                <a:picLocks noChangeAspect="1"/>
              </p:cNvPicPr>
              <p:nvPr/>
            </p:nvPicPr>
            <p:blipFill>
              <a:blip r:embed="rId3"/>
              <a:srcRect l="50694" r="1421"/>
              <a:stretch>
                <a:fillRect/>
              </a:stretch>
            </p:blipFill>
            <p:spPr>
              <a:xfrm>
                <a:off x="13800" y="2014"/>
                <a:ext cx="4615" cy="5798"/>
              </a:xfrm>
              <a:prstGeom prst="rect">
                <a:avLst/>
              </a:prstGeom>
              <a:noFill/>
              <a:ln w="9525" cap="flat" cmpd="sng">
                <a:solidFill>
                  <a:schemeClr val="accent1"/>
                </a:solidFill>
                <a:prstDash val="solid"/>
                <a:round/>
                <a:headEnd type="none" w="med" len="med"/>
                <a:tailEnd type="none" w="med" len="med"/>
              </a:ln>
            </p:spPr>
          </p:pic>
          <p:pic>
            <p:nvPicPr>
              <p:cNvPr id="78856" name="图片 7"/>
              <p:cNvPicPr>
                <a:picLocks noChangeAspect="1"/>
              </p:cNvPicPr>
              <p:nvPr/>
            </p:nvPicPr>
            <p:blipFill>
              <a:blip r:embed="rId2"/>
              <a:srcRect l="50706" r="1888"/>
              <a:stretch>
                <a:fillRect/>
              </a:stretch>
            </p:blipFill>
            <p:spPr>
              <a:xfrm>
                <a:off x="4639" y="2032"/>
                <a:ext cx="4569" cy="5779"/>
              </a:xfrm>
              <a:prstGeom prst="rect">
                <a:avLst/>
              </a:prstGeom>
              <a:gradFill rotWithShape="1">
                <a:gsLst>
                  <a:gs pos="0">
                    <a:srgbClr val="F7FAFD">
                      <a:alpha val="100000"/>
                    </a:srgbClr>
                  </a:gs>
                  <a:gs pos="74001">
                    <a:srgbClr val="B5D2EC">
                      <a:alpha val="100000"/>
                    </a:srgbClr>
                  </a:gs>
                  <a:gs pos="83000">
                    <a:srgbClr val="B5D2EC">
                      <a:alpha val="100000"/>
                    </a:srgbClr>
                  </a:gs>
                  <a:gs pos="100000">
                    <a:srgbClr val="CEE1F2">
                      <a:alpha val="100000"/>
                    </a:srgbClr>
                  </a:gs>
                </a:gsLst>
                <a:lin ang="5400000"/>
                <a:tileRect/>
              </a:gradFill>
              <a:ln w="9525" cap="flat" cmpd="sng">
                <a:solidFill>
                  <a:schemeClr val="accent1"/>
                </a:solidFill>
                <a:prstDash val="solid"/>
                <a:round/>
                <a:headEnd type="none" w="med" len="med"/>
                <a:tailEnd type="none" w="med" len="med"/>
              </a:ln>
            </p:spPr>
          </p:pic>
          <p:pic>
            <p:nvPicPr>
              <p:cNvPr id="78857" name="图片 8"/>
              <p:cNvPicPr>
                <a:picLocks noChangeAspect="1"/>
              </p:cNvPicPr>
              <p:nvPr/>
            </p:nvPicPr>
            <p:blipFill>
              <a:blip r:embed="rId3"/>
              <a:srcRect l="1649" r="50706"/>
              <a:stretch>
                <a:fillRect/>
              </a:stretch>
            </p:blipFill>
            <p:spPr>
              <a:xfrm>
                <a:off x="9208" y="2032"/>
                <a:ext cx="4592" cy="5780"/>
              </a:xfrm>
              <a:prstGeom prst="rect">
                <a:avLst/>
              </a:prstGeom>
              <a:noFill/>
              <a:ln w="9525" cap="flat" cmpd="sng">
                <a:solidFill>
                  <a:schemeClr val="accent1"/>
                </a:solidFill>
                <a:prstDash val="solid"/>
                <a:round/>
                <a:headEnd type="none" w="med" len="med"/>
                <a:tailEnd type="none" w="med" len="med"/>
              </a:ln>
            </p:spPr>
          </p:pic>
        </p:grpSp>
      </p:grpSp>
    </p:spTree>
  </p:cSld>
  <p:clrMapOvr>
    <a:masterClrMapping/>
  </p:clrMapOvr>
  <p:transition spd="slow" advClick="0" advTm="0">
    <p:push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16933" y="1043940"/>
            <a:ext cx="12096089" cy="6048045"/>
          </a:xfrm>
          <a:prstGeom prst="rect">
            <a:avLst/>
          </a:prstGeom>
        </p:spPr>
      </p:pic>
      <p:grpSp>
        <p:nvGrpSpPr>
          <p:cNvPr id="47" name="组合 46"/>
          <p:cNvGrpSpPr/>
          <p:nvPr/>
        </p:nvGrpSpPr>
        <p:grpSpPr>
          <a:xfrm>
            <a:off x="1658620" y="4244340"/>
            <a:ext cx="5648113" cy="2047240"/>
            <a:chOff x="2211" y="4959"/>
            <a:chExt cx="6671" cy="2418"/>
          </a:xfrm>
        </p:grpSpPr>
        <p:sp>
          <p:nvSpPr>
            <p:cNvPr id="15" name="矩形 14"/>
            <p:cNvSpPr/>
            <p:nvPr/>
          </p:nvSpPr>
          <p:spPr>
            <a:xfrm>
              <a:off x="3030" y="4959"/>
              <a:ext cx="1180" cy="3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6" name="文本框 26"/>
            <p:cNvSpPr txBox="1"/>
            <p:nvPr/>
          </p:nvSpPr>
          <p:spPr>
            <a:xfrm>
              <a:off x="2211" y="6300"/>
              <a:ext cx="6671" cy="1077"/>
            </a:xfrm>
            <a:prstGeom prst="rect">
              <a:avLst/>
            </a:prstGeom>
            <a:solidFill>
              <a:srgbClr val="FF0000"/>
            </a:solidFill>
            <a:ln w="9525">
              <a:noFill/>
            </a:ln>
          </p:spPr>
          <p:txBody>
            <a:bodyPr wrap="square" anchor="t">
              <a:spAutoFit/>
            </a:bodyPr>
            <a:p>
              <a:r>
                <a:rPr lang="zh-CN" altLang="en-US" sz="2665" b="1" dirty="0">
                  <a:solidFill>
                    <a:schemeClr val="bg1"/>
                  </a:solidFill>
                  <a:latin typeface="Arial" panose="020B0604020202020204" pitchFamily="34" charset="0"/>
                  <a:ea typeface="黑体" panose="02010609060101010101" charset="-122"/>
                </a:rPr>
                <a:t>双语例句展示英文文献中相关例句，学习语法结构，帮助准确翻译。</a:t>
              </a:r>
              <a:endParaRPr lang="zh-CN" altLang="en-US" sz="2665" b="1" dirty="0">
                <a:solidFill>
                  <a:schemeClr val="bg1"/>
                </a:solidFill>
                <a:latin typeface="Arial" panose="020B0604020202020204" pitchFamily="34" charset="0"/>
                <a:ea typeface="黑体" panose="02010609060101010101" charset="-122"/>
              </a:endParaRPr>
            </a:p>
          </p:txBody>
        </p:sp>
      </p:grpSp>
      <p:sp>
        <p:nvSpPr>
          <p:cNvPr id="54" name="圆角矩形 53"/>
          <p:cNvSpPr/>
          <p:nvPr/>
        </p:nvSpPr>
        <p:spPr>
          <a:xfrm>
            <a:off x="3283373" y="384387"/>
            <a:ext cx="5912273" cy="659553"/>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b="1" dirty="0">
                <a:solidFill>
                  <a:srgbClr val="01ACBE"/>
                </a:solidFill>
                <a:latin typeface="造字工房悦黑体验版细体" pitchFamily="50" charset="-122"/>
                <a:ea typeface="造字工房悦黑体验版细体" pitchFamily="50" charset="-122"/>
                <a:sym typeface="+mn-ea"/>
              </a:rPr>
              <a:t>八、</a:t>
            </a:r>
            <a:r>
              <a:rPr lang="zh-CN" altLang="en-US" sz="2400" b="1" dirty="0">
                <a:solidFill>
                  <a:srgbClr val="01ACBE"/>
                </a:solidFill>
                <a:latin typeface="造字工房悦黑体验版细体" pitchFamily="50" charset="-122"/>
                <a:ea typeface="造字工房悦黑体验版细体" pitchFamily="50" charset="-122"/>
                <a:sym typeface="+mn-ea"/>
              </a:rPr>
              <a:t>借助专业学术翻译</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grpSp>
        <p:nvGrpSpPr>
          <p:cNvPr id="22" name="组合 21"/>
          <p:cNvGrpSpPr/>
          <p:nvPr/>
        </p:nvGrpSpPr>
        <p:grpSpPr>
          <a:xfrm>
            <a:off x="4109720" y="2837180"/>
            <a:ext cx="4748107" cy="3505200"/>
            <a:chOff x="4854" y="3351"/>
            <a:chExt cx="5608" cy="4140"/>
          </a:xfrm>
        </p:grpSpPr>
        <p:grpSp>
          <p:nvGrpSpPr>
            <p:cNvPr id="21" name="组合 20"/>
            <p:cNvGrpSpPr/>
            <p:nvPr/>
          </p:nvGrpSpPr>
          <p:grpSpPr>
            <a:xfrm>
              <a:off x="5566" y="3351"/>
              <a:ext cx="4896" cy="4140"/>
              <a:chOff x="6207" y="3102"/>
              <a:chExt cx="5472" cy="4770"/>
            </a:xfrm>
          </p:grpSpPr>
          <p:sp>
            <p:nvSpPr>
              <p:cNvPr id="4" name="矩形 3"/>
              <p:cNvSpPr/>
              <p:nvPr/>
            </p:nvSpPr>
            <p:spPr>
              <a:xfrm>
                <a:off x="6207" y="3102"/>
                <a:ext cx="5472" cy="4770"/>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pic>
            <p:nvPicPr>
              <p:cNvPr id="3" name="图片 2"/>
              <p:cNvPicPr/>
              <p:nvPr/>
            </p:nvPicPr>
            <p:blipFill>
              <a:blip r:embed="rId2"/>
              <a:stretch>
                <a:fillRect/>
              </a:stretch>
            </p:blipFill>
            <p:spPr>
              <a:xfrm>
                <a:off x="6243" y="3139"/>
                <a:ext cx="5386" cy="4706"/>
              </a:xfrm>
              <a:prstGeom prst="rect">
                <a:avLst/>
              </a:prstGeom>
            </p:spPr>
          </p:pic>
        </p:grpSp>
        <p:grpSp>
          <p:nvGrpSpPr>
            <p:cNvPr id="9" name="组合 8"/>
            <p:cNvGrpSpPr/>
            <p:nvPr/>
          </p:nvGrpSpPr>
          <p:grpSpPr>
            <a:xfrm>
              <a:off x="4854" y="4310"/>
              <a:ext cx="4898" cy="2576"/>
              <a:chOff x="4080" y="4256"/>
              <a:chExt cx="4898" cy="2576"/>
            </a:xfrm>
          </p:grpSpPr>
          <p:grpSp>
            <p:nvGrpSpPr>
              <p:cNvPr id="10" name="组合 9"/>
              <p:cNvGrpSpPr/>
              <p:nvPr/>
            </p:nvGrpSpPr>
            <p:grpSpPr>
              <a:xfrm>
                <a:off x="4080" y="4256"/>
                <a:ext cx="1501" cy="863"/>
                <a:chOff x="4080" y="4256"/>
                <a:chExt cx="1501" cy="863"/>
              </a:xfrm>
            </p:grpSpPr>
            <p:sp>
              <p:nvSpPr>
                <p:cNvPr id="12" name="矩形 11"/>
                <p:cNvSpPr/>
                <p:nvPr/>
              </p:nvSpPr>
              <p:spPr>
                <a:xfrm>
                  <a:off x="4080" y="4256"/>
                  <a:ext cx="510" cy="3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18" name="直接箭头连接符 17"/>
                <p:cNvCxnSpPr/>
                <p:nvPr/>
              </p:nvCxnSpPr>
              <p:spPr>
                <a:xfrm>
                  <a:off x="4590" y="4432"/>
                  <a:ext cx="991" cy="6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文本框 26"/>
              <p:cNvSpPr txBox="1"/>
              <p:nvPr/>
            </p:nvSpPr>
            <p:spPr>
              <a:xfrm>
                <a:off x="4824" y="5755"/>
                <a:ext cx="4154" cy="1077"/>
              </a:xfrm>
              <a:prstGeom prst="rect">
                <a:avLst/>
              </a:prstGeom>
              <a:solidFill>
                <a:srgbClr val="FF0000"/>
              </a:solidFill>
              <a:ln w="9525">
                <a:noFill/>
              </a:ln>
            </p:spPr>
            <p:txBody>
              <a:bodyPr wrap="square" anchor="t">
                <a:spAutoFit/>
              </a:bodyPr>
              <a:p>
                <a:r>
                  <a:rPr lang="zh-CN" altLang="en-US" sz="2665" b="1" dirty="0">
                    <a:solidFill>
                      <a:schemeClr val="bg1"/>
                    </a:solidFill>
                    <a:latin typeface="Arial" panose="020B0604020202020204" pitchFamily="34" charset="0"/>
                    <a:ea typeface="黑体" panose="02010609060101010101" charset="-122"/>
                  </a:rPr>
                  <a:t>关键词延伸相关文献，拓展阅读范围。</a:t>
                </a:r>
                <a:endParaRPr lang="zh-CN" altLang="en-US" sz="2665" b="1" dirty="0">
                  <a:solidFill>
                    <a:schemeClr val="bg1"/>
                  </a:solidFill>
                  <a:latin typeface="Arial" panose="020B0604020202020204" pitchFamily="34" charset="0"/>
                  <a:ea typeface="黑体" panose="02010609060101010101" charset="-122"/>
                </a:endParaRPr>
              </a:p>
            </p:txBody>
          </p:sp>
        </p:grpSp>
      </p:grpSp>
      <p:grpSp>
        <p:nvGrpSpPr>
          <p:cNvPr id="36" name="组合 35"/>
          <p:cNvGrpSpPr/>
          <p:nvPr/>
        </p:nvGrpSpPr>
        <p:grpSpPr>
          <a:xfrm>
            <a:off x="4678680" y="2025227"/>
            <a:ext cx="7117927" cy="4205393"/>
            <a:chOff x="5526" y="2392"/>
            <a:chExt cx="8407" cy="4967"/>
          </a:xfrm>
        </p:grpSpPr>
        <p:pic>
          <p:nvPicPr>
            <p:cNvPr id="35" name="图片 34"/>
            <p:cNvPicPr/>
            <p:nvPr/>
          </p:nvPicPr>
          <p:blipFill>
            <a:blip r:embed="rId3"/>
            <a:stretch>
              <a:fillRect/>
            </a:stretch>
          </p:blipFill>
          <p:spPr>
            <a:xfrm>
              <a:off x="5543" y="2440"/>
              <a:ext cx="8221" cy="2891"/>
            </a:xfrm>
            <a:prstGeom prst="rect">
              <a:avLst/>
            </a:prstGeom>
          </p:spPr>
        </p:pic>
        <p:grpSp>
          <p:nvGrpSpPr>
            <p:cNvPr id="23" name="组合 22"/>
            <p:cNvGrpSpPr/>
            <p:nvPr/>
          </p:nvGrpSpPr>
          <p:grpSpPr>
            <a:xfrm>
              <a:off x="5526" y="2392"/>
              <a:ext cx="8407" cy="4967"/>
              <a:chOff x="6039" y="2482"/>
              <a:chExt cx="8407" cy="4967"/>
            </a:xfrm>
          </p:grpSpPr>
          <p:sp>
            <p:nvSpPr>
              <p:cNvPr id="24" name="矩形 23"/>
              <p:cNvSpPr/>
              <p:nvPr/>
            </p:nvSpPr>
            <p:spPr>
              <a:xfrm>
                <a:off x="13486" y="7089"/>
                <a:ext cx="960" cy="3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7" name="矩形 26"/>
              <p:cNvSpPr/>
              <p:nvPr/>
            </p:nvSpPr>
            <p:spPr>
              <a:xfrm>
                <a:off x="6039" y="2482"/>
                <a:ext cx="8263" cy="2974"/>
              </a:xfrm>
              <a:prstGeom prst="rect">
                <a:avLst/>
              </a:prstGeom>
              <a:noFill/>
              <a:ln w="38100">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4" name="文本框 26"/>
              <p:cNvSpPr txBox="1"/>
              <p:nvPr/>
            </p:nvSpPr>
            <p:spPr>
              <a:xfrm>
                <a:off x="7745" y="5617"/>
                <a:ext cx="4823" cy="1077"/>
              </a:xfrm>
              <a:prstGeom prst="rect">
                <a:avLst/>
              </a:prstGeom>
              <a:solidFill>
                <a:srgbClr val="FF0000"/>
              </a:solidFill>
              <a:ln w="9525">
                <a:noFill/>
              </a:ln>
            </p:spPr>
            <p:txBody>
              <a:bodyPr anchor="t">
                <a:spAutoFit/>
              </a:bodyPr>
              <a:p>
                <a:r>
                  <a:rPr lang="zh-CN" altLang="en-US" sz="2665" b="1" dirty="0">
                    <a:solidFill>
                      <a:schemeClr val="bg1"/>
                    </a:solidFill>
                    <a:latin typeface="Arial" panose="020B0604020202020204" pitchFamily="34" charset="0"/>
                    <a:ea typeface="黑体" panose="02010609060101010101" charset="-122"/>
                  </a:rPr>
                  <a:t>短语来源延伸专业短语名词解释，学术性更强。</a:t>
                </a:r>
                <a:endParaRPr lang="zh-CN" altLang="en-US" sz="2665" b="1" dirty="0">
                  <a:solidFill>
                    <a:schemeClr val="bg1"/>
                  </a:solidFill>
                  <a:latin typeface="Arial" panose="020B0604020202020204" pitchFamily="34" charset="0"/>
                  <a:ea typeface="黑体" panose="02010609060101010101" charset="-122"/>
                </a:endParaRPr>
              </a:p>
            </p:txBody>
          </p:sp>
          <p:cxnSp>
            <p:nvCxnSpPr>
              <p:cNvPr id="32" name="直接箭头连接符 31"/>
              <p:cNvCxnSpPr>
                <a:stCxn id="24" idx="0"/>
              </p:cNvCxnSpPr>
              <p:nvPr/>
            </p:nvCxnSpPr>
            <p:spPr>
              <a:xfrm flipH="1" flipV="1">
                <a:off x="12464" y="4328"/>
                <a:ext cx="1502" cy="276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7" name="组合 36"/>
          <p:cNvGrpSpPr/>
          <p:nvPr/>
        </p:nvGrpSpPr>
        <p:grpSpPr>
          <a:xfrm>
            <a:off x="2320713" y="2343573"/>
            <a:ext cx="6255173" cy="3213100"/>
            <a:chOff x="3011" y="2624"/>
            <a:chExt cx="7388" cy="3795"/>
          </a:xfrm>
        </p:grpSpPr>
        <p:pic>
          <p:nvPicPr>
            <p:cNvPr id="38" name="图片 37"/>
            <p:cNvPicPr/>
            <p:nvPr/>
          </p:nvPicPr>
          <p:blipFill>
            <a:blip r:embed="rId4"/>
            <a:stretch>
              <a:fillRect/>
            </a:stretch>
          </p:blipFill>
          <p:spPr>
            <a:xfrm>
              <a:off x="3061" y="3239"/>
              <a:ext cx="5839" cy="3118"/>
            </a:xfrm>
            <a:prstGeom prst="rect">
              <a:avLst/>
            </a:prstGeom>
          </p:spPr>
        </p:pic>
        <p:grpSp>
          <p:nvGrpSpPr>
            <p:cNvPr id="39" name="组合 38"/>
            <p:cNvGrpSpPr/>
            <p:nvPr/>
          </p:nvGrpSpPr>
          <p:grpSpPr>
            <a:xfrm>
              <a:off x="3011" y="2624"/>
              <a:ext cx="7388" cy="3795"/>
              <a:chOff x="3011" y="2624"/>
              <a:chExt cx="7388" cy="3795"/>
            </a:xfrm>
          </p:grpSpPr>
          <p:sp>
            <p:nvSpPr>
              <p:cNvPr id="44" name="矩形 43"/>
              <p:cNvSpPr/>
              <p:nvPr/>
            </p:nvSpPr>
            <p:spPr>
              <a:xfrm>
                <a:off x="3011" y="3265"/>
                <a:ext cx="5877" cy="3154"/>
              </a:xfrm>
              <a:prstGeom prst="rect">
                <a:avLst/>
              </a:prstGeom>
              <a:noFill/>
              <a:ln w="38100">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1" name="矩形 40"/>
              <p:cNvSpPr/>
              <p:nvPr/>
            </p:nvSpPr>
            <p:spPr>
              <a:xfrm>
                <a:off x="9520" y="2624"/>
                <a:ext cx="879" cy="3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5" name="直接箭头连接符 44"/>
              <p:cNvCxnSpPr/>
              <p:nvPr/>
            </p:nvCxnSpPr>
            <p:spPr>
              <a:xfrm flipH="1">
                <a:off x="6174" y="3004"/>
                <a:ext cx="3848" cy="6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7"/>
                                        </p:tgtEl>
                                        <p:attrNameLst>
                                          <p:attrName>ppt_x</p:attrName>
                                        </p:attrNameLst>
                                      </p:cBhvr>
                                      <p:tavLst>
                                        <p:tav tm="0">
                                          <p:val>
                                            <p:strVal val="ppt_x"/>
                                          </p:val>
                                        </p:tav>
                                        <p:tav tm="100000">
                                          <p:val>
                                            <p:strVal val="ppt_x"/>
                                          </p:val>
                                        </p:tav>
                                      </p:tavLst>
                                    </p:anim>
                                    <p:anim calcmode="lin" valueType="num">
                                      <p:cBhvr additive="base">
                                        <p:cTn id="13" dur="500"/>
                                        <p:tgtEl>
                                          <p:spTgt spid="37"/>
                                        </p:tgtEl>
                                        <p:attrNameLst>
                                          <p:attrName>ppt_y</p:attrName>
                                        </p:attrNameLst>
                                      </p:cBhvr>
                                      <p:tavLst>
                                        <p:tav tm="0">
                                          <p:val>
                                            <p:strVal val="ppt_y"/>
                                          </p:val>
                                        </p:tav>
                                        <p:tav tm="100000">
                                          <p:val>
                                            <p:strVal val="1+ppt_h/2"/>
                                          </p:val>
                                        </p:tav>
                                      </p:tavLst>
                                    </p:anim>
                                    <p:set>
                                      <p:cBhvr>
                                        <p:cTn id="14" dur="1" fill="hold">
                                          <p:stCondLst>
                                            <p:cond delay="499"/>
                                          </p:stCondLst>
                                        </p:cTn>
                                        <p:tgtEl>
                                          <p:spTgt spid="37"/>
                                        </p:tgtEl>
                                        <p:attrNameLst>
                                          <p:attrName>style.visibility</p:attrName>
                                        </p:attrNameLst>
                                      </p:cBhvr>
                                      <p:to>
                                        <p:strVal val="hidden"/>
                                      </p:to>
                                    </p:set>
                                  </p:childTnLst>
                                </p:cTn>
                              </p:par>
                              <p:par>
                                <p:cTn id="15" presetID="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22"/>
                                        </p:tgtEl>
                                        <p:attrNameLst>
                                          <p:attrName>ppt_x</p:attrName>
                                        </p:attrNameLst>
                                      </p:cBhvr>
                                      <p:tavLst>
                                        <p:tav tm="0">
                                          <p:val>
                                            <p:strVal val="ppt_x"/>
                                          </p:val>
                                        </p:tav>
                                        <p:tav tm="100000">
                                          <p:val>
                                            <p:strVal val="ppt_x"/>
                                          </p:val>
                                        </p:tav>
                                      </p:tavLst>
                                    </p:anim>
                                    <p:anim calcmode="lin" valueType="num">
                                      <p:cBhvr additive="base">
                                        <p:cTn id="23" dur="500"/>
                                        <p:tgtEl>
                                          <p:spTgt spid="22"/>
                                        </p:tgtEl>
                                        <p:attrNameLst>
                                          <p:attrName>ppt_y</p:attrName>
                                        </p:attrNameLst>
                                      </p:cBhvr>
                                      <p:tavLst>
                                        <p:tav tm="0">
                                          <p:val>
                                            <p:strVal val="ppt_y"/>
                                          </p:val>
                                        </p:tav>
                                        <p:tav tm="100000">
                                          <p:val>
                                            <p:strVal val="1+ppt_h/2"/>
                                          </p:val>
                                        </p:tav>
                                      </p:tavLst>
                                    </p:anim>
                                    <p:set>
                                      <p:cBhvr>
                                        <p:cTn id="24" dur="1" fill="hold">
                                          <p:stCondLst>
                                            <p:cond delay="499"/>
                                          </p:stCondLst>
                                        </p:cTn>
                                        <p:tgtEl>
                                          <p:spTgt spid="22"/>
                                        </p:tgtEl>
                                        <p:attrNameLst>
                                          <p:attrName>style.visibility</p:attrName>
                                        </p:attrNameLst>
                                      </p:cBhvr>
                                      <p:to>
                                        <p:strVal val="hidden"/>
                                      </p:to>
                                    </p:set>
                                  </p:childTnLst>
                                </p:cTn>
                              </p:par>
                              <p:par>
                                <p:cTn id="25" presetID="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47"/>
                                        </p:tgtEl>
                                        <p:attrNameLst>
                                          <p:attrName>ppt_x</p:attrName>
                                        </p:attrNameLst>
                                      </p:cBhvr>
                                      <p:tavLst>
                                        <p:tav tm="0">
                                          <p:val>
                                            <p:strVal val="ppt_x"/>
                                          </p:val>
                                        </p:tav>
                                        <p:tav tm="100000">
                                          <p:val>
                                            <p:strVal val="ppt_x"/>
                                          </p:val>
                                        </p:tav>
                                      </p:tavLst>
                                    </p:anim>
                                    <p:anim calcmode="lin" valueType="num">
                                      <p:cBhvr additive="base">
                                        <p:cTn id="33" dur="500"/>
                                        <p:tgtEl>
                                          <p:spTgt spid="47"/>
                                        </p:tgtEl>
                                        <p:attrNameLst>
                                          <p:attrName>ppt_y</p:attrName>
                                        </p:attrNameLst>
                                      </p:cBhvr>
                                      <p:tavLst>
                                        <p:tav tm="0">
                                          <p:val>
                                            <p:strVal val="ppt_y"/>
                                          </p:val>
                                        </p:tav>
                                        <p:tav tm="100000">
                                          <p:val>
                                            <p:strVal val="1+ppt_h/2"/>
                                          </p:val>
                                        </p:tav>
                                      </p:tavLst>
                                    </p:anim>
                                    <p:set>
                                      <p:cBhvr>
                                        <p:cTn id="34" dur="1" fill="hold">
                                          <p:stCondLst>
                                            <p:cond delay="499"/>
                                          </p:stCondLst>
                                        </p:cTn>
                                        <p:tgtEl>
                                          <p:spTgt spid="47"/>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237067" y="2103967"/>
            <a:ext cx="1949027" cy="749300"/>
          </a:xfrm>
          <a:prstGeom prst="rect">
            <a:avLst/>
          </a:prstGeom>
          <a:solidFill>
            <a:srgbClr val="E87071"/>
          </a:solidFill>
        </p:spPr>
        <p:txBody>
          <a:bodyPr wrap="square">
            <a:spAutoFit/>
          </a:bodyPr>
          <a:lstStyle/>
          <a:p>
            <a:pPr marR="0" algn="ctr" defTabSz="914400" fontAlgn="auto">
              <a:buClrTx/>
              <a:buSzTx/>
              <a:buFont typeface="Arial" panose="020B0604020202020204" pitchFamily="34" charset="0"/>
              <a:buNone/>
              <a:defRPr/>
            </a:pPr>
            <a:r>
              <a:rPr kumimoji="0" lang="zh-CN" altLang="zh-CN" sz="2135" kern="1200" cap="none" spc="0" normalizeH="0" baseline="0" noProof="1">
                <a:solidFill>
                  <a:schemeClr val="bg1"/>
                </a:solidFill>
                <a:latin typeface="微软雅黑" panose="020B0503020204020204" pitchFamily="34" charset="-122"/>
                <a:ea typeface="微软雅黑" panose="020B0503020204020204" pitchFamily="34" charset="-122"/>
                <a:cs typeface="+mn-cs"/>
                <a:sym typeface="+mn-ea"/>
              </a:rPr>
              <a:t>自动插入参考文献</a:t>
            </a:r>
            <a:endParaRPr kumimoji="0" lang="zh-CN" altLang="zh-CN" sz="2135" kern="1200" cap="none" spc="0" normalizeH="0" baseline="0" noProof="1">
              <a:solidFill>
                <a:schemeClr val="bg1"/>
              </a:solidFill>
              <a:latin typeface="微软雅黑" panose="020B0503020204020204" pitchFamily="34" charset="-122"/>
              <a:ea typeface="微软雅黑" panose="020B0503020204020204" pitchFamily="34" charset="-122"/>
              <a:cs typeface="+mn-cs"/>
              <a:sym typeface="+mn-ea"/>
            </a:endParaRPr>
          </a:p>
        </p:txBody>
      </p:sp>
      <p:sp>
        <p:nvSpPr>
          <p:cNvPr id="54" name="圆角矩形 53"/>
          <p:cNvSpPr/>
          <p:nvPr/>
        </p:nvSpPr>
        <p:spPr>
          <a:xfrm>
            <a:off x="2203873" y="158327"/>
            <a:ext cx="7774940" cy="659553"/>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b="1" dirty="0">
                <a:solidFill>
                  <a:srgbClr val="01ACBE"/>
                </a:solidFill>
                <a:latin typeface="造字工房悦黑体验版细体" pitchFamily="50" charset="-122"/>
                <a:ea typeface="造字工房悦黑体验版细体" pitchFamily="50" charset="-122"/>
                <a:sym typeface="+mn-ea"/>
              </a:rPr>
              <a:t>九、</a:t>
            </a:r>
            <a:r>
              <a:rPr lang="zh-CN" altLang="en-US" sz="2400" b="1" dirty="0">
                <a:solidFill>
                  <a:srgbClr val="01ACBE"/>
                </a:solidFill>
                <a:latin typeface="造字工房悦黑体验版细体" pitchFamily="50" charset="-122"/>
                <a:ea typeface="造字工房悦黑体验版细体" pitchFamily="50" charset="-122"/>
                <a:sym typeface="+mn-ea"/>
              </a:rPr>
              <a:t>E-Study自动编撰引文及参考文献</a:t>
            </a:r>
            <a:endParaRPr lang="zh-CN" altLang="en-US" sz="2400" b="1" dirty="0">
              <a:solidFill>
                <a:srgbClr val="01ACBE"/>
              </a:solidFill>
              <a:latin typeface="造字工房悦黑体验版细体" pitchFamily="50" charset="-122"/>
              <a:ea typeface="造字工房悦黑体验版细体" pitchFamily="50" charset="-122"/>
              <a:sym typeface="+mn-ea"/>
            </a:endParaRPr>
          </a:p>
        </p:txBody>
      </p:sp>
      <p:pic>
        <p:nvPicPr>
          <p:cNvPr id="2" name="图片 1"/>
          <p:cNvPicPr>
            <a:picLocks noChangeAspect="1"/>
          </p:cNvPicPr>
          <p:nvPr/>
        </p:nvPicPr>
        <p:blipFill>
          <a:blip r:embed="rId1"/>
          <a:stretch>
            <a:fillRect/>
          </a:stretch>
        </p:blipFill>
        <p:spPr>
          <a:xfrm>
            <a:off x="2203768" y="1749425"/>
            <a:ext cx="8334375" cy="6867525"/>
          </a:xfrm>
          <a:prstGeom prst="rect">
            <a:avLst/>
          </a:prstGeom>
          <a:noFill/>
          <a:ln w="9525">
            <a:noFill/>
          </a:ln>
        </p:spPr>
      </p:pic>
      <p:sp>
        <p:nvSpPr>
          <p:cNvPr id="14" name="文本框 13"/>
          <p:cNvSpPr txBox="1"/>
          <p:nvPr/>
        </p:nvSpPr>
        <p:spPr>
          <a:xfrm>
            <a:off x="237067" y="3412067"/>
            <a:ext cx="1949027" cy="420370"/>
          </a:xfrm>
          <a:prstGeom prst="rect">
            <a:avLst/>
          </a:prstGeom>
          <a:solidFill>
            <a:srgbClr val="0AC0A2"/>
          </a:solidFill>
        </p:spPr>
        <p:txBody>
          <a:bodyPr wrap="square">
            <a:spAutoFit/>
          </a:bodyPr>
          <a:lstStyle/>
          <a:p>
            <a:pPr marR="0" algn="ctr" defTabSz="914400" fontAlgn="auto">
              <a:buClrTx/>
              <a:buSzTx/>
              <a:buFont typeface="Arial" panose="020B0604020202020204" pitchFamily="34" charset="0"/>
              <a:buNone/>
              <a:defRPr/>
            </a:pPr>
            <a:r>
              <a:rPr kumimoji="0" lang="zh-CN" altLang="zh-CN" sz="2135" kern="1200" cap="none" spc="0" normalizeH="0" baseline="0" noProof="1">
                <a:solidFill>
                  <a:schemeClr val="bg1"/>
                </a:solidFill>
                <a:latin typeface="微软雅黑" panose="020B0503020204020204" pitchFamily="34" charset="-122"/>
                <a:ea typeface="微软雅黑" panose="020B0503020204020204" pitchFamily="34" charset="-122"/>
                <a:cs typeface="+mn-cs"/>
                <a:sym typeface="+mn-ea"/>
              </a:rPr>
              <a:t>编辑引文</a:t>
            </a:r>
            <a:endParaRPr kumimoji="0" lang="zh-CN" altLang="zh-CN" sz="2135" kern="1200" cap="none" spc="0" normalizeH="0" baseline="0" noProof="1">
              <a:solidFill>
                <a:schemeClr val="bg1"/>
              </a:solidFill>
              <a:latin typeface="微软雅黑" panose="020B0503020204020204" pitchFamily="34" charset="-122"/>
              <a:ea typeface="微软雅黑" panose="020B0503020204020204" pitchFamily="34" charset="-122"/>
              <a:cs typeface="+mn-cs"/>
              <a:sym typeface="+mn-ea"/>
            </a:endParaRPr>
          </a:p>
        </p:txBody>
      </p:sp>
      <p:pic>
        <p:nvPicPr>
          <p:cNvPr id="3" name="图片 2"/>
          <p:cNvPicPr>
            <a:picLocks noChangeAspect="1"/>
          </p:cNvPicPr>
          <p:nvPr/>
        </p:nvPicPr>
        <p:blipFill>
          <a:blip r:embed="rId2"/>
          <a:stretch>
            <a:fillRect/>
          </a:stretch>
        </p:blipFill>
        <p:spPr>
          <a:xfrm>
            <a:off x="2185988" y="784225"/>
            <a:ext cx="7970837" cy="5868988"/>
          </a:xfrm>
          <a:prstGeom prst="rect">
            <a:avLst/>
          </a:prstGeom>
          <a:noFill/>
          <a:ln w="9525">
            <a:noFill/>
          </a:ln>
        </p:spPr>
      </p:pic>
      <p:pic>
        <p:nvPicPr>
          <p:cNvPr id="11" name="图片 10"/>
          <p:cNvPicPr>
            <a:picLocks noChangeAspect="1"/>
          </p:cNvPicPr>
          <p:nvPr/>
        </p:nvPicPr>
        <p:blipFill>
          <a:blip r:embed="rId3"/>
          <a:stretch>
            <a:fillRect/>
          </a:stretch>
        </p:blipFill>
        <p:spPr>
          <a:xfrm>
            <a:off x="2185988" y="784225"/>
            <a:ext cx="7970837" cy="6100763"/>
          </a:xfrm>
          <a:prstGeom prst="rect">
            <a:avLst/>
          </a:prstGeom>
          <a:noFill/>
          <a:ln w="9525">
            <a:noFill/>
          </a:ln>
        </p:spPr>
      </p:pic>
      <p:pic>
        <p:nvPicPr>
          <p:cNvPr id="12" name="图片 11"/>
          <p:cNvPicPr>
            <a:picLocks noChangeAspect="1"/>
          </p:cNvPicPr>
          <p:nvPr/>
        </p:nvPicPr>
        <p:blipFill>
          <a:blip r:embed="rId4"/>
          <a:stretch>
            <a:fillRect/>
          </a:stretch>
        </p:blipFill>
        <p:spPr>
          <a:xfrm>
            <a:off x="2185988" y="817563"/>
            <a:ext cx="7475537" cy="6046787"/>
          </a:xfrm>
          <a:prstGeom prst="rect">
            <a:avLst/>
          </a:prstGeom>
          <a:noFill/>
          <a:ln w="9525">
            <a:noFill/>
          </a:ln>
        </p:spPr>
      </p:pic>
      <p:pic>
        <p:nvPicPr>
          <p:cNvPr id="16" name="图片 15"/>
          <p:cNvPicPr>
            <a:picLocks noChangeAspect="1"/>
          </p:cNvPicPr>
          <p:nvPr/>
        </p:nvPicPr>
        <p:blipFill>
          <a:blip r:embed="rId5"/>
          <a:stretch>
            <a:fillRect/>
          </a:stretch>
        </p:blipFill>
        <p:spPr>
          <a:xfrm>
            <a:off x="2185988" y="817563"/>
            <a:ext cx="7793037" cy="6002337"/>
          </a:xfrm>
          <a:prstGeom prst="rect">
            <a:avLst/>
          </a:prstGeom>
          <a:noFill/>
          <a:ln w="9525">
            <a:noFill/>
          </a:ln>
        </p:spPr>
      </p:pic>
      <p:pic>
        <p:nvPicPr>
          <p:cNvPr id="17" name="图片 16"/>
          <p:cNvPicPr>
            <a:picLocks noChangeAspect="1"/>
          </p:cNvPicPr>
          <p:nvPr/>
        </p:nvPicPr>
        <p:blipFill>
          <a:blip r:embed="rId6"/>
          <a:stretch>
            <a:fillRect/>
          </a:stretch>
        </p:blipFill>
        <p:spPr>
          <a:xfrm>
            <a:off x="2185988" y="817563"/>
            <a:ext cx="7970837" cy="6137275"/>
          </a:xfrm>
          <a:prstGeom prst="rect">
            <a:avLst/>
          </a:prstGeom>
          <a:noFill/>
          <a:ln w="9525">
            <a:noFill/>
          </a:ln>
        </p:spPr>
      </p:pic>
      <p:pic>
        <p:nvPicPr>
          <p:cNvPr id="18" name="图片 17"/>
          <p:cNvPicPr>
            <a:picLocks noChangeAspect="1"/>
          </p:cNvPicPr>
          <p:nvPr/>
        </p:nvPicPr>
        <p:blipFill>
          <a:blip r:embed="rId7"/>
          <a:stretch>
            <a:fillRect/>
          </a:stretch>
        </p:blipFill>
        <p:spPr>
          <a:xfrm>
            <a:off x="2185988" y="817563"/>
            <a:ext cx="7970837" cy="6235700"/>
          </a:xfrm>
          <a:prstGeom prst="rect">
            <a:avLst/>
          </a:prstGeom>
          <a:noFill/>
          <a:ln w="9525">
            <a:noFill/>
          </a:ln>
        </p:spPr>
      </p:pic>
      <p:pic>
        <p:nvPicPr>
          <p:cNvPr id="19" name="图片 18"/>
          <p:cNvPicPr>
            <a:picLocks noChangeAspect="1"/>
          </p:cNvPicPr>
          <p:nvPr/>
        </p:nvPicPr>
        <p:blipFill>
          <a:blip r:embed="rId8"/>
          <a:stretch>
            <a:fillRect/>
          </a:stretch>
        </p:blipFill>
        <p:spPr>
          <a:xfrm>
            <a:off x="2203768" y="-20002"/>
            <a:ext cx="7264400" cy="6116637"/>
          </a:xfrm>
          <a:prstGeom prst="rect">
            <a:avLst/>
          </a:prstGeom>
          <a:noFill/>
          <a:ln w="9525">
            <a:noFill/>
          </a:ln>
        </p:spPr>
      </p:pic>
    </p:spTree>
    <p:custDataLst>
      <p:tags r:id="rId9"/>
    </p:custDataLst>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par>
                          <p:cTn id="27" fill="hold">
                            <p:stCondLst>
                              <p:cond delay="0"/>
                            </p:stCondLst>
                            <p:childTnLst>
                              <p:par>
                                <p:cTn id="28" presetID="3" presetClass="exit" presetSubtype="10" fill="hold" grpId="2" nodeType="afterEffect">
                                  <p:stCondLst>
                                    <p:cond delay="0"/>
                                  </p:stCondLst>
                                  <p:childTnLst>
                                    <p:animEffect transition="out" filter="blinds(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1"/>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6"/>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8"/>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3" grpId="2" bldLvl="0" animBg="1"/>
      <p:bldP spid="14" grpId="0" bldLvl="0" animBg="1"/>
      <p:bldP spid="54"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5875"/>
            <a:ext cx="12204700" cy="120205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等腰三角形 56"/>
          <p:cNvSpPr/>
          <p:nvPr/>
        </p:nvSpPr>
        <p:spPr>
          <a:xfrm>
            <a:off x="0" y="6366040"/>
            <a:ext cx="594484" cy="491961"/>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rot="16200000">
            <a:off x="11648777" y="6314778"/>
            <a:ext cx="594485" cy="491961"/>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96464" y="1615712"/>
            <a:ext cx="775136" cy="22987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模板下载：</a:t>
            </a:r>
            <a:r>
              <a:rPr kumimoji="0" lang="en-US" altLang="zh-CN" sz="100" b="0" i="0" u="none" strike="noStrike" kern="0" cap="none" spc="0" normalizeH="0" baseline="0" noProof="0" dirty="0">
                <a:ln>
                  <a:noFill/>
                </a:ln>
                <a:solidFill>
                  <a:sysClr val="window" lastClr="FFFFFF"/>
                </a:solidFill>
                <a:effectLst/>
                <a:uLnTx/>
                <a:uFillTx/>
              </a:rPr>
              <a:t>www.1ppt.com/moban/     </a:t>
            </a:r>
            <a:r>
              <a:rPr kumimoji="0" lang="zh-CN" altLang="en-US" sz="100" b="0" i="0" u="none" strike="noStrike" kern="0" cap="none" spc="0" normalizeH="0" baseline="0" noProof="0" dirty="0">
                <a:ln>
                  <a:noFill/>
                </a:ln>
                <a:solidFill>
                  <a:sysClr val="window" lastClr="FFFFFF"/>
                </a:solidFill>
                <a:effectLst/>
                <a:uLnTx/>
                <a:uFillTx/>
              </a:rPr>
              <a:t>行业</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www.1ppt.com/hangye/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节日</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www.1ppt.com/jieri/           PPT</a:t>
            </a:r>
            <a:r>
              <a:rPr kumimoji="0" lang="zh-CN" altLang="en-US" sz="100" b="0" i="0" u="none" strike="noStrike" kern="0" cap="none" spc="0" normalizeH="0" baseline="0" noProof="0" dirty="0">
                <a:ln>
                  <a:noFill/>
                </a:ln>
                <a:solidFill>
                  <a:sysClr val="window" lastClr="FFFFFF"/>
                </a:solidFill>
                <a:effectLst/>
                <a:uLnTx/>
                <a:uFillTx/>
              </a:rPr>
              <a:t>素材下载：</a:t>
            </a:r>
            <a:r>
              <a:rPr kumimoji="0" lang="en-US" altLang="zh-CN" sz="100" b="0" i="0" u="none" strike="noStrike" kern="0" cap="none" spc="0" normalizeH="0" baseline="0" noProof="0" dirty="0">
                <a:ln>
                  <a:noFill/>
                </a:ln>
                <a:solidFill>
                  <a:sysClr val="window" lastClr="FFFFFF"/>
                </a:solidFill>
                <a:effectLst/>
                <a:uLnTx/>
                <a:uFillTx/>
              </a:rPr>
              <a:t>www.1ppt.com/sucai/</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背景图片：</a:t>
            </a:r>
            <a:r>
              <a:rPr kumimoji="0" lang="en-US" altLang="zh-CN" sz="100" b="0" i="0" u="none" strike="noStrike" kern="0" cap="none" spc="0" normalizeH="0" baseline="0" noProof="0" dirty="0">
                <a:ln>
                  <a:noFill/>
                </a:ln>
                <a:solidFill>
                  <a:sysClr val="window" lastClr="FFFFFF"/>
                </a:solidFill>
                <a:effectLst/>
                <a:uLnTx/>
                <a:uFillTx/>
              </a:rPr>
              <a:t>www.1ppt.com/beijing/      PPT</a:t>
            </a:r>
            <a:r>
              <a:rPr kumimoji="0" lang="zh-CN" altLang="en-US" sz="100" b="0" i="0" u="none" strike="noStrike" kern="0" cap="none" spc="0" normalizeH="0" baseline="0" noProof="0" dirty="0">
                <a:ln>
                  <a:noFill/>
                </a:ln>
                <a:solidFill>
                  <a:sysClr val="window" lastClr="FFFFFF"/>
                </a:solidFill>
                <a:effectLst/>
                <a:uLnTx/>
                <a:uFillTx/>
              </a:rPr>
              <a:t>图表下载：</a:t>
            </a:r>
            <a:r>
              <a:rPr kumimoji="0" lang="en-US" altLang="zh-CN" sz="100" b="0" i="0" u="none" strike="noStrike" kern="0" cap="none" spc="0" normalizeH="0" baseline="0" noProof="0" dirty="0">
                <a:ln>
                  <a:noFill/>
                </a:ln>
                <a:solidFill>
                  <a:sysClr val="window" lastClr="FFFFFF"/>
                </a:solidFill>
                <a:effectLst/>
                <a:uLnTx/>
                <a:uFillTx/>
              </a:rPr>
              <a:t>www.1ppt.com/tubiao/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优秀</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下载：</a:t>
            </a:r>
            <a:r>
              <a:rPr kumimoji="0" lang="en-US" altLang="zh-CN" sz="100" b="0" i="0" u="none" strike="noStrike" kern="0" cap="none" spc="0" normalizeH="0" baseline="0" noProof="0" dirty="0">
                <a:ln>
                  <a:noFill/>
                </a:ln>
                <a:solidFill>
                  <a:sysClr val="window" lastClr="FFFFFF"/>
                </a:solidFill>
                <a:effectLst/>
                <a:uLnTx/>
                <a:uFillTx/>
              </a:rPr>
              <a:t>www.1ppt.com/xiazai/        PPT</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www.1ppt.com/powerpoint/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Word</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www.1ppt.com/word/              Excel</a:t>
            </a:r>
            <a:r>
              <a:rPr kumimoji="0" lang="zh-CN" altLang="en-US" sz="100" b="0" i="0" u="none" strike="noStrike" kern="0" cap="none" spc="0" normalizeH="0" baseline="0" noProof="0" dirty="0">
                <a:ln>
                  <a:noFill/>
                </a:ln>
                <a:solidFill>
                  <a:sysClr val="window" lastClr="FFFFFF"/>
                </a:solidFill>
                <a:effectLst/>
                <a:uLnTx/>
                <a:uFillTx/>
              </a:rPr>
              <a:t>教程：</a:t>
            </a:r>
            <a:r>
              <a:rPr kumimoji="0" lang="en-US" altLang="zh-CN" sz="100" b="0" i="0" u="none" strike="noStrike" kern="0" cap="none" spc="0" normalizeH="0" baseline="0" noProof="0" dirty="0">
                <a:ln>
                  <a:noFill/>
                </a:ln>
                <a:solidFill>
                  <a:sysClr val="window" lastClr="FFFFFF"/>
                </a:solidFill>
                <a:effectLst/>
                <a:uLnTx/>
                <a:uFillTx/>
              </a:rPr>
              <a:t>www.1ppt.com/excel/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资料下载：</a:t>
            </a:r>
            <a:r>
              <a:rPr kumimoji="0" lang="en-US" altLang="zh-CN" sz="100" b="0" i="0" u="none" strike="noStrike" kern="0" cap="none" spc="0" normalizeH="0" baseline="0" noProof="0" dirty="0">
                <a:ln>
                  <a:noFill/>
                </a:ln>
                <a:solidFill>
                  <a:sysClr val="window" lastClr="FFFFFF"/>
                </a:solidFill>
                <a:effectLst/>
                <a:uLnTx/>
                <a:uFillTx/>
              </a:rPr>
              <a:t>www.1ppt.com/ziliao/                PPT</a:t>
            </a:r>
            <a:r>
              <a:rPr kumimoji="0" lang="zh-CN" altLang="en-US" sz="100" b="0" i="0" u="none" strike="noStrike" kern="0" cap="none" spc="0" normalizeH="0" baseline="0" noProof="0" dirty="0">
                <a:ln>
                  <a:noFill/>
                </a:ln>
                <a:solidFill>
                  <a:sysClr val="window" lastClr="FFFFFF"/>
                </a:solidFill>
                <a:effectLst/>
                <a:uLnTx/>
                <a:uFillTx/>
              </a:rPr>
              <a:t>课件下载：</a:t>
            </a:r>
            <a:r>
              <a:rPr kumimoji="0" lang="en-US" altLang="zh-CN" sz="100" b="0" i="0" u="none" strike="noStrike" kern="0" cap="none" spc="0" normalizeH="0" baseline="0" noProof="0" dirty="0">
                <a:ln>
                  <a:noFill/>
                </a:ln>
                <a:solidFill>
                  <a:sysClr val="window" lastClr="FFFFFF"/>
                </a:solidFill>
                <a:effectLst/>
                <a:uLnTx/>
                <a:uFillTx/>
              </a:rPr>
              <a:t>www.1ppt.com/kejian/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范文下载：</a:t>
            </a:r>
            <a:r>
              <a:rPr kumimoji="0" lang="en-US" altLang="zh-CN" sz="100" b="0" i="0" u="none" strike="noStrike" kern="0" cap="none" spc="0" normalizeH="0" baseline="0" noProof="0" dirty="0">
                <a:ln>
                  <a:noFill/>
                </a:ln>
                <a:solidFill>
                  <a:sysClr val="window" lastClr="FFFFFF"/>
                </a:solidFill>
                <a:effectLst/>
                <a:uLnTx/>
                <a:uFillTx/>
              </a:rPr>
              <a:t>www.1ppt.com/fanwen/             </a:t>
            </a:r>
            <a:r>
              <a:rPr kumimoji="0" lang="zh-CN" altLang="en-US" sz="100" b="0" i="0" u="none" strike="noStrike" kern="0" cap="none" spc="0" normalizeH="0" baseline="0" noProof="0" dirty="0">
                <a:ln>
                  <a:noFill/>
                </a:ln>
                <a:solidFill>
                  <a:sysClr val="window" lastClr="FFFFFF"/>
                </a:solidFill>
                <a:effectLst/>
                <a:uLnTx/>
                <a:uFillTx/>
              </a:rPr>
              <a:t>试卷下载：</a:t>
            </a:r>
            <a:r>
              <a:rPr kumimoji="0" lang="en-US" altLang="zh-CN" sz="100" b="0" i="0" u="none" strike="noStrike" kern="0" cap="none" spc="0" normalizeH="0" baseline="0" noProof="0" dirty="0">
                <a:ln>
                  <a:noFill/>
                </a:ln>
                <a:solidFill>
                  <a:sysClr val="window" lastClr="FFFFFF"/>
                </a:solidFill>
                <a:effectLst/>
                <a:uLnTx/>
                <a:uFillTx/>
              </a:rPr>
              <a:t>www.1ppt.com/shiti/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教案下载：</a:t>
            </a:r>
            <a:r>
              <a:rPr kumimoji="0" lang="en-US" altLang="zh-CN" sz="100" b="0" i="0" u="none" strike="noStrike" kern="0" cap="none" spc="0" normalizeH="0" baseline="0" noProof="0" dirty="0">
                <a:ln>
                  <a:noFill/>
                </a:ln>
                <a:solidFill>
                  <a:sysClr val="window" lastClr="FFFFFF"/>
                </a:solidFill>
                <a:effectLst/>
                <a:uLnTx/>
                <a:uFillTx/>
              </a:rPr>
              <a:t>www.1ppt.com/jiaoan/  </a:t>
            </a:r>
            <a:r>
              <a:rPr kumimoji="0" lang="en-US" altLang="zh-CN" sz="100" b="0" i="0" u="none" strike="noStrike" kern="0" cap="none" spc="0" normalizeH="0" baseline="0" noProof="0" dirty="0" smtClean="0">
                <a:ln>
                  <a:noFill/>
                </a:ln>
                <a:solidFill>
                  <a:sysClr val="window" lastClr="FFFFFF"/>
                </a:solidFill>
                <a:effectLst/>
                <a:uLnTx/>
                <a:uFillTx/>
              </a:rPr>
              <a:t>      PPT</a:t>
            </a:r>
            <a:r>
              <a:rPr kumimoji="0" lang="zh-CN" altLang="en-US" sz="100" b="0" i="0" u="none" strike="noStrike" kern="0" cap="none" spc="0" normalizeH="0" baseline="0" noProof="0" dirty="0" smtClean="0">
                <a:ln>
                  <a:noFill/>
                </a:ln>
                <a:solidFill>
                  <a:sysClr val="window" lastClr="FFFFFF"/>
                </a:solidFill>
                <a:effectLst/>
                <a:uLnTx/>
                <a:uFillTx/>
              </a:rPr>
              <a:t>论坛：</a:t>
            </a:r>
            <a:r>
              <a:rPr kumimoji="0" lang="en-US" altLang="zh-CN" sz="100" b="0" i="0" u="none" strike="noStrike" kern="0" cap="none" spc="0" normalizeH="0" baseline="0" noProof="0" dirty="0" smtClean="0">
                <a:ln>
                  <a:noFill/>
                </a:ln>
                <a:solidFill>
                  <a:sysClr val="window" lastClr="FFFFFF"/>
                </a:solidFill>
                <a:effectLst/>
                <a:uLnTx/>
                <a:uFillTx/>
              </a:rPr>
              <a:t>www.1ppt.cn</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 </a:t>
            </a:r>
            <a:endParaRPr kumimoji="0" lang="zh-CN" altLang="en-US" sz="100" b="0" i="0" u="none" strike="noStrike" kern="0" cap="none" spc="0" normalizeH="0" baseline="0" noProof="0" dirty="0">
              <a:ln>
                <a:noFill/>
              </a:ln>
              <a:solidFill>
                <a:sysClr val="window" lastClr="FFFFFF"/>
              </a:solidFill>
              <a:effectLst/>
              <a:uLnTx/>
              <a:uFillTx/>
            </a:endParaRPr>
          </a:p>
        </p:txBody>
      </p:sp>
      <p:sp>
        <p:nvSpPr>
          <p:cNvPr id="13" name="Line 6"/>
          <p:cNvSpPr>
            <a:spLocks noChangeShapeType="1"/>
          </p:cNvSpPr>
          <p:nvPr/>
        </p:nvSpPr>
        <p:spPr bwMode="auto">
          <a:xfrm>
            <a:off x="2206171" y="2149435"/>
            <a:ext cx="8051734"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sp>
        <p:nvSpPr>
          <p:cNvPr id="15" name="Line 6"/>
          <p:cNvSpPr>
            <a:spLocks noChangeShapeType="1"/>
          </p:cNvSpPr>
          <p:nvPr/>
        </p:nvSpPr>
        <p:spPr bwMode="auto">
          <a:xfrm>
            <a:off x="1522590" y="4769264"/>
            <a:ext cx="8172953" cy="0"/>
          </a:xfrm>
          <a:prstGeom prst="line">
            <a:avLst/>
          </a:prstGeom>
          <a:noFill/>
          <a:ln w="25400" cap="flat" cmpd="sng">
            <a:solidFill>
              <a:schemeClr val="bg1">
                <a:lumMod val="65000"/>
              </a:schemeClr>
            </a:solidFill>
            <a:prstDash val="solid"/>
            <a:round/>
          </a:ln>
          <a:effectLst/>
        </p:spPr>
        <p:txBody>
          <a:bodyPr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2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a:ea typeface="MS PGothic" panose="020B0600070205080204" charset="-128"/>
              <a:cs typeface="+mn-cs"/>
              <a:sym typeface="Gill Sans" charset="0"/>
            </a:endParaRPr>
          </a:p>
        </p:txBody>
      </p:sp>
      <p:grpSp>
        <p:nvGrpSpPr>
          <p:cNvPr id="5" name="组合 4"/>
          <p:cNvGrpSpPr/>
          <p:nvPr/>
        </p:nvGrpSpPr>
        <p:grpSpPr>
          <a:xfrm>
            <a:off x="1417295" y="1875421"/>
            <a:ext cx="386297" cy="346360"/>
            <a:chOff x="2023840" y="-377671"/>
            <a:chExt cx="386297" cy="346360"/>
          </a:xfrm>
          <a:solidFill>
            <a:schemeClr val="tx1"/>
          </a:solidFill>
        </p:grpSpPr>
        <p:sp>
          <p:nvSpPr>
            <p:cNvPr id="21" name="文本框 20"/>
            <p:cNvSpPr txBox="1"/>
            <p:nvPr/>
          </p:nvSpPr>
          <p:spPr>
            <a:xfrm>
              <a:off x="2023840" y="-377671"/>
              <a:ext cx="163352" cy="346360"/>
            </a:xfrm>
            <a:custGeom>
              <a:avLst/>
              <a:gdLst/>
              <a:ahLst/>
              <a:cxnLst/>
              <a:rect l="l" t="t" r="r" b="b"/>
              <a:pathLst>
                <a:path w="163352" h="346360">
                  <a:moveTo>
                    <a:pt x="119560" y="0"/>
                  </a:moveTo>
                  <a:lnTo>
                    <a:pt x="159371" y="43792"/>
                  </a:lnTo>
                  <a:cubicBezTo>
                    <a:pt x="108943" y="80950"/>
                    <a:pt x="82402" y="126070"/>
                    <a:pt x="79748" y="179152"/>
                  </a:cubicBezTo>
                  <a:cubicBezTo>
                    <a:pt x="116906" y="179152"/>
                    <a:pt x="144774" y="179152"/>
                    <a:pt x="163352" y="179152"/>
                  </a:cubicBezTo>
                  <a:lnTo>
                    <a:pt x="163352" y="346360"/>
                  </a:lnTo>
                  <a:lnTo>
                    <a:pt x="125" y="346360"/>
                  </a:lnTo>
                  <a:lnTo>
                    <a:pt x="125" y="218963"/>
                  </a:lnTo>
                  <a:cubicBezTo>
                    <a:pt x="-2529" y="118107"/>
                    <a:pt x="37282" y="45119"/>
                    <a:pt x="119560"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20" name="文本框 19"/>
            <p:cNvSpPr txBox="1"/>
            <p:nvPr/>
          </p:nvSpPr>
          <p:spPr>
            <a:xfrm>
              <a:off x="2242807" y="-377671"/>
              <a:ext cx="167330" cy="346360"/>
            </a:xfrm>
            <a:custGeom>
              <a:avLst/>
              <a:gdLst/>
              <a:ahLst/>
              <a:cxnLst/>
              <a:rect l="l" t="t" r="r" b="b"/>
              <a:pathLst>
                <a:path w="167330" h="346360">
                  <a:moveTo>
                    <a:pt x="123537" y="0"/>
                  </a:moveTo>
                  <a:lnTo>
                    <a:pt x="163349" y="43792"/>
                  </a:lnTo>
                  <a:cubicBezTo>
                    <a:pt x="112921" y="80950"/>
                    <a:pt x="85053" y="126070"/>
                    <a:pt x="79745" y="179152"/>
                  </a:cubicBezTo>
                  <a:cubicBezTo>
                    <a:pt x="119556" y="179152"/>
                    <a:pt x="148751" y="179152"/>
                    <a:pt x="167330" y="179152"/>
                  </a:cubicBezTo>
                  <a:lnTo>
                    <a:pt x="167330" y="346360"/>
                  </a:lnTo>
                  <a:lnTo>
                    <a:pt x="121" y="346360"/>
                  </a:lnTo>
                  <a:lnTo>
                    <a:pt x="121" y="218963"/>
                  </a:lnTo>
                  <a:cubicBezTo>
                    <a:pt x="-2533" y="120761"/>
                    <a:pt x="38606" y="47774"/>
                    <a:pt x="123537"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grpSp>
        <p:nvGrpSpPr>
          <p:cNvPr id="4" name="组合 3"/>
          <p:cNvGrpSpPr/>
          <p:nvPr/>
        </p:nvGrpSpPr>
        <p:grpSpPr>
          <a:xfrm>
            <a:off x="10005933" y="4615248"/>
            <a:ext cx="386295" cy="346360"/>
            <a:chOff x="2533554" y="-373690"/>
            <a:chExt cx="386295" cy="346360"/>
          </a:xfrm>
          <a:solidFill>
            <a:schemeClr val="tx1"/>
          </a:solidFill>
        </p:grpSpPr>
        <p:sp>
          <p:nvSpPr>
            <p:cNvPr id="19" name="文本框 18"/>
            <p:cNvSpPr txBox="1"/>
            <p:nvPr/>
          </p:nvSpPr>
          <p:spPr>
            <a:xfrm>
              <a:off x="2533554" y="-373690"/>
              <a:ext cx="163351" cy="346360"/>
            </a:xfrm>
            <a:custGeom>
              <a:avLst/>
              <a:gdLst/>
              <a:ahLst/>
              <a:cxnLst/>
              <a:rect l="l" t="t" r="r" b="b"/>
              <a:pathLst>
                <a:path w="163351" h="346360">
                  <a:moveTo>
                    <a:pt x="0" y="0"/>
                  </a:moveTo>
                  <a:lnTo>
                    <a:pt x="163227" y="0"/>
                  </a:lnTo>
                  <a:lnTo>
                    <a:pt x="163227" y="131378"/>
                  </a:lnTo>
                  <a:cubicBezTo>
                    <a:pt x="165881" y="229580"/>
                    <a:pt x="126069" y="301240"/>
                    <a:pt x="43792" y="346360"/>
                  </a:cubicBezTo>
                  <a:lnTo>
                    <a:pt x="3981" y="306549"/>
                  </a:lnTo>
                  <a:cubicBezTo>
                    <a:pt x="57063" y="269391"/>
                    <a:pt x="83604" y="222944"/>
                    <a:pt x="83604" y="167208"/>
                  </a:cubicBezTo>
                  <a:cubicBezTo>
                    <a:pt x="49101" y="167208"/>
                    <a:pt x="21232"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sp>
          <p:nvSpPr>
            <p:cNvPr id="18" name="文本框 17"/>
            <p:cNvSpPr txBox="1"/>
            <p:nvPr/>
          </p:nvSpPr>
          <p:spPr>
            <a:xfrm>
              <a:off x="2756498" y="-373690"/>
              <a:ext cx="163351" cy="346360"/>
            </a:xfrm>
            <a:custGeom>
              <a:avLst/>
              <a:gdLst/>
              <a:ahLst/>
              <a:cxnLst/>
              <a:rect l="l" t="t" r="r" b="b"/>
              <a:pathLst>
                <a:path w="163351" h="346360">
                  <a:moveTo>
                    <a:pt x="0" y="0"/>
                  </a:moveTo>
                  <a:lnTo>
                    <a:pt x="163227" y="0"/>
                  </a:lnTo>
                  <a:lnTo>
                    <a:pt x="163227" y="131378"/>
                  </a:lnTo>
                  <a:cubicBezTo>
                    <a:pt x="165882" y="229580"/>
                    <a:pt x="126070" y="301240"/>
                    <a:pt x="43793" y="346360"/>
                  </a:cubicBezTo>
                  <a:lnTo>
                    <a:pt x="0" y="306549"/>
                  </a:lnTo>
                  <a:cubicBezTo>
                    <a:pt x="50428" y="272045"/>
                    <a:pt x="78296" y="225599"/>
                    <a:pt x="83604" y="167208"/>
                  </a:cubicBezTo>
                  <a:cubicBezTo>
                    <a:pt x="49101" y="167208"/>
                    <a:pt x="21233" y="167208"/>
                    <a:pt x="0" y="167208"/>
                  </a:cubicBezTo>
                  <a:lnTo>
                    <a:pt x="0"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eaLnBrk="0" fontAlgn="base" latinLnBrk="0" hangingPunct="0">
                <a:lnSpc>
                  <a:spcPct val="100000"/>
                </a:lnSpc>
                <a:spcBef>
                  <a:spcPct val="0"/>
                </a:spcBef>
                <a:spcAft>
                  <a:spcPct val="0"/>
                </a:spcAft>
                <a:buClrTx/>
                <a:buSzTx/>
                <a:buFontTx/>
                <a:buNone/>
                <a:defRPr/>
              </a:pPr>
              <a:endParaRPr kumimoji="0" lang="zh-CN" altLang="en-US" sz="8000" b="0" i="0" u="none" strike="noStrike" kern="1200" cap="none" spc="0" normalizeH="0" baseline="0" noProof="0">
                <a:ln>
                  <a:noFill/>
                </a:ln>
                <a:solidFill>
                  <a:srgbClr val="000000"/>
                </a:solidFill>
                <a:effectLst/>
                <a:uLnTx/>
                <a:uFillTx/>
                <a:latin typeface="方正兰亭粗黑_GBK" panose="02000000000000000000" pitchFamily="2" charset="-122"/>
                <a:ea typeface="方正兰亭粗黑_GBK" panose="02000000000000000000" pitchFamily="2" charset="-122"/>
              </a:endParaRPr>
            </a:p>
          </p:txBody>
        </p:sp>
      </p:grpSp>
      <p:sp>
        <p:nvSpPr>
          <p:cNvPr id="2" name="文本框 1"/>
          <p:cNvSpPr txBox="1"/>
          <p:nvPr/>
        </p:nvSpPr>
        <p:spPr>
          <a:xfrm>
            <a:off x="1359239" y="2548976"/>
            <a:ext cx="9062017" cy="1912257"/>
          </a:xfrm>
          <a:prstGeom prst="rect">
            <a:avLst/>
          </a:prstGeom>
        </p:spPr>
        <p:txBody>
          <a:bodyPr vert="horz" wrap="square" lIns="91440" tIns="45720" rIns="91440" bIns="45720" rtlCol="0" anchor="t">
            <a:normAutofit/>
          </a:bodyPr>
          <a:lstStyle>
            <a:defPPr>
              <a:defRPr lang="zh-CN"/>
            </a:defPPr>
            <a:lvl1pPr marR="0" lvl="0" indent="0" algn="just" fontAlgn="auto">
              <a:lnSpc>
                <a:spcPct val="120000"/>
              </a:lnSpc>
              <a:spcBef>
                <a:spcPts val="1000"/>
              </a:spcBef>
              <a:spcAft>
                <a:spcPts val="0"/>
              </a:spcAft>
              <a:buClrTx/>
              <a:buSzTx/>
              <a:buFont typeface="Arial" panose="020B0604020202020204" pitchFamily="34" charset="0"/>
              <a:buNone/>
              <a:defRPr kumimoji="0" sz="2400" b="0" i="0" u="none" strike="noStrike" cap="none" spc="0" normalizeH="0" baseline="0">
                <a:ln>
                  <a:noFill/>
                </a:ln>
                <a:effectLst/>
                <a:uLnTx/>
                <a:uFillTx/>
                <a:latin typeface="Arial" panose="020B0604020202020204"/>
                <a:ea typeface="黑体" panose="02010609060101010101" charset="-122"/>
              </a:defRPr>
            </a:lvl1pPr>
            <a:lvl2pPr marL="685800" indent="-228600">
              <a:lnSpc>
                <a:spcPct val="90000"/>
              </a:lnSpc>
              <a:spcBef>
                <a:spcPts val="500"/>
              </a:spcBef>
              <a:buFont typeface="Arial" panose="020B0604020202020204" pitchFamily="34" charset="0"/>
              <a:buChar char="•"/>
              <a:defRPr sz="2000">
                <a:solidFill>
                  <a:schemeClr val="bg1">
                    <a:lumMod val="85000"/>
                  </a:schemeClr>
                </a:solidFill>
              </a:defRPr>
            </a:lvl2pPr>
            <a:lvl3pPr marL="1143000" indent="-228600">
              <a:lnSpc>
                <a:spcPct val="90000"/>
              </a:lnSpc>
              <a:spcBef>
                <a:spcPts val="500"/>
              </a:spcBef>
              <a:buFont typeface="Arial" panose="020B0604020202020204" pitchFamily="34" charset="0"/>
              <a:buChar char="•"/>
              <a:defRPr>
                <a:solidFill>
                  <a:schemeClr val="bg1">
                    <a:lumMod val="85000"/>
                  </a:schemeClr>
                </a:solidFill>
              </a:defRPr>
            </a:lvl3pPr>
            <a:lvl4pPr marL="1600200" indent="-228600">
              <a:lnSpc>
                <a:spcPct val="90000"/>
              </a:lnSpc>
              <a:spcBef>
                <a:spcPts val="500"/>
              </a:spcBef>
              <a:buFont typeface="Arial" panose="020B0604020202020204" pitchFamily="34" charset="0"/>
              <a:buChar char="•"/>
              <a:defRPr>
                <a:solidFill>
                  <a:schemeClr val="bg1">
                    <a:lumMod val="85000"/>
                  </a:schemeClr>
                </a:solidFill>
              </a:defRPr>
            </a:lvl4pPr>
            <a:lvl5pPr marL="2057400" indent="-228600">
              <a:lnSpc>
                <a:spcPct val="90000"/>
              </a:lnSpc>
              <a:spcBef>
                <a:spcPts val="500"/>
              </a:spcBef>
              <a:buFont typeface="Arial" panose="020B0604020202020204" pitchFamily="34" charset="0"/>
              <a:buChar char="•"/>
              <a:defRPr>
                <a:solidFill>
                  <a:schemeClr val="bg1">
                    <a:lumMod val="8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atin typeface="微软雅黑" panose="020B0503020204020204" pitchFamily="34" charset="-122"/>
                <a:ea typeface="微软雅黑" panose="020B0503020204020204" pitchFamily="34" charset="-122"/>
                <a:sym typeface="+mn-ea"/>
              </a:rPr>
              <a:t>        </a:t>
            </a:r>
            <a:r>
              <a:rPr>
                <a:latin typeface="微软雅黑" panose="020B0503020204020204" pitchFamily="34" charset="-122"/>
                <a:ea typeface="微软雅黑" panose="020B0503020204020204" pitchFamily="34" charset="-122"/>
                <a:sym typeface="+mn-ea"/>
              </a:rPr>
              <a:t>导师是研究生培养的第一责任人，肩负着培养国家未来高层次创新人才的使命与重任，其指导质量将直接影响研究生的培养质量，而研究生的培养质量又能够反映一流大学人才培养高度和学术创新水平。</a:t>
            </a:r>
            <a:endParaRPr lang="zh-CN" altLang="en-US" dirty="0"/>
          </a:p>
        </p:txBody>
      </p:sp>
      <p:sp>
        <p:nvSpPr>
          <p:cNvPr id="6" name="标题 4"/>
          <p:cNvSpPr>
            <a:spLocks noGrp="1"/>
          </p:cNvSpPr>
          <p:nvPr>
            <p:custDataLst>
              <p:tags r:id="rId1"/>
            </p:custDataLst>
          </p:nvPr>
        </p:nvSpPr>
        <p:spPr>
          <a:xfrm>
            <a:off x="457994" y="225642"/>
            <a:ext cx="10514012" cy="71979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r>
              <a:rPr lang="zh-CN" altLang="en-US" sz="2800" dirty="0">
                <a:solidFill>
                  <a:schemeClr val="bg1"/>
                </a:solidFill>
                <a:latin typeface="微软雅黑" panose="020B0503020204020204" pitchFamily="34" charset="-122"/>
                <a:ea typeface="微软雅黑" panose="020B0503020204020204" pitchFamily="34" charset="-122"/>
              </a:rPr>
              <a:t>研究生导师任重而道远</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2397125" y="5606415"/>
            <a:ext cx="6147435" cy="398780"/>
          </a:xfrm>
          <a:prstGeom prst="rect">
            <a:avLst/>
          </a:prstGeom>
          <a:noFill/>
        </p:spPr>
        <p:txBody>
          <a:bodyPr wrap="square" rtlCol="0">
            <a:spAutoFit/>
          </a:bodyPr>
          <a:p>
            <a:pPr algn="l"/>
            <a:r>
              <a:rPr lang="zh-CN" altLang="en-US" sz="2000" dirty="0" smtClean="0">
                <a:solidFill>
                  <a:schemeClr val="tx1"/>
                </a:solidFill>
                <a:latin typeface="微软雅黑" panose="020B0503020204020204" pitchFamily="34" charset="-122"/>
                <a:ea typeface="微软雅黑" panose="020B0503020204020204" pitchFamily="34" charset="-122"/>
              </a:rPr>
              <a:t>电话：</a:t>
            </a:r>
            <a:r>
              <a:rPr lang="zh-CN" altLang="en-US" sz="2000"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charset="0"/>
                <a:sym typeface="Gill Sans" charset="0"/>
              </a:rPr>
              <a:t>010-62791814    </a:t>
            </a:r>
            <a:r>
              <a:rPr lang="zh-CN" altLang="en-US" sz="2000" dirty="0">
                <a:solidFill>
                  <a:schemeClr val="tx1"/>
                </a:solidFill>
                <a:latin typeface="微软雅黑" panose="020B0503020204020204" pitchFamily="34" charset="-122"/>
                <a:ea typeface="微软雅黑" panose="020B0503020204020204" pitchFamily="34" charset="-122"/>
              </a:rPr>
              <a:t>邮箱：</a:t>
            </a:r>
            <a:r>
              <a:rPr lang="zh-CN" altLang="en-US" sz="2000"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charset="0"/>
                <a:sym typeface="Gill Sans" charset="0"/>
              </a:rPr>
              <a:t>degree@cnki.net</a:t>
            </a:r>
            <a:endParaRPr lang="zh-CN" altLang="en-US" sz="2000"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Times New Roman" panose="02020603050405020304" charset="0"/>
              <a:sym typeface="Gill Sans" charset="0"/>
            </a:endParaRPr>
          </a:p>
        </p:txBody>
      </p:sp>
      <p:pic>
        <p:nvPicPr>
          <p:cNvPr id="3" name="Picture 4" descr="二维码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070" y="4946015"/>
            <a:ext cx="3235960" cy="1896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3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a9c9ac06fbdef27eb9aa696c3915f58f(1)"/>
          <p:cNvPicPr>
            <a:picLocks noChangeAspect="1"/>
          </p:cNvPicPr>
          <p:nvPr/>
        </p:nvPicPr>
        <p:blipFill>
          <a:blip r:embed="rId1"/>
          <a:stretch>
            <a:fillRect/>
          </a:stretch>
        </p:blipFill>
        <p:spPr>
          <a:xfrm>
            <a:off x="477520" y="1776730"/>
            <a:ext cx="5875020" cy="4588510"/>
          </a:xfrm>
          <a:prstGeom prst="rect">
            <a:avLst/>
          </a:prstGeom>
        </p:spPr>
      </p:pic>
      <p:sp>
        <p:nvSpPr>
          <p:cNvPr id="60" name="文本框 7"/>
          <p:cNvSpPr txBox="1">
            <a:spLocks noChangeArrowheads="1"/>
          </p:cNvSpPr>
          <p:nvPr/>
        </p:nvSpPr>
        <p:spPr bwMode="auto">
          <a:xfrm>
            <a:off x="6494145" y="2523712"/>
            <a:ext cx="5164138"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just" defTabSz="1450975">
              <a:lnSpc>
                <a:spcPct val="150000"/>
              </a:lnSpc>
            </a:pPr>
            <a:r>
              <a:rPr sz="2000" dirty="0">
                <a:latin typeface="微软雅黑" panose="020B0503020204020204" pitchFamily="34" charset="-122"/>
                <a:ea typeface="微软雅黑" panose="020B0503020204020204" pitchFamily="34" charset="-122"/>
                <a:sym typeface="+mn-ea"/>
              </a:rPr>
              <a:t>2009年，某高校一教授被举报存在论文重复发表的现象。该教授2008年在不同刊物以第一作者身份发表了10篇同名论文，这些论文中有3个关键词，4部分内容、7个图表、2条结论和3条政策意见完全一致。</a:t>
            </a:r>
            <a:endParaRPr sz="2000" dirty="0">
              <a:latin typeface="微软雅黑" panose="020B0503020204020204" pitchFamily="34" charset="-122"/>
              <a:ea typeface="微软雅黑" panose="020B0503020204020204" pitchFamily="34" charset="-122"/>
              <a:sym typeface="+mn-ea"/>
            </a:endParaRPr>
          </a:p>
        </p:txBody>
      </p:sp>
      <p:sp>
        <p:nvSpPr>
          <p:cNvPr id="18"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4" name="椭圆 11"/>
          <p:cNvSpPr>
            <a:spLocks noChangeArrowheads="1"/>
          </p:cNvSpPr>
          <p:nvPr/>
        </p:nvSpPr>
        <p:spPr bwMode="auto">
          <a:xfrm>
            <a:off x="820420" y="770890"/>
            <a:ext cx="954405" cy="954405"/>
          </a:xfrm>
          <a:prstGeom prst="ellipse">
            <a:avLst/>
          </a:prstGeom>
          <a:solidFill>
            <a:srgbClr val="F79E5A"/>
          </a:solidFill>
          <a:ln w="25400" cmpd="sng">
            <a:solidFill>
              <a:srgbClr val="000000">
                <a:alpha val="0"/>
              </a:srgbClr>
            </a:solidFill>
            <a:round/>
          </a:ln>
        </p:spPr>
        <p:txBody>
          <a:bodyPr lIns="0" tIns="0" rIns="0" bIns="0" anchor="ctr"/>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8" name="椭圆 18"/>
          <p:cNvSpPr>
            <a:spLocks noChangeArrowheads="1"/>
          </p:cNvSpPr>
          <p:nvPr/>
        </p:nvSpPr>
        <p:spPr bwMode="auto">
          <a:xfrm>
            <a:off x="1967230" y="770890"/>
            <a:ext cx="952500" cy="954405"/>
          </a:xfrm>
          <a:prstGeom prst="ellipse">
            <a:avLst/>
          </a:prstGeom>
          <a:solidFill>
            <a:srgbClr val="4DCEB8"/>
          </a:solidFill>
          <a:ln w="25400" cmpd="sng">
            <a:solidFill>
              <a:srgbClr val="000000">
                <a:alpha val="0"/>
              </a:srgbClr>
            </a:solidFill>
            <a:round/>
          </a:ln>
        </p:spPr>
        <p:txBody>
          <a:bodyPr lIns="0" tIns="0" rIns="0" bIns="0" anchor="ctr"/>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65" name="椭圆 25"/>
          <p:cNvSpPr>
            <a:spLocks noChangeArrowheads="1"/>
          </p:cNvSpPr>
          <p:nvPr/>
        </p:nvSpPr>
        <p:spPr bwMode="auto">
          <a:xfrm>
            <a:off x="4311015" y="770890"/>
            <a:ext cx="954405" cy="954405"/>
          </a:xfrm>
          <a:prstGeom prst="ellipse">
            <a:avLst/>
          </a:prstGeom>
          <a:solidFill>
            <a:srgbClr val="0070C0"/>
          </a:solidFill>
          <a:ln w="25400" cmpd="sng">
            <a:solidFill>
              <a:srgbClr val="000000">
                <a:alpha val="0"/>
              </a:srgbClr>
            </a:solidFill>
            <a:round/>
          </a:ln>
        </p:spPr>
        <p:txBody>
          <a:bodyPr lIns="0" tIns="0" rIns="0" bIns="0" anchor="ctr"/>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9" name="椭圆 25"/>
          <p:cNvSpPr>
            <a:spLocks noChangeArrowheads="1"/>
          </p:cNvSpPr>
          <p:nvPr/>
        </p:nvSpPr>
        <p:spPr bwMode="auto">
          <a:xfrm>
            <a:off x="3111500" y="770890"/>
            <a:ext cx="954405" cy="954405"/>
          </a:xfrm>
          <a:prstGeom prst="ellipse">
            <a:avLst/>
          </a:prstGeom>
          <a:solidFill>
            <a:srgbClr val="B95F95"/>
          </a:solidFill>
          <a:ln w="25400" cmpd="sng">
            <a:solidFill>
              <a:srgbClr val="000000">
                <a:alpha val="0"/>
              </a:srgbClr>
            </a:solidFill>
            <a:round/>
          </a:ln>
        </p:spPr>
        <p:txBody>
          <a:bodyPr lIns="0" tIns="0" rIns="0" bIns="0" anchor="ctr"/>
          <a:p>
            <a:pPr defTabSz="584200" eaLnBrk="1" hangingPunct="1">
              <a:defRPr/>
            </a:pPr>
            <a:endParaRPr lang="zh-CN" altLang="en-US" sz="4000">
              <a:solidFill>
                <a:srgbClr val="FFFFFF"/>
              </a:solidFill>
              <a:effectLst>
                <a:outerShdw blurRad="38100" dist="38100" dir="2700000" algn="tl">
                  <a:srgbClr val="000000"/>
                </a:outerShdw>
              </a:effectLst>
            </a:endParaRPr>
          </a:p>
        </p:txBody>
      </p:sp>
      <p:sp>
        <p:nvSpPr>
          <p:cNvPr id="11" name="文本框 10"/>
          <p:cNvSpPr txBox="1"/>
          <p:nvPr/>
        </p:nvSpPr>
        <p:spPr>
          <a:xfrm>
            <a:off x="1028700" y="987425"/>
            <a:ext cx="538480" cy="521970"/>
          </a:xfrm>
          <a:prstGeom prst="rect">
            <a:avLst/>
          </a:prstGeom>
          <a:noFill/>
        </p:spPr>
        <p:txBody>
          <a:bodyPr wrap="none" rtlCol="0">
            <a:spAutoFit/>
          </a:bodyPr>
          <a:p>
            <a:r>
              <a:rPr lang="zh-CN" altLang="en-US" sz="2800">
                <a:solidFill>
                  <a:schemeClr val="bg1"/>
                </a:solidFill>
                <a:latin typeface="微软雅黑" panose="020B0503020204020204" pitchFamily="34" charset="-122"/>
                <a:ea typeface="微软雅黑" panose="020B0503020204020204" pitchFamily="34" charset="-122"/>
              </a:rPr>
              <a:t>重</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174240" y="987425"/>
            <a:ext cx="538480" cy="521970"/>
          </a:xfrm>
          <a:prstGeom prst="rect">
            <a:avLst/>
          </a:prstGeom>
          <a:noFill/>
        </p:spPr>
        <p:txBody>
          <a:bodyPr wrap="none" rtlCol="0">
            <a:spAutoFit/>
          </a:bodyPr>
          <a:p>
            <a:r>
              <a:rPr lang="zh-CN" altLang="en-US" sz="2800">
                <a:solidFill>
                  <a:schemeClr val="bg1"/>
                </a:solidFill>
                <a:latin typeface="微软雅黑" panose="020B0503020204020204" pitchFamily="34" charset="-122"/>
                <a:ea typeface="微软雅黑" panose="020B0503020204020204" pitchFamily="34" charset="-122"/>
              </a:rPr>
              <a:t>复</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328035" y="986790"/>
            <a:ext cx="538480" cy="521970"/>
          </a:xfrm>
          <a:prstGeom prst="rect">
            <a:avLst/>
          </a:prstGeom>
          <a:noFill/>
        </p:spPr>
        <p:txBody>
          <a:bodyPr wrap="none" rtlCol="0">
            <a:spAutoFit/>
          </a:bodyPr>
          <a:p>
            <a:r>
              <a:rPr lang="zh-CN" altLang="en-US" sz="2800">
                <a:solidFill>
                  <a:schemeClr val="bg1"/>
                </a:solidFill>
                <a:latin typeface="微软雅黑" panose="020B0503020204020204" pitchFamily="34" charset="-122"/>
                <a:ea typeface="微软雅黑" panose="020B0503020204020204" pitchFamily="34" charset="-122"/>
              </a:rPr>
              <a:t>发</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519295" y="987425"/>
            <a:ext cx="538480" cy="521970"/>
          </a:xfrm>
          <a:prstGeom prst="rect">
            <a:avLst/>
          </a:prstGeom>
          <a:noFill/>
        </p:spPr>
        <p:txBody>
          <a:bodyPr wrap="none" rtlCol="0">
            <a:spAutoFit/>
          </a:bodyPr>
          <a:p>
            <a:r>
              <a:rPr lang="zh-CN" altLang="en-US" sz="2800">
                <a:solidFill>
                  <a:schemeClr val="bg1"/>
                </a:solidFill>
                <a:latin typeface="微软雅黑" panose="020B0503020204020204" pitchFamily="34" charset="-122"/>
                <a:ea typeface="微软雅黑" panose="020B0503020204020204" pitchFamily="34" charset="-122"/>
              </a:rPr>
              <a:t>表</a:t>
            </a:r>
            <a:endParaRPr lang="zh-CN" altLang="en-US" sz="280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839470" y="2207260"/>
            <a:ext cx="5153025" cy="2941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pull/>
      </p:transition>
    </mc:Choice>
    <mc:Fallback>
      <p:transition spd="slow" advTm="1000">
        <p:pull/>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86995" y="1347470"/>
            <a:ext cx="12082780" cy="1968500"/>
          </a:xfrm>
          <a:prstGeom prst="rect">
            <a:avLst/>
          </a:prstGeom>
        </p:spPr>
      </p:pic>
      <p:pic>
        <p:nvPicPr>
          <p:cNvPr id="3" name="图片 2"/>
          <p:cNvPicPr>
            <a:picLocks noChangeAspect="1"/>
          </p:cNvPicPr>
          <p:nvPr/>
        </p:nvPicPr>
        <p:blipFill>
          <a:blip r:embed="rId2"/>
          <a:stretch>
            <a:fillRect/>
          </a:stretch>
        </p:blipFill>
        <p:spPr>
          <a:xfrm>
            <a:off x="86995" y="3315970"/>
            <a:ext cx="4771390" cy="2894965"/>
          </a:xfrm>
          <a:prstGeom prst="rect">
            <a:avLst/>
          </a:prstGeom>
        </p:spPr>
      </p:pic>
      <p:pic>
        <p:nvPicPr>
          <p:cNvPr id="4" name="图片 3"/>
          <p:cNvPicPr>
            <a:picLocks noChangeAspect="1"/>
          </p:cNvPicPr>
          <p:nvPr/>
        </p:nvPicPr>
        <p:blipFill>
          <a:blip r:embed="rId3"/>
          <a:stretch>
            <a:fillRect/>
          </a:stretch>
        </p:blipFill>
        <p:spPr>
          <a:xfrm>
            <a:off x="4845685" y="3315970"/>
            <a:ext cx="7315200" cy="2621280"/>
          </a:xfrm>
          <a:prstGeom prst="rect">
            <a:avLst/>
          </a:prstGeom>
        </p:spPr>
      </p:pic>
      <p:sp>
        <p:nvSpPr>
          <p:cNvPr id="5" name="文本框 4"/>
          <p:cNvSpPr txBox="1"/>
          <p:nvPr/>
        </p:nvSpPr>
        <p:spPr>
          <a:xfrm>
            <a:off x="86995" y="463550"/>
            <a:ext cx="11502390" cy="521970"/>
          </a:xfrm>
          <a:prstGeom prst="rect">
            <a:avLst/>
          </a:prstGeom>
          <a:noFill/>
        </p:spPr>
        <p:txBody>
          <a:bodyPr wrap="square" rtlCol="0">
            <a:spAutoFit/>
          </a:bodyPr>
          <a:p>
            <a:r>
              <a:rPr lang="zh-CN" altLang="en-US" sz="2800">
                <a:latin typeface="微软雅黑" panose="020B0503020204020204" pitchFamily="34" charset="-122"/>
                <a:ea typeface="微软雅黑" panose="020B0503020204020204" pitchFamily="34" charset="-122"/>
              </a:rPr>
              <a:t>刺激！学术大地震！最强造假被揭露，很多专家或被打脸</a:t>
            </a:r>
            <a:endParaRPr lang="zh-CN" altLang="en-US" sz="2800">
              <a:latin typeface="微软雅黑" panose="020B0503020204020204" pitchFamily="34" charset="-122"/>
              <a:ea typeface="微软雅黑" panose="020B0503020204020204" pitchFamily="34" charset="-122"/>
            </a:endParaRPr>
          </a:p>
        </p:txBody>
      </p:sp>
    </p:spTree>
  </p:cSld>
  <p:clrMapOvr>
    <a:masterClrMapping/>
  </p:clrMapOvr>
  <p:transition spd="med" advClick="0" advTm="1000">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a9c9ac06fbdef27eb9aa696c3915f58f(1)"/>
          <p:cNvPicPr>
            <a:picLocks noChangeAspect="1"/>
          </p:cNvPicPr>
          <p:nvPr/>
        </p:nvPicPr>
        <p:blipFill>
          <a:blip r:embed="rId1"/>
          <a:stretch>
            <a:fillRect/>
          </a:stretch>
        </p:blipFill>
        <p:spPr>
          <a:xfrm>
            <a:off x="-31750" y="861060"/>
            <a:ext cx="6513830" cy="5930265"/>
          </a:xfrm>
          <a:prstGeom prst="rect">
            <a:avLst/>
          </a:prstGeom>
        </p:spPr>
      </p:pic>
      <p:sp>
        <p:nvSpPr>
          <p:cNvPr id="26"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7"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8"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9"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30"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31" name="组合 30"/>
          <p:cNvGrpSpPr/>
          <p:nvPr/>
        </p:nvGrpSpPr>
        <p:grpSpPr>
          <a:xfrm>
            <a:off x="895445" y="142664"/>
            <a:ext cx="3840912" cy="808757"/>
            <a:chOff x="903371" y="249943"/>
            <a:chExt cx="2831223" cy="679699"/>
          </a:xfrm>
        </p:grpSpPr>
        <p:sp>
          <p:nvSpPr>
            <p:cNvPr id="32" name="任意多边形 31"/>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3" name="任意多边形 32"/>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4" name="标题 1"/>
          <p:cNvSpPr txBox="1"/>
          <p:nvPr/>
        </p:nvSpPr>
        <p:spPr>
          <a:xfrm>
            <a:off x="2003094" y="300024"/>
            <a:ext cx="7095588" cy="795095"/>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案例解读</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34975" y="1371600"/>
            <a:ext cx="5580380" cy="2221230"/>
          </a:xfrm>
          <a:prstGeom prst="rect">
            <a:avLst/>
          </a:prstGeom>
        </p:spPr>
      </p:pic>
      <p:sp>
        <p:nvSpPr>
          <p:cNvPr id="4" name="文本框 3"/>
          <p:cNvSpPr txBox="1"/>
          <p:nvPr/>
        </p:nvSpPr>
        <p:spPr>
          <a:xfrm>
            <a:off x="6606540" y="951865"/>
            <a:ext cx="5354320" cy="1291590"/>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p>
            <a:pPr algn="ctr">
              <a:lnSpc>
                <a:spcPct val="150000"/>
              </a:lnSpc>
            </a:pPr>
            <a:r>
              <a:rPr lang="zh-CN" altLang="en-US" sz="2400" b="1" dirty="0">
                <a:solidFill>
                  <a:srgbClr val="C00000"/>
                </a:solidFill>
                <a:latin typeface="Impact" panose="020B0806030902050204" pitchFamily="34" charset="0"/>
                <a:sym typeface="+mn-ea"/>
              </a:rPr>
              <a:t>最</a:t>
            </a:r>
            <a:r>
              <a:rPr lang="en-US" altLang="zh-CN" sz="2800" b="1" dirty="0">
                <a:solidFill>
                  <a:srgbClr val="C00000"/>
                </a:solidFill>
                <a:latin typeface="Impact" panose="020B0806030902050204" pitchFamily="34" charset="0"/>
                <a:sym typeface="+mn-ea"/>
              </a:rPr>
              <a:t>“</a:t>
            </a:r>
            <a:r>
              <a:rPr lang="zh-CN" altLang="en-US" sz="2800" b="1" dirty="0">
                <a:solidFill>
                  <a:srgbClr val="C00000"/>
                </a:solidFill>
                <a:latin typeface="Impact" panose="020B0806030902050204" pitchFamily="34" charset="0"/>
                <a:sym typeface="+mn-ea"/>
              </a:rPr>
              <a:t>高级别</a:t>
            </a:r>
            <a:r>
              <a:rPr lang="en-US" altLang="zh-CN" sz="2800" b="1" dirty="0">
                <a:solidFill>
                  <a:srgbClr val="C00000"/>
                </a:solidFill>
                <a:latin typeface="Impact" panose="020B0806030902050204" pitchFamily="34" charset="0"/>
                <a:sym typeface="+mn-ea"/>
              </a:rPr>
              <a:t>”</a:t>
            </a:r>
            <a:r>
              <a:rPr lang="zh-CN" altLang="en-US" sz="2400" b="1" dirty="0">
                <a:solidFill>
                  <a:srgbClr val="C00000"/>
                </a:solidFill>
                <a:latin typeface="Impact" panose="020B0806030902050204" pitchFamily="34" charset="0"/>
                <a:sym typeface="+mn-ea"/>
              </a:rPr>
              <a:t>的学术不端：</a:t>
            </a:r>
            <a:endParaRPr lang="zh-CN" altLang="en-US" sz="2400" b="1" dirty="0">
              <a:solidFill>
                <a:srgbClr val="C00000"/>
              </a:solidFill>
              <a:latin typeface="Impact" panose="020B0806030902050204" pitchFamily="34" charset="0"/>
              <a:sym typeface="+mn-ea"/>
            </a:endParaRPr>
          </a:p>
          <a:p>
            <a:pPr>
              <a:lnSpc>
                <a:spcPct val="150000"/>
              </a:lnSpc>
            </a:pPr>
            <a:r>
              <a:rPr lang="en-US" altLang="zh-CN" sz="2400" dirty="0">
                <a:solidFill>
                  <a:srgbClr val="C00000"/>
                </a:solidFill>
                <a:latin typeface="Impact" panose="020B0806030902050204" pitchFamily="34" charset="0"/>
                <a:sym typeface="+mn-ea"/>
              </a:rPr>
              <a:t>XX</a:t>
            </a:r>
            <a:r>
              <a:rPr lang="zh-CN" altLang="en-US" sz="2400" b="1" dirty="0">
                <a:solidFill>
                  <a:srgbClr val="C00000"/>
                </a:solidFill>
                <a:latin typeface="Impact" panose="020B0806030902050204" pitchFamily="34" charset="0"/>
                <a:sym typeface="+mn-ea"/>
              </a:rPr>
              <a:t>大学前校长和他的</a:t>
            </a:r>
            <a:r>
              <a:rPr lang="en-US" altLang="zh-CN" sz="2400" b="1" dirty="0">
                <a:solidFill>
                  <a:srgbClr val="C00000"/>
                </a:solidFill>
                <a:latin typeface="Impact" panose="020B0806030902050204" pitchFamily="34" charset="0"/>
                <a:sym typeface="+mn-ea"/>
              </a:rPr>
              <a:t>“</a:t>
            </a:r>
            <a:r>
              <a:rPr lang="zh-CN" altLang="en-US" sz="2400" b="1" dirty="0">
                <a:solidFill>
                  <a:srgbClr val="C00000"/>
                </a:solidFill>
                <a:latin typeface="Impact" panose="020B0806030902050204" pitchFamily="34" charset="0"/>
                <a:sym typeface="+mn-ea"/>
              </a:rPr>
              <a:t>莱布尼茨奖</a:t>
            </a:r>
            <a:r>
              <a:rPr lang="en-US" altLang="zh-CN" sz="2400" b="1" dirty="0">
                <a:solidFill>
                  <a:srgbClr val="C00000"/>
                </a:solidFill>
                <a:latin typeface="Impact" panose="020B0806030902050204" pitchFamily="34" charset="0"/>
                <a:sym typeface="+mn-ea"/>
              </a:rPr>
              <a:t>”</a:t>
            </a:r>
            <a:endParaRPr lang="zh-CN" altLang="en-US"/>
          </a:p>
        </p:txBody>
      </p:sp>
      <p:sp>
        <p:nvSpPr>
          <p:cNvPr id="11" name="文本框 10"/>
          <p:cNvSpPr txBox="1"/>
          <p:nvPr/>
        </p:nvSpPr>
        <p:spPr>
          <a:xfrm>
            <a:off x="6606540" y="2390775"/>
            <a:ext cx="4810760" cy="3846195"/>
          </a:xfrm>
          <a:prstGeom prst="rect">
            <a:avLst/>
          </a:prstGeom>
          <a:noFill/>
        </p:spPr>
        <p:txBody>
          <a:bodyPr wrap="square" rtlCol="0">
            <a:spAutoFit/>
          </a:bodyPr>
          <a:p>
            <a:pPr algn="ctr">
              <a:lnSpc>
                <a:spcPct val="200000"/>
              </a:lnSpc>
            </a:pPr>
            <a:r>
              <a:rPr lang="zh-CN" altLang="en-US" sz="2400" b="1"/>
              <a:t>前校长杨某某</a:t>
            </a:r>
            <a:r>
              <a:rPr lang="zh-CN" altLang="en-US" sz="3200" b="1"/>
              <a:t>履历造假</a:t>
            </a:r>
            <a:endParaRPr lang="zh-CN" altLang="en-US" sz="2400"/>
          </a:p>
          <a:p>
            <a:pPr>
              <a:lnSpc>
                <a:spcPct val="200000"/>
              </a:lnSpc>
            </a:pPr>
            <a:r>
              <a:rPr lang="zh-CN" altLang="en-US"/>
              <a:t>杨某某曾获得过德国1988年的Leibniz奖，也即德国的最高科学奖。经调查该奖项组委会向全球公开了历年获奖的名单，“其中1988年获奖名单中，即使用高倍电子显微镜也找不到杨某某三个字中的任何一个。”</a:t>
            </a:r>
            <a:endParaRPr lang="zh-CN" altLang="en-US"/>
          </a:p>
        </p:txBody>
      </p:sp>
      <p:pic>
        <p:nvPicPr>
          <p:cNvPr id="5" name="图片 4"/>
          <p:cNvPicPr>
            <a:picLocks noChangeAspect="1"/>
          </p:cNvPicPr>
          <p:nvPr/>
        </p:nvPicPr>
        <p:blipFill>
          <a:blip r:embed="rId3"/>
          <a:srcRect r="18100"/>
          <a:stretch>
            <a:fillRect/>
          </a:stretch>
        </p:blipFill>
        <p:spPr>
          <a:xfrm>
            <a:off x="427990" y="3592830"/>
            <a:ext cx="5594350" cy="15424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advTm="21000">
        <p:cover/>
      </p:transition>
    </mc:Choice>
    <mc:Fallback>
      <p:transition advTm="21000">
        <p:cov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35940" y="6181090"/>
            <a:ext cx="10566400" cy="645160"/>
          </a:xfrm>
          <a:prstGeom prst="rect">
            <a:avLst/>
          </a:prstGeom>
          <a:noFill/>
        </p:spPr>
        <p:txBody>
          <a:bodyPr wrap="square" rtlCol="0">
            <a:spAutoFit/>
          </a:bodyPr>
          <a:lstStyle/>
          <a:p>
            <a:r>
              <a:rPr lang="zh-CN" altLang="en-US"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比对后发现，这两篇论文不仅题目一字不差，摘要和正文也高度相似，多个段落几乎一字不差。两篇论文高度雷同。</a:t>
            </a:r>
            <a:endParaRPr lang="zh-CN" altLang="en-US"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26" name="等腰三角形 4"/>
          <p:cNvSpPr>
            <a:spLocks noChangeArrowheads="1"/>
          </p:cNvSpPr>
          <p:nvPr/>
        </p:nvSpPr>
        <p:spPr bwMode="auto">
          <a:xfrm rot="5400000">
            <a:off x="47381" y="252591"/>
            <a:ext cx="197396" cy="285807"/>
          </a:xfrm>
          <a:prstGeom prst="triangle">
            <a:avLst>
              <a:gd name="adj" fmla="val 50000"/>
            </a:avLst>
          </a:prstGeom>
          <a:solidFill>
            <a:schemeClr val="bg1"/>
          </a:solidFill>
          <a:ln>
            <a:noFill/>
          </a:ln>
        </p:spPr>
        <p:txBody>
          <a:bodyPr anchor="ctr"/>
          <a:lstStyle/>
          <a:p>
            <a:pPr algn="ctr" eaLnBrk="1" hangingPunct="1">
              <a:buFont typeface="Arial" panose="020B0604020202020204" pitchFamily="34" charset="0"/>
              <a:buNone/>
            </a:pPr>
            <a:endParaRPr lang="zh-CN" altLang="zh-CN">
              <a:solidFill>
                <a:schemeClr val="bg1"/>
              </a:solidFill>
              <a:latin typeface="宋体" panose="02010600030101010101" pitchFamily="2" charset="-122"/>
              <a:sym typeface="宋体" panose="02010600030101010101" pitchFamily="2" charset="-122"/>
            </a:endParaRPr>
          </a:p>
        </p:txBody>
      </p:sp>
      <p:sp>
        <p:nvSpPr>
          <p:cNvPr id="27" name="矩形 6"/>
          <p:cNvSpPr>
            <a:spLocks noChangeArrowheads="1"/>
          </p:cNvSpPr>
          <p:nvPr/>
        </p:nvSpPr>
        <p:spPr bwMode="auto">
          <a:xfrm>
            <a:off x="-9087" y="478708"/>
            <a:ext cx="3256885" cy="218863"/>
          </a:xfrm>
          <a:prstGeom prst="rect">
            <a:avLst/>
          </a:prstGeom>
          <a:solidFill>
            <a:srgbClr val="3B68A1"/>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8" name="矩形 7"/>
          <p:cNvSpPr>
            <a:spLocks noChangeArrowheads="1"/>
          </p:cNvSpPr>
          <p:nvPr/>
        </p:nvSpPr>
        <p:spPr bwMode="auto">
          <a:xfrm>
            <a:off x="2970322" y="478708"/>
            <a:ext cx="4590232" cy="218863"/>
          </a:xfrm>
          <a:prstGeom prst="rect">
            <a:avLst/>
          </a:prstGeom>
          <a:solidFill>
            <a:srgbClr val="F79E5A"/>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29" name="矩形 8"/>
          <p:cNvSpPr>
            <a:spLocks noChangeArrowheads="1"/>
          </p:cNvSpPr>
          <p:nvPr/>
        </p:nvSpPr>
        <p:spPr bwMode="auto">
          <a:xfrm>
            <a:off x="6352253" y="477280"/>
            <a:ext cx="3299888" cy="220133"/>
          </a:xfrm>
          <a:prstGeom prst="rect">
            <a:avLst/>
          </a:prstGeom>
          <a:solidFill>
            <a:srgbClr val="4DCEB8"/>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30" name="矩形 9"/>
          <p:cNvSpPr>
            <a:spLocks noChangeArrowheads="1"/>
          </p:cNvSpPr>
          <p:nvPr/>
        </p:nvSpPr>
        <p:spPr bwMode="auto">
          <a:xfrm>
            <a:off x="9582587" y="477280"/>
            <a:ext cx="2623927" cy="220133"/>
          </a:xfrm>
          <a:prstGeom prst="rect">
            <a:avLst/>
          </a:prstGeom>
          <a:solidFill>
            <a:srgbClr val="B95F95"/>
          </a:solidFill>
          <a:ln>
            <a:noFill/>
          </a:ln>
        </p:spPr>
        <p:txBody>
          <a:bodyPr lIns="91404" tIns="45702" rIns="91404" bIns="45702" anchor="ctr"/>
          <a:lstStyle/>
          <a:p>
            <a:pPr algn="ctr" eaLnBrk="1" hangingPunct="1">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grpSp>
        <p:nvGrpSpPr>
          <p:cNvPr id="31" name="组合 30"/>
          <p:cNvGrpSpPr/>
          <p:nvPr/>
        </p:nvGrpSpPr>
        <p:grpSpPr>
          <a:xfrm>
            <a:off x="895445" y="142664"/>
            <a:ext cx="3840912" cy="808757"/>
            <a:chOff x="903371" y="249943"/>
            <a:chExt cx="2831223" cy="679699"/>
          </a:xfrm>
        </p:grpSpPr>
        <p:sp>
          <p:nvSpPr>
            <p:cNvPr id="32" name="任意多边形 31"/>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3" name="任意多边形 32"/>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bg1"/>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sp>
        <p:nvSpPr>
          <p:cNvPr id="34" name="标题 1"/>
          <p:cNvSpPr txBox="1"/>
          <p:nvPr/>
        </p:nvSpPr>
        <p:spPr>
          <a:xfrm>
            <a:off x="2003094" y="300024"/>
            <a:ext cx="7095588" cy="795095"/>
          </a:xfrm>
          <a:prstGeom prst="rect">
            <a:avLst/>
          </a:prstGeom>
        </p:spPr>
        <p:txBody>
          <a:bodyPr lIns="91437" tIns="45718" rIns="91437" bIns="45718">
            <a:norm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3B68A1"/>
                </a:solidFill>
                <a:latin typeface="微软雅黑" panose="020B0503020204020204" pitchFamily="34" charset="-122"/>
                <a:ea typeface="微软雅黑" panose="020B0503020204020204" pitchFamily="34" charset="-122"/>
              </a:rPr>
              <a:t>案例解读</a:t>
            </a:r>
            <a:endParaRPr lang="zh-CN" altLang="en-US" sz="2800" b="1" dirty="0">
              <a:solidFill>
                <a:srgbClr val="3B68A1"/>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356870" y="861060"/>
            <a:ext cx="9817735" cy="737235"/>
          </a:xfrm>
          <a:prstGeom prst="rect">
            <a:avLst/>
          </a:prstGeom>
          <a:noFill/>
        </p:spPr>
        <p:txBody>
          <a:bodyPr wrap="square" rtlCol="0">
            <a:spAutoFit/>
          </a:bodyPr>
          <a:p>
            <a:pPr>
              <a:lnSpc>
                <a:spcPct val="150000"/>
              </a:lnSpc>
            </a:pPr>
            <a:r>
              <a:rPr lang="en-US" altLang="zh-CN" sz="2800" b="1" dirty="0">
                <a:solidFill>
                  <a:srgbClr val="C00000"/>
                </a:solidFill>
                <a:latin typeface="Impact" panose="020B0806030902050204" pitchFamily="34" charset="0"/>
              </a:rPr>
              <a:t>XX</a:t>
            </a:r>
            <a:r>
              <a:rPr lang="zh-CN" altLang="en-US" sz="2800" b="1" dirty="0">
                <a:solidFill>
                  <a:srgbClr val="C00000"/>
                </a:solidFill>
                <a:latin typeface="Impact" panose="020B0806030902050204" pitchFamily="34" charset="0"/>
              </a:rPr>
              <a:t>大学2016届硕士毕业生学位论文涉抄袭，题目一字不差</a:t>
            </a:r>
            <a:endParaRPr lang="zh-CN" altLang="en-US" sz="2800" b="1" dirty="0">
              <a:solidFill>
                <a:srgbClr val="C00000"/>
              </a:solidFill>
              <a:latin typeface="Impact" panose="020B0806030902050204" pitchFamily="34" charset="0"/>
            </a:endParaRPr>
          </a:p>
        </p:txBody>
      </p:sp>
      <p:sp>
        <p:nvSpPr>
          <p:cNvPr id="16" name="文本框 15"/>
          <p:cNvSpPr txBox="1"/>
          <p:nvPr/>
        </p:nvSpPr>
        <p:spPr>
          <a:xfrm>
            <a:off x="10433050" y="2829560"/>
            <a:ext cx="1773555" cy="922020"/>
          </a:xfrm>
          <a:prstGeom prst="rect">
            <a:avLst/>
          </a:prstGeom>
          <a:noFill/>
        </p:spPr>
        <p:txBody>
          <a:bodyPr wrap="square" rtlCol="0">
            <a:spAutoFit/>
          </a:bodyPr>
          <a:p>
            <a:r>
              <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XX大学</a:t>
            </a:r>
            <a:endPar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软件工程</a:t>
            </a:r>
            <a:r>
              <a:rPr lang="zh-CN" altLang="en-US"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专业</a:t>
            </a:r>
            <a:endPar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2016届硕士</a:t>
            </a:r>
            <a:r>
              <a:rPr lang="zh-CN" altLang="en-US"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生</a:t>
            </a:r>
            <a:endParaRPr lang="zh-CN" altLang="en-US"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endParaRPr>
          </a:p>
        </p:txBody>
      </p:sp>
      <p:sp>
        <p:nvSpPr>
          <p:cNvPr id="18" name="文本框 17"/>
          <p:cNvSpPr txBox="1"/>
          <p:nvPr/>
        </p:nvSpPr>
        <p:spPr>
          <a:xfrm>
            <a:off x="2540" y="2967990"/>
            <a:ext cx="2303145" cy="922020"/>
          </a:xfrm>
          <a:prstGeom prst="rect">
            <a:avLst/>
          </a:prstGeom>
          <a:noFill/>
        </p:spPr>
        <p:txBody>
          <a:bodyPr wrap="square" rtlCol="0">
            <a:spAutoFit/>
          </a:bodyPr>
          <a:p>
            <a:r>
              <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XX师范大学计算机应用技术专业</a:t>
            </a:r>
            <a:endPar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endParaRPr>
          </a:p>
          <a:p>
            <a:r>
              <a:rPr lang="en-US" altLang="zh-CN"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2013届硕士</a:t>
            </a:r>
            <a:r>
              <a:rPr lang="zh-CN" altLang="en-US"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rPr>
              <a:t>生</a:t>
            </a:r>
            <a:endParaRPr lang="zh-CN" altLang="en-US" b="1" spc="150" dirty="0">
              <a:solidFill>
                <a:schemeClr val="tx1">
                  <a:lumMod val="50000"/>
                </a:schemeClr>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Arial" panose="020B0604020202020204" pitchFamily="34" charset="0"/>
            </a:endParaRPr>
          </a:p>
        </p:txBody>
      </p:sp>
      <p:grpSp>
        <p:nvGrpSpPr>
          <p:cNvPr id="15" name="组合 14"/>
          <p:cNvGrpSpPr/>
          <p:nvPr/>
        </p:nvGrpSpPr>
        <p:grpSpPr>
          <a:xfrm>
            <a:off x="6727825" y="1624965"/>
            <a:ext cx="3587750" cy="4555490"/>
            <a:chOff x="10595" y="2559"/>
            <a:chExt cx="5650" cy="7174"/>
          </a:xfrm>
        </p:grpSpPr>
        <p:grpSp>
          <p:nvGrpSpPr>
            <p:cNvPr id="13" name="组合 12"/>
            <p:cNvGrpSpPr/>
            <p:nvPr/>
          </p:nvGrpSpPr>
          <p:grpSpPr>
            <a:xfrm>
              <a:off x="10595" y="2559"/>
              <a:ext cx="5650" cy="7175"/>
              <a:chOff x="10572" y="2528"/>
              <a:chExt cx="5233" cy="7196"/>
            </a:xfrm>
          </p:grpSpPr>
          <p:pic>
            <p:nvPicPr>
              <p:cNvPr id="11" name="图片 10"/>
              <p:cNvPicPr>
                <a:picLocks noChangeAspect="1"/>
              </p:cNvPicPr>
              <p:nvPr/>
            </p:nvPicPr>
            <p:blipFill>
              <a:blip r:embed="rId1"/>
              <a:srcRect l="5457"/>
              <a:stretch>
                <a:fillRect/>
              </a:stretch>
            </p:blipFill>
            <p:spPr>
              <a:xfrm>
                <a:off x="10573" y="2528"/>
                <a:ext cx="5232" cy="4706"/>
              </a:xfrm>
              <a:prstGeom prst="rect">
                <a:avLst/>
              </a:prstGeom>
              <a:ln w="28575">
                <a:solidFill>
                  <a:srgbClr val="0070C0"/>
                </a:solidFill>
              </a:ln>
            </p:spPr>
          </p:pic>
          <p:pic>
            <p:nvPicPr>
              <p:cNvPr id="12" name="图片 11"/>
              <p:cNvPicPr>
                <a:picLocks noChangeAspect="1"/>
              </p:cNvPicPr>
              <p:nvPr/>
            </p:nvPicPr>
            <p:blipFill>
              <a:blip r:embed="rId2"/>
              <a:stretch>
                <a:fillRect/>
              </a:stretch>
            </p:blipFill>
            <p:spPr>
              <a:xfrm>
                <a:off x="10572" y="7234"/>
                <a:ext cx="5232" cy="2490"/>
              </a:xfrm>
              <a:prstGeom prst="rect">
                <a:avLst/>
              </a:prstGeom>
              <a:ln w="28575">
                <a:solidFill>
                  <a:srgbClr val="0070C0"/>
                </a:solidFill>
              </a:ln>
            </p:spPr>
          </p:pic>
        </p:grpSp>
        <p:sp>
          <p:nvSpPr>
            <p:cNvPr id="2" name="矩形 1"/>
            <p:cNvSpPr/>
            <p:nvPr/>
          </p:nvSpPr>
          <p:spPr>
            <a:xfrm>
              <a:off x="12682" y="4456"/>
              <a:ext cx="770" cy="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12509" y="7276"/>
              <a:ext cx="811" cy="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2509" y="8023"/>
              <a:ext cx="3329" cy="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4" name="组合 13"/>
          <p:cNvGrpSpPr/>
          <p:nvPr/>
        </p:nvGrpSpPr>
        <p:grpSpPr>
          <a:xfrm>
            <a:off x="2305685" y="1667510"/>
            <a:ext cx="3646170" cy="4513580"/>
            <a:chOff x="3631" y="2626"/>
            <a:chExt cx="5742" cy="7108"/>
          </a:xfrm>
        </p:grpSpPr>
        <p:grpSp>
          <p:nvGrpSpPr>
            <p:cNvPr id="10" name="组合 9"/>
            <p:cNvGrpSpPr/>
            <p:nvPr/>
          </p:nvGrpSpPr>
          <p:grpSpPr>
            <a:xfrm>
              <a:off x="3631" y="2626"/>
              <a:ext cx="5743" cy="7108"/>
              <a:chOff x="2143" y="2528"/>
              <a:chExt cx="5743" cy="7396"/>
            </a:xfrm>
          </p:grpSpPr>
          <p:pic>
            <p:nvPicPr>
              <p:cNvPr id="8" name="图片 7"/>
              <p:cNvPicPr>
                <a:picLocks noChangeAspect="1"/>
              </p:cNvPicPr>
              <p:nvPr/>
            </p:nvPicPr>
            <p:blipFill>
              <a:blip r:embed="rId3"/>
              <a:srcRect r="1980"/>
              <a:stretch>
                <a:fillRect/>
              </a:stretch>
            </p:blipFill>
            <p:spPr>
              <a:xfrm>
                <a:off x="2143" y="2528"/>
                <a:ext cx="5743" cy="4838"/>
              </a:xfrm>
              <a:prstGeom prst="rect">
                <a:avLst/>
              </a:prstGeom>
              <a:ln w="28575">
                <a:solidFill>
                  <a:srgbClr val="0070C0"/>
                </a:solidFill>
              </a:ln>
            </p:spPr>
          </p:pic>
          <p:pic>
            <p:nvPicPr>
              <p:cNvPr id="9" name="图片 8"/>
              <p:cNvPicPr>
                <a:picLocks noChangeAspect="1"/>
              </p:cNvPicPr>
              <p:nvPr/>
            </p:nvPicPr>
            <p:blipFill>
              <a:blip r:embed="rId4"/>
              <a:srcRect l="3607" r="10184"/>
              <a:stretch>
                <a:fillRect/>
              </a:stretch>
            </p:blipFill>
            <p:spPr>
              <a:xfrm>
                <a:off x="2143" y="6834"/>
                <a:ext cx="5743" cy="3090"/>
              </a:xfrm>
              <a:prstGeom prst="rect">
                <a:avLst/>
              </a:prstGeom>
              <a:ln w="28575">
                <a:solidFill>
                  <a:srgbClr val="0070C0"/>
                </a:solidFill>
              </a:ln>
            </p:spPr>
          </p:pic>
        </p:grpSp>
        <p:sp>
          <p:nvSpPr>
            <p:cNvPr id="6" name="矩形 5"/>
            <p:cNvSpPr/>
            <p:nvPr/>
          </p:nvSpPr>
          <p:spPr>
            <a:xfrm>
              <a:off x="4930" y="4333"/>
              <a:ext cx="900" cy="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6626" y="8563"/>
              <a:ext cx="1578" cy="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500" advTm="21000">
        <p:cover/>
      </p:transition>
    </mc:Choice>
    <mc:Fallback>
      <p:transition advTm="2100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KSO_WM_TAG_VERSION" val="1.0"/>
  <p:tag name="KSO_WM_BEAUTIFY_FLAG" val="#wm#"/>
  <p:tag name="KSO_WM_TEMPLATE_CATEGORY" val="custom"/>
  <p:tag name="KSO_WM_TEMPLATE_INDEX" val="160402"/>
  <p:tag name="KSO_WM_UNIT_TYPE" val="b"/>
  <p:tag name="KSO_WM_UNIT_INDEX" val="1"/>
  <p:tag name="KSO_WM_UNIT_ID" val="custom160402_1*b*1"/>
  <p:tag name="KSO_WM_UNIT_CLEAR" val="1"/>
  <p:tag name="KSO_WM_UNIT_LAYERLEVEL" val="1"/>
  <p:tag name="KSO_WM_UNIT_VALUE" val="35"/>
  <p:tag name="KSO_WM_UNIT_ISCONTENTSTITLE" val="0"/>
  <p:tag name="KSO_WM_UNIT_HIGHLIGHT" val="0"/>
  <p:tag name="KSO_WM_UNIT_COMPATIBLE" val="0"/>
  <p:tag name="KSO_WM_UNIT_PRESET_TEXT_INDEX" val="3"/>
  <p:tag name="KSO_WM_UNIT_PRESET_TEXT_LEN" val="17"/>
</p:tagLst>
</file>

<file path=ppt/tags/tag10.xml><?xml version="1.0" encoding="utf-8"?>
<p:tagLst xmlns:p="http://schemas.openxmlformats.org/presentationml/2006/main">
  <p:tag name="MH" val="20160830110547"/>
  <p:tag name="MH_LIBRARY" val="CONTENTS"/>
  <p:tag name="MH_TYPE" val="OTHERS"/>
  <p:tag name="ID" val="545840"/>
</p:tagLst>
</file>

<file path=ppt/tags/tag11.xml><?xml version="1.0" encoding="utf-8"?>
<p:tagLst xmlns:p="http://schemas.openxmlformats.org/presentationml/2006/main">
  <p:tag name="MH" val="20160830110547"/>
  <p:tag name="MH_LIBRARY" val="CONTENTS"/>
  <p:tag name="MH_TYPE" val="OTHERS"/>
  <p:tag name="ID" val="545840"/>
</p:tagLst>
</file>

<file path=ppt/tags/tag12.xml><?xml version="1.0" encoding="utf-8"?>
<p:tagLst xmlns:p="http://schemas.openxmlformats.org/presentationml/2006/main">
  <p:tag name="MH" val="20160830110547"/>
  <p:tag name="MH_LIBRARY" val="CONTENTS"/>
  <p:tag name="MH_TYPE" val="OTHERS"/>
  <p:tag name="ID" val="545840"/>
</p:tagLst>
</file>

<file path=ppt/tags/tag13.xml><?xml version="1.0" encoding="utf-8"?>
<p:tagLst xmlns:p="http://schemas.openxmlformats.org/presentationml/2006/main">
  <p:tag name="MH" val="20160830110547"/>
  <p:tag name="MH_LIBRARY" val="CONTENTS"/>
  <p:tag name="MH_TYPE" val="OTHERS"/>
  <p:tag name="ID" val="545840"/>
</p:tagLst>
</file>

<file path=ppt/tags/tag14.xml><?xml version="1.0" encoding="utf-8"?>
<p:tagLst xmlns:p="http://schemas.openxmlformats.org/presentationml/2006/main">
  <p:tag name="KSO_WM_BEAUTIFY_FLAG" val="#wm#"/>
  <p:tag name="KSO_WM_TEMPLATE_CATEGORY" val="basetag"/>
  <p:tag name="KSO_WM_TEMPLATE_INDEX" val="20164679"/>
</p:tagLst>
</file>

<file path=ppt/tags/tag15.xml><?xml version="1.0" encoding="utf-8"?>
<p:tagLst xmlns:p="http://schemas.openxmlformats.org/presentationml/2006/main">
  <p:tag name="KSO_WM_BEAUTIFY_FLAG" val="#wm#"/>
  <p:tag name="KSO_WM_TEMPLATE_CATEGORY" val="basetag"/>
  <p:tag name="KSO_WM_TEMPLATE_INDEX" val="20164679"/>
</p:tagLst>
</file>

<file path=ppt/tags/tag16.xml><?xml version="1.0" encoding="utf-8"?>
<p:tagLst xmlns:p="http://schemas.openxmlformats.org/presentationml/2006/main">
  <p:tag name="KSO_WM_BEAUTIFY_FLAG" val="#wm#"/>
  <p:tag name="KSO_WM_TEMPLATE_CATEGORY" val="basetag"/>
  <p:tag name="KSO_WM_TEMPLATE_INDEX" val="20164679"/>
</p:tagLst>
</file>

<file path=ppt/tags/tag17.xml><?xml version="1.0" encoding="utf-8"?>
<p:tagLst xmlns:p="http://schemas.openxmlformats.org/presentationml/2006/main">
  <p:tag name="KSO_WM_TEMPLATE_CATEGORY" val="basetag"/>
  <p:tag name="KSO_WM_TEMPLATE_INDEX" val="20164679"/>
  <p:tag name="KSO_WM_TAG_VERSION" val="1.0"/>
  <p:tag name="KSO_WM_SLIDE_ID" val="basetag20164679_2"/>
  <p:tag name="KSO_WM_SLIDE_INDEX" val="2"/>
  <p:tag name="KSO_WM_SLIDE_ITEM_CNT" val="0"/>
  <p:tag name="KSO_WM_SLIDE_TYPE" val="text"/>
  <p:tag name="KSO_WM_BEAUTIFY_FLAG" val="#wm#"/>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137"/>
  <p:tag name="KSO_WM_UNIT_TYPE" val="a"/>
  <p:tag name="KSO_WM_UNIT_INDEX" val="1"/>
  <p:tag name="KSO_WM_UNIT_ID" val="custom160137_26*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24"/>
</p:tagLst>
</file>

<file path=ppt/tags/tag2.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3.xml><?xml version="1.0" encoding="utf-8"?>
<p:tagLst xmlns:p="http://schemas.openxmlformats.org/presentationml/2006/main">
  <p:tag name="KSO_WM_TEMPLATE_CATEGORY" val="custom"/>
  <p:tag name="KSO_WM_TEMPLATE_INDEX" val="160337"/>
  <p:tag name="KSO_WM_TAG_VERSION" val="1.0"/>
  <p:tag name="KSO_WM_SLIDE_ID" val="custom160337_2"/>
  <p:tag name="KSO_WM_SLIDE_INDEX" val="2"/>
  <p:tag name="KSO_WM_SLIDE_ITEM_CNT" val="1"/>
  <p:tag name="KSO_WM_SLIDE_LAYOUT" val="a_f"/>
  <p:tag name="KSO_WM_SLIDE_LAYOUT_CNT" val="1_1"/>
  <p:tag name="KSO_WM_SLIDE_TYPE" val="text"/>
  <p:tag name="KSO_WM_BEAUTIFY_FLAG" val="#wm#"/>
  <p:tag name="KSO_WM_SLIDE_POSITION" val="49*89"/>
  <p:tag name="KSO_WM_SLIDE_SIZE" val="864*386"/>
</p:tagLst>
</file>

<file path=ppt/tags/tag4.xml><?xml version="1.0" encoding="utf-8"?>
<p:tagLst xmlns:p="http://schemas.openxmlformats.org/presentationml/2006/main">
  <p:tag name="MH" val="20160830110547"/>
  <p:tag name="MH_LIBRARY" val="CONTENTS"/>
  <p:tag name="MH_TYPE" val="OTHERS"/>
  <p:tag name="ID" val="545840"/>
</p:tagLst>
</file>

<file path=ppt/tags/tag5.xml><?xml version="1.0" encoding="utf-8"?>
<p:tagLst xmlns:p="http://schemas.openxmlformats.org/presentationml/2006/main">
  <p:tag name="KSO_WM_SLIDE_MODEL_TYPE" val="timeline"/>
</p:tagLst>
</file>

<file path=ppt/tags/tag6.xml><?xml version="1.0" encoding="utf-8"?>
<p:tagLst xmlns:p="http://schemas.openxmlformats.org/presentationml/2006/main">
  <p:tag name="MH" val="20160830110547"/>
  <p:tag name="MH_LIBRARY" val="CONTENTS"/>
  <p:tag name="MH_TYPE" val="OTHERS"/>
  <p:tag name="ID" val="545840"/>
</p:tagLst>
</file>

<file path=ppt/tags/tag7.xml><?xml version="1.0" encoding="utf-8"?>
<p:tagLst xmlns:p="http://schemas.openxmlformats.org/presentationml/2006/main">
  <p:tag name="MH" val="20160830110547"/>
  <p:tag name="MH_LIBRARY" val="CONTENTS"/>
  <p:tag name="MH_TYPE" val="OTHERS"/>
  <p:tag name="ID" val="545840"/>
</p:tagLst>
</file>

<file path=ppt/tags/tag8.xml><?xml version="1.0" encoding="utf-8"?>
<p:tagLst xmlns:p="http://schemas.openxmlformats.org/presentationml/2006/main">
  <p:tag name="MH" val="20160830110547"/>
  <p:tag name="MH_LIBRARY" val="CONTENTS"/>
  <p:tag name="MH_TYPE" val="OTHERS"/>
  <p:tag name="ID" val="545840"/>
</p:tagLst>
</file>

<file path=ppt/tags/tag9.xml><?xml version="1.0" encoding="utf-8"?>
<p:tagLst xmlns:p="http://schemas.openxmlformats.org/presentationml/2006/main">
  <p:tag name="MH" val="20160830110547"/>
  <p:tag name="MH_LIBRARY" val="CONTENTS"/>
  <p:tag name="MH_TYPE" val="OTHERS"/>
  <p:tag name="ID" val="545840"/>
</p:tagLst>
</file>

<file path=ppt/theme/theme1.xml><?xml version="1.0" encoding="utf-8"?>
<a:theme xmlns:a="http://schemas.openxmlformats.org/drawingml/2006/main" name="第一PPT，www.1ppt.com">
  <a:themeElements>
    <a:clrScheme name="自定义 4">
      <a:dk1>
        <a:sysClr val="windowText" lastClr="000000"/>
      </a:dk1>
      <a:lt1>
        <a:sysClr val="window" lastClr="FFFFFF"/>
      </a:lt1>
      <a:dk2>
        <a:srgbClr val="373545"/>
      </a:dk2>
      <a:lt2>
        <a:srgbClr val="000000"/>
      </a:lt2>
      <a:accent1>
        <a:srgbClr val="2683C6"/>
      </a:accent1>
      <a:accent2>
        <a:srgbClr val="2683C6"/>
      </a:accent2>
      <a:accent3>
        <a:srgbClr val="2683C6"/>
      </a:accent3>
      <a:accent4>
        <a:srgbClr val="2683C6"/>
      </a:accent4>
      <a:accent5>
        <a:srgbClr val="2683C6"/>
      </a:accent5>
      <a:accent6>
        <a:srgbClr val="2683C6"/>
      </a:accent6>
      <a:hlink>
        <a:srgbClr val="2683C6"/>
      </a:hlink>
      <a:folHlink>
        <a:srgbClr val="2683C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34425B"/>
    </a:dk2>
    <a:lt2>
      <a:srgbClr val="EEECE1"/>
    </a:lt2>
    <a:accent1>
      <a:srgbClr val="1A6D8C"/>
    </a:accent1>
    <a:accent2>
      <a:srgbClr val="1F8E8F"/>
    </a:accent2>
    <a:accent3>
      <a:srgbClr val="1A6D8C"/>
    </a:accent3>
    <a:accent4>
      <a:srgbClr val="1F8E8F"/>
    </a:accent4>
    <a:accent5>
      <a:srgbClr val="1A6D8C"/>
    </a:accent5>
    <a:accent6>
      <a:srgbClr val="1F8E8F"/>
    </a:accent6>
    <a:hlink>
      <a:srgbClr val="1A6D8C"/>
    </a:hlink>
    <a:folHlink>
      <a:srgbClr val="1F8E8F"/>
    </a:folHlink>
  </a:clrScheme>
</a:themeOverride>
</file>

<file path=docProps/app.xml><?xml version="1.0" encoding="utf-8"?>
<Properties xmlns="http://schemas.openxmlformats.org/officeDocument/2006/extended-properties" xmlns:vt="http://schemas.openxmlformats.org/officeDocument/2006/docPropsVTypes">
  <TotalTime>0</TotalTime>
  <Words>6696</Words>
  <Application>WPS 演示</Application>
  <PresentationFormat>自定义</PresentationFormat>
  <Paragraphs>827</Paragraphs>
  <Slides>53</Slides>
  <Notes>26</Notes>
  <HiddenSlides>0</HiddenSlides>
  <MMClips>0</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53</vt:i4>
      </vt:variant>
    </vt:vector>
  </HeadingPairs>
  <TitlesOfParts>
    <vt:vector size="83" baseType="lpstr">
      <vt:lpstr>Arial</vt:lpstr>
      <vt:lpstr>宋体</vt:lpstr>
      <vt:lpstr>Wingdings</vt:lpstr>
      <vt:lpstr>Arial</vt:lpstr>
      <vt:lpstr>微软雅黑</vt:lpstr>
      <vt:lpstr>华文行楷</vt:lpstr>
      <vt:lpstr>方正兰亭准黑_GBK</vt:lpstr>
      <vt:lpstr>方正兰亭中粗黑_GBK</vt:lpstr>
      <vt:lpstr>Times New Roman</vt:lpstr>
      <vt:lpstr>Calibri</vt:lpstr>
      <vt:lpstr>Impact</vt:lpstr>
      <vt:lpstr>仿宋</vt:lpstr>
      <vt:lpstr>Arial Unicode MS</vt:lpstr>
      <vt:lpstr>黑体</vt:lpstr>
      <vt:lpstr>Wingdings</vt:lpstr>
      <vt:lpstr>Gill Sans</vt:lpstr>
      <vt:lpstr>Gill Sans MT</vt:lpstr>
      <vt:lpstr>Source Sans Pro Light</vt:lpstr>
      <vt:lpstr>Arial</vt:lpstr>
      <vt:lpstr>幼圆</vt:lpstr>
      <vt:lpstr>Franklin Gothic Medium</vt:lpstr>
      <vt:lpstr>时尚中黑简体</vt:lpstr>
      <vt:lpstr>造字工房悦黑体验版细体</vt:lpstr>
      <vt:lpstr>楷体</vt:lpstr>
      <vt:lpstr>Calibri</vt:lpstr>
      <vt:lpstr>Microsoft YaHei UI</vt:lpstr>
      <vt:lpstr>MS PGothic</vt:lpstr>
      <vt:lpstr>方正兰亭粗黑_GBK</vt:lpstr>
      <vt:lpstr>Segoe Print</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精确定位外文文献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大气简洁</dc:title>
  <dc:creator>第一PPT模板网：www.1ppt.com</dc:creator>
  <cp:keywords>第一PPT模板网：www.1ppt.com</cp:keywords>
  <cp:lastModifiedBy>happy pearl</cp:lastModifiedBy>
  <cp:revision>643</cp:revision>
  <dcterms:created xsi:type="dcterms:W3CDTF">2015-09-30T13:08:00Z</dcterms:created>
  <dcterms:modified xsi:type="dcterms:W3CDTF">2019-03-28T01:45:41Z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KSOProductBuildVer">
    <vt:lpwstr>2052-11.1.0.8500</vt:lpwstr>
  </property>
  <property fmtid="{D5CDD505-2E9C-101B-9397-08002B2CF9AE}" pid="4" name="KSORubyTemplateID">
    <vt:lpwstr>2</vt:lpwstr>
  </property>
</Properties>
</file>